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26" r:id="rId2"/>
    <p:sldMasterId id="2147483713" r:id="rId3"/>
  </p:sldMasterIdLst>
  <p:notesMasterIdLst>
    <p:notesMasterId r:id="rId104"/>
  </p:notesMasterIdLst>
  <p:handoutMasterIdLst>
    <p:handoutMasterId r:id="rId105"/>
  </p:handoutMasterIdLst>
  <p:sldIdLst>
    <p:sldId id="256" r:id="rId4"/>
    <p:sldId id="265" r:id="rId5"/>
    <p:sldId id="750" r:id="rId6"/>
    <p:sldId id="748" r:id="rId7"/>
    <p:sldId id="883" r:id="rId8"/>
    <p:sldId id="884" r:id="rId9"/>
    <p:sldId id="747" r:id="rId10"/>
    <p:sldId id="808" r:id="rId11"/>
    <p:sldId id="885" r:id="rId12"/>
    <p:sldId id="886" r:id="rId13"/>
    <p:sldId id="888" r:id="rId14"/>
    <p:sldId id="887" r:id="rId15"/>
    <p:sldId id="809" r:id="rId16"/>
    <p:sldId id="897" r:id="rId17"/>
    <p:sldId id="898" r:id="rId18"/>
    <p:sldId id="810" r:id="rId19"/>
    <p:sldId id="894" r:id="rId20"/>
    <p:sldId id="899" r:id="rId21"/>
    <p:sldId id="900" r:id="rId22"/>
    <p:sldId id="895" r:id="rId23"/>
    <p:sldId id="901" r:id="rId24"/>
    <p:sldId id="902" r:id="rId25"/>
    <p:sldId id="896" r:id="rId26"/>
    <p:sldId id="892" r:id="rId27"/>
    <p:sldId id="889" r:id="rId28"/>
    <p:sldId id="890" r:id="rId29"/>
    <p:sldId id="891" r:id="rId30"/>
    <p:sldId id="903" r:id="rId31"/>
    <p:sldId id="904" r:id="rId32"/>
    <p:sldId id="905" r:id="rId33"/>
    <p:sldId id="906" r:id="rId34"/>
    <p:sldId id="907" r:id="rId35"/>
    <p:sldId id="908" r:id="rId36"/>
    <p:sldId id="910" r:id="rId37"/>
    <p:sldId id="918" r:id="rId38"/>
    <p:sldId id="911" r:id="rId39"/>
    <p:sldId id="912" r:id="rId40"/>
    <p:sldId id="913" r:id="rId41"/>
    <p:sldId id="919" r:id="rId42"/>
    <p:sldId id="914" r:id="rId43"/>
    <p:sldId id="915" r:id="rId44"/>
    <p:sldId id="917" r:id="rId45"/>
    <p:sldId id="920" r:id="rId46"/>
    <p:sldId id="921" r:id="rId47"/>
    <p:sldId id="922" r:id="rId48"/>
    <p:sldId id="923" r:id="rId49"/>
    <p:sldId id="924" r:id="rId50"/>
    <p:sldId id="925" r:id="rId51"/>
    <p:sldId id="926" r:id="rId52"/>
    <p:sldId id="928" r:id="rId53"/>
    <p:sldId id="929" r:id="rId54"/>
    <p:sldId id="930" r:id="rId55"/>
    <p:sldId id="931" r:id="rId56"/>
    <p:sldId id="932" r:id="rId57"/>
    <p:sldId id="933" r:id="rId58"/>
    <p:sldId id="934" r:id="rId59"/>
    <p:sldId id="935" r:id="rId60"/>
    <p:sldId id="936" r:id="rId61"/>
    <p:sldId id="937" r:id="rId62"/>
    <p:sldId id="938" r:id="rId63"/>
    <p:sldId id="941" r:id="rId64"/>
    <p:sldId id="942" r:id="rId65"/>
    <p:sldId id="943" r:id="rId66"/>
    <p:sldId id="944" r:id="rId67"/>
    <p:sldId id="939" r:id="rId68"/>
    <p:sldId id="956" r:id="rId69"/>
    <p:sldId id="957" r:id="rId70"/>
    <p:sldId id="958" r:id="rId71"/>
    <p:sldId id="959" r:id="rId72"/>
    <p:sldId id="961" r:id="rId73"/>
    <p:sldId id="963" r:id="rId74"/>
    <p:sldId id="964" r:id="rId75"/>
    <p:sldId id="965" r:id="rId76"/>
    <p:sldId id="966" r:id="rId77"/>
    <p:sldId id="967" r:id="rId78"/>
    <p:sldId id="968" r:id="rId79"/>
    <p:sldId id="969" r:id="rId80"/>
    <p:sldId id="970" r:id="rId81"/>
    <p:sldId id="971" r:id="rId82"/>
    <p:sldId id="972" r:id="rId83"/>
    <p:sldId id="962" r:id="rId84"/>
    <p:sldId id="973" r:id="rId85"/>
    <p:sldId id="974" r:id="rId86"/>
    <p:sldId id="975" r:id="rId87"/>
    <p:sldId id="976" r:id="rId88"/>
    <p:sldId id="977" r:id="rId89"/>
    <p:sldId id="978" r:id="rId90"/>
    <p:sldId id="979" r:id="rId91"/>
    <p:sldId id="980" r:id="rId92"/>
    <p:sldId id="981" r:id="rId93"/>
    <p:sldId id="985" r:id="rId94"/>
    <p:sldId id="982" r:id="rId95"/>
    <p:sldId id="986" r:id="rId96"/>
    <p:sldId id="983" r:id="rId97"/>
    <p:sldId id="987" r:id="rId98"/>
    <p:sldId id="988" r:id="rId99"/>
    <p:sldId id="989" r:id="rId100"/>
    <p:sldId id="990" r:id="rId101"/>
    <p:sldId id="991" r:id="rId102"/>
    <p:sldId id="264" r:id="rId103"/>
  </p:sldIdLst>
  <p:sldSz cx="12192000" cy="6858000"/>
  <p:notesSz cx="6858000" cy="9144000"/>
  <p:embeddedFontLst>
    <p:embeddedFont>
      <p:font typeface="Calibri" panose="020F0502020204030204" pitchFamily="34" charset="0"/>
      <p:regular r:id="rId106"/>
      <p:bold r:id="rId107"/>
      <p:italic r:id="rId108"/>
      <p:boldItalic r:id="rId109"/>
    </p:embeddedFont>
    <p:embeddedFont>
      <p:font typeface="Calibri Light" panose="020F0302020204030204" pitchFamily="34" charset="0"/>
      <p:regular r:id="rId110"/>
      <p:italic r:id="rId111"/>
    </p:embeddedFont>
    <p:embeddedFont>
      <p:font typeface="Cambria Math" panose="02040503050406030204" pitchFamily="18" charset="0"/>
      <p:regular r:id="rId112"/>
    </p:embeddedFont>
    <p:embeddedFont>
      <p:font typeface="Roboto Condensed" panose="02000000000000000000" pitchFamily="2" charset="0"/>
      <p:regular r:id="rId113"/>
      <p:bold r:id="rId114"/>
      <p:italic r:id="rId115"/>
      <p:boldItalic r:id="rId116"/>
    </p:embeddedFont>
    <p:embeddedFont>
      <p:font typeface="Roboto Condensed Light" panose="02000000000000000000" pitchFamily="2" charset="0"/>
      <p:regular r:id="rId117"/>
      <p:italic r:id="rId118"/>
    </p:embeddedFont>
    <p:embeddedFont>
      <p:font typeface="Wingdings 3" panose="05040102010807070707" pitchFamily="18" charset="2"/>
      <p:regular r:id="rId1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4yP0+7yLH96pD3LKMGT2ew==" hashData="7VK17/NYtnnMD8bdI52ZK9QBmVjBojKjO4JfyfEB9d16KBsGAfi7y0vntdydJHKh8SwaTTABNMPVmrjjaJfrMg=="/>
  <p:extLst>
    <p:ext uri="{EFAFB233-063F-42B5-8137-9DF3F51BA10A}">
      <p15:sldGuideLst xmlns:p15="http://schemas.microsoft.com/office/powerpoint/2012/main">
        <p15:guide id="1" orient="horz" pos="2795" userDrawn="1">
          <p15:clr>
            <a:srgbClr val="A4A3A4"/>
          </p15:clr>
        </p15:guide>
        <p15:guide id="2" pos="3817" userDrawn="1">
          <p15:clr>
            <a:srgbClr val="A4A3A4"/>
          </p15:clr>
        </p15:guide>
        <p15:guide id="3" pos="379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733"/>
    <a:srgbClr val="D10233"/>
    <a:srgbClr val="3D0FE7"/>
    <a:srgbClr val="B71B1C"/>
    <a:srgbClr val="005E6A"/>
    <a:srgbClr val="0E4AA4"/>
    <a:srgbClr val="0E47A1"/>
    <a:srgbClr val="3A7F88"/>
    <a:srgbClr val="FADFCC"/>
    <a:srgbClr val="B7A9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28" autoAdjust="0"/>
    <p:restoredTop sz="94660"/>
  </p:normalViewPr>
  <p:slideViewPr>
    <p:cSldViewPr snapToGrid="0">
      <p:cViewPr varScale="1">
        <p:scale>
          <a:sx n="63" d="100"/>
          <a:sy n="63" d="100"/>
        </p:scale>
        <p:origin x="1164" y="78"/>
      </p:cViewPr>
      <p:guideLst>
        <p:guide orient="horz" pos="2795"/>
        <p:guide pos="3817"/>
        <p:guide pos="3795"/>
      </p:guideLst>
    </p:cSldViewPr>
  </p:slideViewPr>
  <p:notesTextViewPr>
    <p:cViewPr>
      <p:scale>
        <a:sx n="1" d="1"/>
        <a:sy n="1" d="1"/>
      </p:scale>
      <p:origin x="0" y="0"/>
    </p:cViewPr>
  </p:notesTextViewPr>
  <p:sorterViewPr>
    <p:cViewPr varScale="1">
      <p:scale>
        <a:sx n="100" d="100"/>
        <a:sy n="100" d="100"/>
      </p:scale>
      <p:origin x="0" y="-16776"/>
    </p:cViewPr>
  </p:sorter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7.fntdata"/><Relationship Id="rId16" Type="http://schemas.openxmlformats.org/officeDocument/2006/relationships/slide" Target="slides/slide13.xml"/><Relationship Id="rId107" Type="http://schemas.openxmlformats.org/officeDocument/2006/relationships/font" Target="fonts/font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font" Target="fonts/font3.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6.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0691E0-E0E7-464F-892B-71ACC2518A4D}" type="datetimeFigureOut">
              <a:rPr lang="en-US" smtClean="0"/>
              <a:t>7/17/2025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53689D-5810-4E66-9D5F-1657D824CFAB}" type="slidenum">
              <a:rPr lang="en-US" smtClean="0"/>
              <a:t>‹#›</a:t>
            </a:fld>
            <a:endParaRPr lang="en-US"/>
          </a:p>
        </p:txBody>
      </p:sp>
    </p:spTree>
    <p:extLst>
      <p:ext uri="{BB962C8B-B14F-4D97-AF65-F5344CB8AC3E}">
        <p14:creationId xmlns:p14="http://schemas.microsoft.com/office/powerpoint/2010/main" val="98709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30</a:t>
            </a:fld>
            <a:endParaRPr lang="en-US"/>
          </a:p>
        </p:txBody>
      </p:sp>
    </p:spTree>
    <p:extLst>
      <p:ext uri="{BB962C8B-B14F-4D97-AF65-F5344CB8AC3E}">
        <p14:creationId xmlns:p14="http://schemas.microsoft.com/office/powerpoint/2010/main" val="3770151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a:t>
            </a:r>
            <a:r>
              <a:rPr lang="en-US" sz="1200" b="0" kern="1200" dirty="0" err="1">
                <a:solidFill>
                  <a:schemeClr val="tx1">
                    <a:lumMod val="90000"/>
                    <a:lumOff val="10000"/>
                  </a:schemeClr>
                </a:solidFill>
                <a:latin typeface="+mn-lt"/>
                <a:ea typeface="+mn-ea"/>
                <a:cs typeface="+mn-cs"/>
              </a:rPr>
              <a:t>Punit</a:t>
            </a:r>
            <a:r>
              <a:rPr lang="en-US" sz="1200" b="0" kern="1200" dirty="0">
                <a:solidFill>
                  <a:schemeClr val="tx1">
                    <a:lumMod val="90000"/>
                    <a:lumOff val="10000"/>
                  </a:schemeClr>
                </a:solidFill>
                <a:latin typeface="+mn-lt"/>
                <a:ea typeface="+mn-ea"/>
                <a:cs typeface="+mn-cs"/>
              </a:rPr>
              <a:t> </a:t>
            </a:r>
            <a:r>
              <a:rPr lang="en-US" sz="1200" b="0" kern="1200" dirty="0" err="1">
                <a:solidFill>
                  <a:schemeClr val="tx1">
                    <a:lumMod val="90000"/>
                    <a:lumOff val="10000"/>
                  </a:schemeClr>
                </a:solidFill>
                <a:latin typeface="+mn-lt"/>
                <a:ea typeface="+mn-ea"/>
                <a:cs typeface="+mn-cs"/>
              </a:rPr>
              <a:t>Vadher</a:t>
            </a:r>
            <a:endParaRPr lang="en-US" sz="1200" b="0" kern="1200" dirty="0">
              <a:solidFill>
                <a:schemeClr val="tx1">
                  <a:lumMod val="90000"/>
                  <a:lumOff val="10000"/>
                </a:schemeClr>
              </a:solidFill>
              <a:latin typeface="+mn-lt"/>
              <a:ea typeface="+mn-ea"/>
              <a:cs typeface="+mn-cs"/>
            </a:endParaRPr>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976258" y="6604000"/>
            <a:ext cx="4239482"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(Graph</a:t>
            </a:r>
            <a:r>
              <a:rPr lang="en-US" sz="1200" b="0" kern="1200" baseline="0" dirty="0">
                <a:solidFill>
                  <a:schemeClr val="tx1">
                    <a:lumMod val="90000"/>
                    <a:lumOff val="10000"/>
                  </a:schemeClr>
                </a:solidFill>
                <a:latin typeface="+mn-lt"/>
                <a:ea typeface="+mn-ea"/>
                <a:cs typeface="+mn-cs"/>
              </a:rPr>
              <a:t> theory</a:t>
            </a:r>
            <a:r>
              <a:rPr lang="en-US" sz="1200" b="0" kern="1200" dirty="0">
                <a:solidFill>
                  <a:schemeClr val="tx1">
                    <a:lumMod val="90000"/>
                    <a:lumOff val="10000"/>
                  </a:schemeClr>
                </a:solidFill>
                <a:latin typeface="+mn-lt"/>
                <a:ea typeface="+mn-ea"/>
                <a:cs typeface="+mn-cs"/>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2 – Cut-Sets and Connectivity</a:t>
            </a:r>
          </a:p>
        </p:txBody>
      </p:sp>
    </p:spTree>
    <p:extLst>
      <p:ext uri="{BB962C8B-B14F-4D97-AF65-F5344CB8AC3E}">
        <p14:creationId xmlns:p14="http://schemas.microsoft.com/office/powerpoint/2010/main" val="1306942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9694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a:extLst>
              <a:ext uri="{FF2B5EF4-FFF2-40B4-BE49-F238E27FC236}">
                <a16:creationId xmlns:a16="http://schemas.microsoft.com/office/drawing/2014/main" id="{52D49F10-F713-AD06-6440-6C6BB452A6F1}"/>
              </a:ext>
            </a:extLst>
          </p:cNvPr>
          <p:cNvPicPr>
            <a:picLocks noChangeAspect="1"/>
          </p:cNvPicPr>
          <p:nvPr userDrawn="1"/>
        </p:nvPicPr>
        <p:blipFill>
          <a:blip r:embed="rId10"/>
          <a:stretch>
            <a:fillRect/>
          </a:stretch>
        </p:blipFill>
        <p:spPr>
          <a:xfrm>
            <a:off x="8579226" y="2084604"/>
            <a:ext cx="3433959" cy="1438526"/>
          </a:xfrm>
          <a:prstGeom prst="rect">
            <a:avLst/>
          </a:prstGeom>
        </p:spPr>
      </p:pic>
    </p:spTree>
    <p:extLst>
      <p:ext uri="{BB962C8B-B14F-4D97-AF65-F5344CB8AC3E}">
        <p14:creationId xmlns:p14="http://schemas.microsoft.com/office/powerpoint/2010/main" val="119978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316957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665593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259457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hasCustomPrompt="1"/>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Unit 1: Tree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punit.vadher@darshan.ac.in</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9662443859</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baseline="0" dirty="0">
                <a:solidFill>
                  <a:schemeClr val="tx1"/>
                </a:solidFill>
                <a:latin typeface="+mn-lt"/>
                <a:ea typeface="+mn-ea"/>
                <a:cs typeface="+mn-cs"/>
              </a:defRPr>
            </a:lvl1pPr>
          </a:lstStyle>
          <a:p>
            <a:pPr lvl="0"/>
            <a:r>
              <a:rPr lang="en-US" dirty="0"/>
              <a:t>Department of Humanities and Sciences </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Prof. </a:t>
            </a:r>
            <a:r>
              <a:rPr lang="en-US" dirty="0" err="1"/>
              <a:t>Punit</a:t>
            </a:r>
            <a:r>
              <a:rPr lang="en-US" dirty="0"/>
              <a:t> B </a:t>
            </a:r>
            <a:r>
              <a:rPr lang="en-US" dirty="0" err="1"/>
              <a:t>Vadher</a:t>
            </a:r>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Graph Theory</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8" name="Picture 7"/>
          <p:cNvPicPr>
            <a:picLocks noChangeAspect="1"/>
          </p:cNvPicPr>
          <p:nvPr userDrawn="1"/>
        </p:nvPicPr>
        <p:blipFill>
          <a:blip r:embed="rId10"/>
          <a:stretch>
            <a:fillRect/>
          </a:stretch>
        </p:blipFill>
        <p:spPr>
          <a:xfrm>
            <a:off x="8467941" y="1933676"/>
            <a:ext cx="3128973" cy="2358811"/>
          </a:xfrm>
          <a:prstGeom prst="rect">
            <a:avLst/>
          </a:prstGeom>
        </p:spPr>
      </p:pic>
    </p:spTree>
    <p:extLst>
      <p:ext uri="{BB962C8B-B14F-4D97-AF65-F5344CB8AC3E}">
        <p14:creationId xmlns:p14="http://schemas.microsoft.com/office/powerpoint/2010/main" val="2842101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D21B45-1703-4330-B544-825BD8F37AF2}"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4120342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182499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252998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5" name="Picture 4">
            <a:extLst>
              <a:ext uri="{FF2B5EF4-FFF2-40B4-BE49-F238E27FC236}">
                <a16:creationId xmlns:a16="http://schemas.microsoft.com/office/drawing/2014/main" id="{EDFB250A-3893-87F0-04F7-777249C1CBE2}"/>
              </a:ext>
            </a:extLst>
          </p:cNvPr>
          <p:cNvPicPr>
            <a:picLocks noChangeAspect="1"/>
          </p:cNvPicPr>
          <p:nvPr userDrawn="1"/>
        </p:nvPicPr>
        <p:blipFill>
          <a:blip r:embed="rId10"/>
          <a:stretch>
            <a:fillRect/>
          </a:stretch>
        </p:blipFill>
        <p:spPr>
          <a:xfrm>
            <a:off x="9062429" y="1979469"/>
            <a:ext cx="2875475" cy="2164552"/>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a:t>
            </a:r>
            <a:r>
              <a:rPr lang="en-US" sz="1200" b="0" kern="1200" dirty="0" err="1">
                <a:solidFill>
                  <a:schemeClr val="tx1">
                    <a:lumMod val="90000"/>
                    <a:lumOff val="10000"/>
                  </a:schemeClr>
                </a:solidFill>
                <a:latin typeface="+mn-lt"/>
                <a:ea typeface="+mn-ea"/>
                <a:cs typeface="+mn-cs"/>
              </a:rPr>
              <a:t>Punit</a:t>
            </a:r>
            <a:r>
              <a:rPr lang="en-US" sz="1200" b="0" kern="1200" dirty="0">
                <a:solidFill>
                  <a:schemeClr val="tx1">
                    <a:lumMod val="90000"/>
                    <a:lumOff val="10000"/>
                  </a:schemeClr>
                </a:solidFill>
                <a:latin typeface="+mn-lt"/>
                <a:ea typeface="+mn-ea"/>
                <a:cs typeface="+mn-cs"/>
              </a:rPr>
              <a:t> </a:t>
            </a:r>
            <a:r>
              <a:rPr lang="en-US" sz="1200" b="0" kern="1200" dirty="0" err="1">
                <a:solidFill>
                  <a:schemeClr val="tx1">
                    <a:lumMod val="90000"/>
                    <a:lumOff val="10000"/>
                  </a:schemeClr>
                </a:solidFill>
                <a:latin typeface="+mn-lt"/>
                <a:ea typeface="+mn-ea"/>
                <a:cs typeface="+mn-cs"/>
              </a:rPr>
              <a:t>Vadher</a:t>
            </a:r>
            <a:endParaRPr lang="en-US" sz="1200" b="0" kern="1200" dirty="0">
              <a:solidFill>
                <a:schemeClr val="tx1">
                  <a:lumMod val="90000"/>
                  <a:lumOff val="10000"/>
                </a:schemeClr>
              </a:solidFill>
              <a:latin typeface="+mn-lt"/>
              <a:ea typeface="+mn-ea"/>
              <a:cs typeface="+mn-cs"/>
            </a:endParaRPr>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933652" y="6604000"/>
            <a:ext cx="43246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#2301CS595 (Graph theory)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2 – Cut-Sets and Connectivity</a:t>
            </a:r>
          </a:p>
        </p:txBody>
      </p:sp>
    </p:spTree>
    <p:extLst>
      <p:ext uri="{BB962C8B-B14F-4D97-AF65-F5344CB8AC3E}">
        <p14:creationId xmlns:p14="http://schemas.microsoft.com/office/powerpoint/2010/main" val="529939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97194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211421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2B174A-3678-4F11-89C2-E0E8A23F778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217192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2B174A-3678-4F11-89C2-E0E8A23F778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3900155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B174A-3678-4F11-89C2-E0E8A23F778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2276686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2B174A-3678-4F11-89C2-E0E8A23F778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2645534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2B174A-3678-4F11-89C2-E0E8A23F7789}"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335623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2B174A-3678-4F11-89C2-E0E8A23F7789}"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620120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B174A-3678-4F11-89C2-E0E8A23F7789}"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264885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2B174A-3678-4F11-89C2-E0E8A23F778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1062390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Dhvanik H. Zala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rgbClr val="002060"/>
                </a:solidFill>
              </a:defRPr>
            </a:lvl1pPr>
            <a:lvl2pPr marL="809625" indent="-352425" algn="just">
              <a:buClr>
                <a:schemeClr val="accent6"/>
              </a:buClr>
              <a:buFont typeface="Wingdings 3" panose="05040102010807070707" pitchFamily="18" charset="2"/>
              <a:buChar char=""/>
              <a:defRPr sz="2800">
                <a:solidFill>
                  <a:srgbClr val="002060"/>
                </a:solidFill>
              </a:defRPr>
            </a:lvl2pPr>
            <a:lvl3pPr marL="1143000" indent="-228600" algn="just">
              <a:buClr>
                <a:schemeClr val="accent6"/>
              </a:buClr>
              <a:buFont typeface="Wingdings" panose="05000000000000000000" pitchFamily="2" charset="2"/>
              <a:buChar char="§"/>
              <a:defRPr sz="2800">
                <a:solidFill>
                  <a:srgbClr val="002060"/>
                </a:solidFill>
              </a:defRPr>
            </a:lvl3pPr>
            <a:lvl4pPr algn="just">
              <a:buClr>
                <a:schemeClr val="accent6"/>
              </a:buClr>
              <a:defRPr sz="2800">
                <a:solidFill>
                  <a:srgbClr val="002060"/>
                </a:solidFill>
              </a:defRPr>
            </a:lvl4pPr>
            <a:lvl5pPr algn="just">
              <a:buClr>
                <a:schemeClr val="accent6"/>
              </a:buClr>
              <a:defRPr sz="2800">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3933652" y="6604000"/>
            <a:ext cx="43246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4 – Graph Theory - I</a:t>
            </a:r>
          </a:p>
        </p:txBody>
      </p:sp>
    </p:spTree>
    <p:extLst>
      <p:ext uri="{BB962C8B-B14F-4D97-AF65-F5344CB8AC3E}">
        <p14:creationId xmlns:p14="http://schemas.microsoft.com/office/powerpoint/2010/main" val="3385785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2B174A-3678-4F11-89C2-E0E8A23F778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1859607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2B174A-3678-4F11-89C2-E0E8A23F778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4021661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2B174A-3678-4F11-89C2-E0E8A23F778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044C2-AE3D-42EF-919C-864D09930126}" type="slidenum">
              <a:rPr lang="en-US" smtClean="0"/>
              <a:t>‹#›</a:t>
            </a:fld>
            <a:endParaRPr lang="en-US"/>
          </a:p>
        </p:txBody>
      </p:sp>
    </p:spTree>
    <p:extLst>
      <p:ext uri="{BB962C8B-B14F-4D97-AF65-F5344CB8AC3E}">
        <p14:creationId xmlns:p14="http://schemas.microsoft.com/office/powerpoint/2010/main" val="1840297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F8DB99-FD62-4481-9A4B-A22D148AD42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036096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F8DB99-FD62-4481-9A4B-A22D148AD42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785119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8DB99-FD62-4481-9A4B-A22D148AD42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567544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F8DB99-FD62-4481-9A4B-A22D148AD42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0928376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F8DB99-FD62-4481-9A4B-A22D148AD429}"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5829439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F8DB99-FD62-4481-9A4B-A22D148AD429}"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4197914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8DB99-FD62-4481-9A4B-A22D148AD429}"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6356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7">
            <a:extLst>
              <a:ext uri="{FF2B5EF4-FFF2-40B4-BE49-F238E27FC236}">
                <a16:creationId xmlns:a16="http://schemas.microsoft.com/office/drawing/2014/main" id="{5E9DA42E-B221-4BBE-B651-F7171591BCD7}"/>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147790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F8DB99-FD62-4481-9A4B-A22D148AD42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37854044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F8DB99-FD62-4481-9A4B-A22D148AD42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499382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F8DB99-FD62-4481-9A4B-A22D148AD42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21728537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F8DB99-FD62-4481-9A4B-A22D148AD42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59511-47C3-4666-B47A-5254F608EFFB}" type="slidenum">
              <a:rPr lang="en-US" smtClean="0"/>
              <a:t>‹#›</a:t>
            </a:fld>
            <a:endParaRPr lang="en-US"/>
          </a:p>
        </p:txBody>
      </p:sp>
    </p:spTree>
    <p:extLst>
      <p:ext uri="{BB962C8B-B14F-4D97-AF65-F5344CB8AC3E}">
        <p14:creationId xmlns:p14="http://schemas.microsoft.com/office/powerpoint/2010/main" val="264657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Dhvanik H. Zala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BF2BE79E-EA17-4AB9-8CB5-714A52A6B2F5}"/>
              </a:ext>
            </a:extLst>
          </p:cNvPr>
          <p:cNvSpPr txBox="1">
            <a:spLocks/>
          </p:cNvSpPr>
          <p:nvPr userDrawn="1"/>
        </p:nvSpPr>
        <p:spPr>
          <a:xfrm>
            <a:off x="3933652" y="6604000"/>
            <a:ext cx="43246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4 – Graph Theory - I</a:t>
            </a:r>
          </a:p>
        </p:txBody>
      </p:sp>
    </p:spTree>
    <p:extLst>
      <p:ext uri="{BB962C8B-B14F-4D97-AF65-F5344CB8AC3E}">
        <p14:creationId xmlns:p14="http://schemas.microsoft.com/office/powerpoint/2010/main" val="418528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a:t>
            </a:r>
            <a:r>
              <a:rPr lang="en-US" sz="1200" b="0" kern="1200" dirty="0" err="1">
                <a:solidFill>
                  <a:schemeClr val="tx1">
                    <a:lumMod val="90000"/>
                    <a:lumOff val="10000"/>
                  </a:schemeClr>
                </a:solidFill>
                <a:latin typeface="+mn-lt"/>
                <a:ea typeface="+mn-ea"/>
                <a:cs typeface="+mn-cs"/>
              </a:rPr>
              <a:t>Punit</a:t>
            </a:r>
            <a:r>
              <a:rPr lang="en-US" sz="1200" b="0" kern="1200" dirty="0">
                <a:solidFill>
                  <a:schemeClr val="tx1">
                    <a:lumMod val="90000"/>
                    <a:lumOff val="10000"/>
                  </a:schemeClr>
                </a:solidFill>
                <a:latin typeface="+mn-lt"/>
                <a:ea typeface="+mn-ea"/>
                <a:cs typeface="+mn-cs"/>
              </a:rPr>
              <a:t> </a:t>
            </a:r>
            <a:r>
              <a:rPr lang="en-US" sz="1200" b="0" kern="1200" dirty="0" err="1">
                <a:solidFill>
                  <a:schemeClr val="tx1">
                    <a:lumMod val="90000"/>
                    <a:lumOff val="10000"/>
                  </a:schemeClr>
                </a:solidFill>
                <a:latin typeface="+mn-lt"/>
                <a:ea typeface="+mn-ea"/>
                <a:cs typeface="+mn-cs"/>
              </a:rPr>
              <a:t>Vadher</a:t>
            </a:r>
            <a:endParaRPr lang="en-US" sz="1200" b="0" kern="1200" dirty="0">
              <a:solidFill>
                <a:schemeClr val="tx1">
                  <a:lumMod val="90000"/>
                  <a:lumOff val="10000"/>
                </a:schemeClr>
              </a:solidFill>
              <a:latin typeface="+mn-lt"/>
              <a:ea typeface="+mn-ea"/>
              <a:cs typeface="+mn-cs"/>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BF2BE79E-EA17-4AB9-8CB5-714A52A6B2F5}"/>
              </a:ext>
            </a:extLst>
          </p:cNvPr>
          <p:cNvSpPr txBox="1">
            <a:spLocks/>
          </p:cNvSpPr>
          <p:nvPr userDrawn="1"/>
        </p:nvSpPr>
        <p:spPr>
          <a:xfrm>
            <a:off x="3933652" y="6604000"/>
            <a:ext cx="43246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(Graph Theory)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2 – Cut-Sets and Connectivity</a:t>
            </a:r>
          </a:p>
        </p:txBody>
      </p:sp>
    </p:spTree>
    <p:extLst>
      <p:ext uri="{BB962C8B-B14F-4D97-AF65-F5344CB8AC3E}">
        <p14:creationId xmlns:p14="http://schemas.microsoft.com/office/powerpoint/2010/main" val="1879831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FD38B6F-D549-4D28-B5DA-3AF636652084}"/>
              </a:ext>
            </a:extLst>
          </p:cNvPr>
          <p:cNvGrpSpPr/>
          <p:nvPr userDrawn="1"/>
        </p:nvGrpSpPr>
        <p:grpSpPr>
          <a:xfrm>
            <a:off x="131179" y="6000405"/>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Prof. Dhvanik H. Zala</a:t>
            </a:r>
          </a:p>
        </p:txBody>
      </p:sp>
      <p:sp>
        <p:nvSpPr>
          <p:cNvPr id="24"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25" name="Footer Placeholder 2">
            <a:extLst>
              <a:ext uri="{FF2B5EF4-FFF2-40B4-BE49-F238E27FC236}">
                <a16:creationId xmlns:a16="http://schemas.microsoft.com/office/drawing/2014/main" id="{BF2BE79E-EA17-4AB9-8CB5-714A52A6B2F5}"/>
              </a:ext>
            </a:extLst>
          </p:cNvPr>
          <p:cNvSpPr txBox="1">
            <a:spLocks/>
          </p:cNvSpPr>
          <p:nvPr userDrawn="1"/>
        </p:nvSpPr>
        <p:spPr>
          <a:xfrm>
            <a:off x="3933652" y="6604000"/>
            <a:ext cx="4324696"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kern="1200" dirty="0">
                <a:solidFill>
                  <a:schemeClr val="tx1">
                    <a:lumMod val="90000"/>
                    <a:lumOff val="10000"/>
                  </a:schemeClr>
                </a:solidFill>
                <a:latin typeface="+mn-lt"/>
                <a:ea typeface="+mn-ea"/>
                <a:cs typeface="+mn-cs"/>
              </a:rPr>
              <a:t>#2301HS301 (Discrete Mathematics)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sz="1200" b="0" kern="1200" dirty="0">
                <a:solidFill>
                  <a:schemeClr val="tx1">
                    <a:lumMod val="90000"/>
                    <a:lumOff val="10000"/>
                  </a:schemeClr>
                </a:solidFill>
                <a:latin typeface="+mn-lt"/>
                <a:ea typeface="+mn-ea"/>
                <a:cs typeface="+mn-cs"/>
              </a:rPr>
              <a:t>   Unit 4 – Graph Theory - I</a:t>
            </a:r>
          </a:p>
        </p:txBody>
      </p:sp>
    </p:spTree>
    <p:extLst>
      <p:ext uri="{BB962C8B-B14F-4D97-AF65-F5344CB8AC3E}">
        <p14:creationId xmlns:p14="http://schemas.microsoft.com/office/powerpoint/2010/main" val="362067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779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0587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7/17/2025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25" r:id="rId16"/>
    <p:sldLayoutId id="2147483708" r:id="rId17"/>
    <p:sldLayoutId id="2147483709" r:id="rId18"/>
    <p:sldLayoutId id="2147483684" r:id="rId19"/>
    <p:sldLayoutId id="2147483711" r:id="rId20"/>
    <p:sldLayoutId id="2147483712"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B174A-3678-4F11-89C2-E0E8A23F7789}" type="datetimeFigureOut">
              <a:rPr lang="en-US" smtClean="0"/>
              <a:t>7/17/2025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044C2-AE3D-42EF-919C-864D09930126}" type="slidenum">
              <a:rPr lang="en-US" smtClean="0"/>
              <a:t>‹#›</a:t>
            </a:fld>
            <a:endParaRPr lang="en-US"/>
          </a:p>
        </p:txBody>
      </p:sp>
    </p:spTree>
    <p:extLst>
      <p:ext uri="{BB962C8B-B14F-4D97-AF65-F5344CB8AC3E}">
        <p14:creationId xmlns:p14="http://schemas.microsoft.com/office/powerpoint/2010/main" val="85499896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8DB99-FD62-4481-9A4B-A22D148AD429}" type="datetimeFigureOut">
              <a:rPr lang="en-US" smtClean="0"/>
              <a:t>7/17/2025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59511-47C3-4666-B47A-5254F608EFFB}" type="slidenum">
              <a:rPr lang="en-US" smtClean="0"/>
              <a:t>‹#›</a:t>
            </a:fld>
            <a:endParaRPr lang="en-US"/>
          </a:p>
        </p:txBody>
      </p:sp>
    </p:spTree>
    <p:extLst>
      <p:ext uri="{BB962C8B-B14F-4D97-AF65-F5344CB8AC3E}">
        <p14:creationId xmlns:p14="http://schemas.microsoft.com/office/powerpoint/2010/main" val="181923596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0.png"/><Relationship Id="rId1" Type="http://schemas.openxmlformats.org/officeDocument/2006/relationships/slideLayout" Target="../slideLayouts/slideLayout2.xml"/><Relationship Id="rId4" Type="http://schemas.openxmlformats.org/officeDocument/2006/relationships/image" Target="../media/image930.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9.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D125B39-4795-4BA6-B9B5-11FFCFC98439}"/>
              </a:ext>
            </a:extLst>
          </p:cNvPr>
          <p:cNvSpPr>
            <a:spLocks noGrp="1"/>
          </p:cNvSpPr>
          <p:nvPr>
            <p:ph type="ctrTitle"/>
          </p:nvPr>
        </p:nvSpPr>
        <p:spPr>
          <a:xfrm>
            <a:off x="495990" y="1147764"/>
            <a:ext cx="7060510" cy="2578780"/>
          </a:xfrm>
        </p:spPr>
        <p:txBody>
          <a:bodyPr/>
          <a:lstStyle/>
          <a:p>
            <a:r>
              <a:rPr lang="en-US" dirty="0"/>
              <a:t>Unit – 3</a:t>
            </a:r>
            <a:br>
              <a:rPr lang="en-US" dirty="0"/>
            </a:br>
            <a:r>
              <a:rPr lang="en-US" dirty="0">
                <a:effectLst/>
              </a:rPr>
              <a:t>Domination &amp; Matching in Graphs</a:t>
            </a:r>
            <a:br>
              <a:rPr lang="en-US" dirty="0"/>
            </a:br>
            <a:endParaRPr lang="en-US" sz="2400" dirty="0">
              <a:solidFill>
                <a:srgbClr val="FF0000"/>
              </a:solidFill>
            </a:endParaRPr>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punit.vadher@darshan.ac.in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9662443859</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Department of Humanities &amp; Science</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a:t>
            </a:r>
            <a:r>
              <a:rPr lang="en-US" dirty="0" err="1"/>
              <a:t>Punit</a:t>
            </a:r>
            <a:r>
              <a:rPr lang="en-US" dirty="0"/>
              <a:t> </a:t>
            </a:r>
            <a:r>
              <a:rPr lang="en-US" dirty="0" err="1"/>
              <a:t>Vadher</a:t>
            </a:r>
            <a:endParaRPr lang="en-US" dirty="0"/>
          </a:p>
        </p:txBody>
      </p:sp>
      <mc:AlternateContent xmlns:mc="http://schemas.openxmlformats.org/markup-compatibility/2006" xmlns:a14="http://schemas.microsoft.com/office/drawing/2010/main">
        <mc:Choice Requires="a14">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pPr>
                  <a:lnSpc>
                    <a:spcPct val="100000"/>
                  </a:lnSpc>
                </a:pPr>
                <a:r>
                  <a:rPr lang="en-US" dirty="0"/>
                  <a:t>B.Tech., B.Sc.(H) CS </a:t>
                </a:r>
                <a14:m>
                  <m:oMath xmlns:m="http://schemas.openxmlformats.org/officeDocument/2006/math">
                    <m:r>
                      <a:rPr lang="en-US" i="1" dirty="0">
                        <a:latin typeface="Cambria Math" panose="02040503050406030204" pitchFamily="18" charset="0"/>
                      </a:rPr>
                      <m:t>→</m:t>
                    </m:r>
                    <m:r>
                      <a:rPr lang="en-US" b="0" i="0" dirty="0" smtClean="0">
                        <a:latin typeface="Cambria Math" panose="02040503050406030204" pitchFamily="18" charset="0"/>
                      </a:rPr>
                      <m:t>5</m:t>
                    </m:r>
                  </m:oMath>
                </a14:m>
                <a:r>
                  <a:rPr lang="en-US" baseline="30000" dirty="0"/>
                  <a:t>th</a:t>
                </a:r>
                <a:r>
                  <a:rPr lang="en-US" dirty="0"/>
                  <a:t>  Semester</a:t>
                </a:r>
              </a:p>
              <a:p>
                <a:pPr>
                  <a:lnSpc>
                    <a:spcPct val="125000"/>
                  </a:lnSpc>
                </a:pPr>
                <a:r>
                  <a:rPr lang="en-US" b="1" dirty="0"/>
                  <a:t>Graph theory (</a:t>
                </a:r>
                <a:r>
                  <a:rPr lang="en-US" dirty="0"/>
                  <a:t>2301CS595</a:t>
                </a:r>
                <a:r>
                  <a:rPr lang="en-US" b="1" dirty="0"/>
                  <a:t>)</a:t>
                </a:r>
              </a:p>
            </p:txBody>
          </p:sp>
        </mc:Choice>
        <mc:Fallback xmlns="">
          <p:sp>
            <p:nvSpPr>
              <p:cNvPr id="20" name="Text Placeholder 19">
                <a:extLst>
                  <a:ext uri="{FF2B5EF4-FFF2-40B4-BE49-F238E27FC236}">
                    <a16:creationId xmlns="" xmlns:a16="http://schemas.microsoft.com/office/drawing/2014/main" xmlns:a14="http://schemas.microsoft.com/office/drawing/2010/main" id="{FF5B8673-7BA1-4EA7-991A-5F4DCD3054D0}"/>
                  </a:ext>
                </a:extLst>
              </p:cNvPr>
              <p:cNvSpPr>
                <a:spLocks noGrp="1" noRot="1" noChangeAspect="1" noMove="1" noResize="1" noEditPoints="1" noAdjustHandles="1" noChangeArrowheads="1" noChangeShapeType="1" noTextEdit="1"/>
              </p:cNvSpPr>
              <p:nvPr>
                <p:ph type="body" sz="quarter" idx="16"/>
              </p:nvPr>
            </p:nvSpPr>
            <p:spPr>
              <a:blipFill rotWithShape="0">
                <a:blip r:embed="rId2"/>
                <a:stretch>
                  <a:fillRect t="-1653" b="-7438"/>
                </a:stretch>
              </a:blipFill>
            </p:spPr>
            <p:txBody>
              <a:bodyPr/>
              <a:lstStyle/>
              <a:p>
                <a:r>
                  <a:rPr lang="en-US">
                    <a:noFill/>
                  </a:rPr>
                  <a:t> </a:t>
                </a:r>
              </a:p>
            </p:txBody>
          </p:sp>
        </mc:Fallback>
      </mc:AlternateContent>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12" name="Title 13">
            <a:extLst>
              <a:ext uri="{FF2B5EF4-FFF2-40B4-BE49-F238E27FC236}">
                <a16:creationId xmlns:a16="http://schemas.microsoft.com/office/drawing/2014/main" id="{F3B88914-E51B-4A33-96D7-EC0CE630740C}"/>
              </a:ext>
            </a:extLst>
          </p:cNvPr>
          <p:cNvSpPr txBox="1">
            <a:spLocks/>
          </p:cNvSpPr>
          <p:nvPr/>
        </p:nvSpPr>
        <p:spPr>
          <a:xfrm>
            <a:off x="602350" y="3943171"/>
            <a:ext cx="801907" cy="46871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z="2400" b="0" dirty="0">
                <a:latin typeface="+mn-lt"/>
              </a:rPr>
              <a:t>CO3:</a:t>
            </a:r>
            <a:br>
              <a:rPr lang="en-US" sz="2400" dirty="0"/>
            </a:br>
            <a:endParaRPr lang="en-US" sz="2400" b="0" dirty="0">
              <a:latin typeface="+mn-lt"/>
            </a:endParaRPr>
          </a:p>
        </p:txBody>
      </p:sp>
      <p:sp>
        <p:nvSpPr>
          <p:cNvPr id="13" name="Title 13">
            <a:extLst>
              <a:ext uri="{FF2B5EF4-FFF2-40B4-BE49-F238E27FC236}">
                <a16:creationId xmlns:a16="http://schemas.microsoft.com/office/drawing/2014/main" id="{BBA8A0F4-F547-438E-815A-3C41AF4A49EB}"/>
              </a:ext>
            </a:extLst>
          </p:cNvPr>
          <p:cNvSpPr txBox="1">
            <a:spLocks/>
          </p:cNvSpPr>
          <p:nvPr/>
        </p:nvSpPr>
        <p:spPr>
          <a:xfrm>
            <a:off x="1252874" y="3943171"/>
            <a:ext cx="8071430" cy="82123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pPr algn="just"/>
            <a:r>
              <a:rPr lang="en-US" sz="2400" b="0" dirty="0">
                <a:latin typeface="+mn-lt"/>
              </a:rPr>
              <a:t>At the end of this unit, students will be able to </a:t>
            </a:r>
          </a:p>
          <a:p>
            <a:r>
              <a:rPr lang="en-US" sz="2400" dirty="0">
                <a:solidFill>
                  <a:srgbClr val="FF0000"/>
                </a:solidFill>
              </a:rPr>
              <a:t>use domination and matching techniques. </a:t>
            </a:r>
            <a:r>
              <a:rPr lang="en-US" sz="800" dirty="0"/>
              <a:t>. </a:t>
            </a:r>
            <a:endParaRPr lang="en-US" sz="2400" dirty="0">
              <a:solidFill>
                <a:srgbClr val="FF0000"/>
              </a:solidFill>
            </a:endParaRPr>
          </a:p>
        </p:txBody>
      </p:sp>
    </p:spTree>
    <p:extLst>
      <p:ext uri="{BB962C8B-B14F-4D97-AF65-F5344CB8AC3E}">
        <p14:creationId xmlns:p14="http://schemas.microsoft.com/office/powerpoint/2010/main" val="127326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Important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3AA53-5FE6-7420-2832-B8AB64C9E95F}"/>
                  </a:ext>
                </a:extLst>
              </p:cNvPr>
              <p:cNvSpPr>
                <a:spLocks noGrp="1"/>
              </p:cNvSpPr>
              <p:nvPr>
                <p:ph idx="1"/>
              </p:nvPr>
            </p:nvSpPr>
            <p:spPr>
              <a:xfrm>
                <a:off x="131180" y="863444"/>
                <a:ext cx="11929641" cy="4854775"/>
              </a:xfrm>
            </p:spPr>
            <p:txBody>
              <a:bodyPr/>
              <a:lstStyle/>
              <a:p>
                <a:pPr lvl="0"/>
                <a:r>
                  <a:rPr lang="en-US" dirty="0"/>
                  <a:t>A vertex</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v</m:t>
                    </m:r>
                  </m:oMath>
                </a14:m>
                <a:r>
                  <a:rPr lang="en-US" dirty="0"/>
                  <a:t> in a graph</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said to </a:t>
                </a:r>
                <a:r>
                  <a:rPr lang="en-US" b="1" dirty="0"/>
                  <a:t>dominate</a:t>
                </a:r>
                <a:r>
                  <a:rPr lang="en-US" dirty="0"/>
                  <a:t> itself and each of its neighbors.</a:t>
                </a:r>
              </a:p>
              <a:p>
                <a:pPr lvl="0"/>
                <a:r>
                  <a:rPr lang="en-US" dirty="0"/>
                  <a:t>That is, </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dominates the vertices in its closed neighborhood</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r>
                      <a:rPr lang="en-US">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oMath>
                </a14:m>
                <a:r>
                  <a:rPr lang="en-US" dirty="0"/>
                  <a:t>.</a:t>
                </a:r>
              </a:p>
              <a:p>
                <a:r>
                  <a:rPr lang="en-US" dirty="0"/>
                  <a:t>Therefore,</a:t>
                </a:r>
                <a14:m>
                  <m:oMath xmlns:m="http://schemas.openxmlformats.org/officeDocument/2006/math">
                    <m:r>
                      <a:rPr lang="en-US">
                        <a:latin typeface="Cambria Math" panose="02040503050406030204" pitchFamily="18" charset="0"/>
                      </a:rPr>
                      <m:t> </m:t>
                    </m:r>
                    <m:r>
                      <a:rPr lang="en-US" b="0" i="0" smtClean="0">
                        <a:latin typeface="Cambria Math" panose="02040503050406030204" pitchFamily="18" charset="0"/>
                      </a:rPr>
                      <m:t> </m:t>
                    </m:r>
                    <m:r>
                      <m:rPr>
                        <m:sty m:val="p"/>
                      </m:rPr>
                      <a:rPr lang="en-US">
                        <a:latin typeface="Cambria Math" panose="02040503050406030204" pitchFamily="18" charset="0"/>
                      </a:rPr>
                      <m:t>v</m:t>
                    </m:r>
                  </m:oMath>
                </a14:m>
                <a:r>
                  <a:rPr lang="en-US" dirty="0"/>
                  <a:t> dominates</a:t>
                </a:r>
                <a14:m>
                  <m:oMath xmlns:m="http://schemas.openxmlformats.org/officeDocument/2006/math">
                    <m:r>
                      <a:rPr lang="en-US" i="1">
                        <a:latin typeface="Cambria Math" panose="02040503050406030204" pitchFamily="18" charset="0"/>
                      </a:rPr>
                      <m:t> </m:t>
                    </m:r>
                    <m:r>
                      <a:rPr lang="en-US" i="0">
                        <a:latin typeface="Cambria Math" panose="02040503050406030204" pitchFamily="18" charset="0"/>
                      </a:rPr>
                      <m:t>1+</m:t>
                    </m:r>
                    <m:r>
                      <m:rPr>
                        <m:sty m:val="p"/>
                      </m:rPr>
                      <a:rPr lang="en-US" i="0">
                        <a:latin typeface="Cambria Math" panose="02040503050406030204" pitchFamily="18" charset="0"/>
                      </a:rPr>
                      <m:t>d</m:t>
                    </m:r>
                    <m:d>
                      <m:dPr>
                        <m:ctrlPr>
                          <a:rPr lang="en-US" i="1">
                            <a:latin typeface="Cambria Math" panose="02040503050406030204" pitchFamily="18" charset="0"/>
                          </a:rPr>
                        </m:ctrlPr>
                      </m:dPr>
                      <m:e>
                        <m:r>
                          <m:rPr>
                            <m:sty m:val="p"/>
                          </m:rPr>
                          <a:rPr lang="en-US" i="0">
                            <a:latin typeface="Cambria Math" panose="02040503050406030204" pitchFamily="18" charset="0"/>
                          </a:rPr>
                          <m:t>v</m:t>
                        </m:r>
                      </m:e>
                    </m:d>
                  </m:oMath>
                </a14:m>
                <a:r>
                  <a:rPr lang="en-US" dirty="0"/>
                  <a:t> vertices of</a:t>
                </a:r>
                <a14:m>
                  <m:oMath xmlns:m="http://schemas.openxmlformats.org/officeDocument/2006/math">
                    <m:r>
                      <a:rPr lang="en-US" b="0"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a:t>
                </a:r>
              </a:p>
              <a:p>
                <a:pPr lvl="0"/>
                <a:endParaRPr lang="en-US" dirty="0"/>
              </a:p>
              <a:p>
                <a:pPr marL="0" lvl="0" indent="0">
                  <a:buNone/>
                </a:pPr>
                <a:endParaRPr lang="en-US" dirty="0">
                  <a:solidFill>
                    <a:srgbClr val="D10233"/>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9CB3AA53-5FE6-7420-2832-B8AB64C9E95F}"/>
                  </a:ext>
                </a:extLst>
              </p:cNvPr>
              <p:cNvSpPr>
                <a:spLocks noGrp="1" noRot="1" noChangeAspect="1" noMove="1" noResize="1" noEditPoints="1" noAdjustHandles="1" noChangeArrowheads="1" noChangeShapeType="1" noTextEdit="1"/>
              </p:cNvSpPr>
              <p:nvPr>
                <p:ph idx="1"/>
              </p:nvPr>
            </p:nvSpPr>
            <p:spPr>
              <a:xfrm>
                <a:off x="131180" y="863444"/>
                <a:ext cx="11929641" cy="4854775"/>
              </a:xfrm>
              <a:blipFill rotWithShape="0">
                <a:blip r:embed="rId2"/>
                <a:stretch>
                  <a:fillRect l="-971" t="-2261"/>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BDD11F87-DA81-9510-C1CB-0AF4093562CB}"/>
              </a:ext>
            </a:extLst>
          </p:cNvPr>
          <p:cNvSpPr/>
          <p:nvPr/>
        </p:nvSpPr>
        <p:spPr>
          <a:xfrm rot="5400000">
            <a:off x="5187840" y="425801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7348072" y="42650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6277551" y="53635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31" idx="3"/>
            <a:endCxn id="29" idx="7"/>
          </p:cNvCxnSpPr>
          <p:nvPr/>
        </p:nvCxnSpPr>
        <p:spPr>
          <a:xfrm flipH="1" flipV="1">
            <a:off x="5310752" y="4380923"/>
            <a:ext cx="987887" cy="1003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30" idx="5"/>
            <a:endCxn id="31" idx="1"/>
          </p:cNvCxnSpPr>
          <p:nvPr/>
        </p:nvCxnSpPr>
        <p:spPr>
          <a:xfrm flipH="1">
            <a:off x="6400463" y="4387980"/>
            <a:ext cx="968697" cy="9967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36" idx="5"/>
            <a:endCxn id="29" idx="1"/>
          </p:cNvCxnSpPr>
          <p:nvPr/>
        </p:nvCxnSpPr>
        <p:spPr>
          <a:xfrm flipH="1">
            <a:off x="5310752" y="3096188"/>
            <a:ext cx="1451147" cy="1182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Oval 35">
            <a:extLst>
              <a:ext uri="{FF2B5EF4-FFF2-40B4-BE49-F238E27FC236}">
                <a16:creationId xmlns:a16="http://schemas.microsoft.com/office/drawing/2014/main" id="{BDD11F87-DA81-9510-C1CB-0AF4093562CB}"/>
              </a:ext>
            </a:extLst>
          </p:cNvPr>
          <p:cNvSpPr/>
          <p:nvPr/>
        </p:nvSpPr>
        <p:spPr>
          <a:xfrm rot="5400000">
            <a:off x="6740811" y="29732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7" name="Straight Connector 36">
            <a:extLst>
              <a:ext uri="{FF2B5EF4-FFF2-40B4-BE49-F238E27FC236}">
                <a16:creationId xmlns:a16="http://schemas.microsoft.com/office/drawing/2014/main" id="{6205DD86-315C-53B6-CEEF-A9919650168E}"/>
              </a:ext>
            </a:extLst>
          </p:cNvPr>
          <p:cNvCxnSpPr>
            <a:cxnSpLocks/>
            <a:stCxn id="30" idx="3"/>
            <a:endCxn id="36" idx="7"/>
          </p:cNvCxnSpPr>
          <p:nvPr/>
        </p:nvCxnSpPr>
        <p:spPr>
          <a:xfrm flipH="1" flipV="1">
            <a:off x="6863723" y="3096188"/>
            <a:ext cx="505437" cy="11899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205DD86-315C-53B6-CEEF-A9919650168E}"/>
              </a:ext>
            </a:extLst>
          </p:cNvPr>
          <p:cNvCxnSpPr>
            <a:cxnSpLocks/>
            <a:stCxn id="31" idx="2"/>
            <a:endCxn id="36" idx="6"/>
          </p:cNvCxnSpPr>
          <p:nvPr/>
        </p:nvCxnSpPr>
        <p:spPr>
          <a:xfrm flipV="1">
            <a:off x="6349551" y="3117276"/>
            <a:ext cx="463260" cy="2246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9" name="Oval 38">
            <a:extLst>
              <a:ext uri="{FF2B5EF4-FFF2-40B4-BE49-F238E27FC236}">
                <a16:creationId xmlns:a16="http://schemas.microsoft.com/office/drawing/2014/main" id="{BDD11F87-DA81-9510-C1CB-0AF4093562CB}"/>
              </a:ext>
            </a:extLst>
          </p:cNvPr>
          <p:cNvSpPr/>
          <p:nvPr/>
        </p:nvSpPr>
        <p:spPr>
          <a:xfrm rot="5400000">
            <a:off x="4119217" y="31558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0" name="Straight Connector 39">
            <a:extLst>
              <a:ext uri="{FF2B5EF4-FFF2-40B4-BE49-F238E27FC236}">
                <a16:creationId xmlns:a16="http://schemas.microsoft.com/office/drawing/2014/main" id="{6205DD86-315C-53B6-CEEF-A9919650168E}"/>
              </a:ext>
            </a:extLst>
          </p:cNvPr>
          <p:cNvCxnSpPr>
            <a:cxnSpLocks/>
            <a:stCxn id="29" idx="3"/>
            <a:endCxn id="39" idx="7"/>
          </p:cNvCxnSpPr>
          <p:nvPr/>
        </p:nvCxnSpPr>
        <p:spPr>
          <a:xfrm flipH="1" flipV="1">
            <a:off x="4242129" y="3278786"/>
            <a:ext cx="966799" cy="10003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a:stCxn id="43" idx="4"/>
            <a:endCxn id="39" idx="0"/>
          </p:cNvCxnSpPr>
          <p:nvPr/>
        </p:nvCxnSpPr>
        <p:spPr>
          <a:xfrm flipH="1" flipV="1">
            <a:off x="4263217" y="3227874"/>
            <a:ext cx="945711" cy="256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stCxn id="29" idx="2"/>
            <a:endCxn id="43" idx="6"/>
          </p:cNvCxnSpPr>
          <p:nvPr/>
        </p:nvCxnSpPr>
        <p:spPr>
          <a:xfrm flipV="1">
            <a:off x="5259840" y="3302437"/>
            <a:ext cx="21088" cy="9555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3" name="Oval 42">
            <a:extLst>
              <a:ext uri="{FF2B5EF4-FFF2-40B4-BE49-F238E27FC236}">
                <a16:creationId xmlns:a16="http://schemas.microsoft.com/office/drawing/2014/main" id="{BDD11F87-DA81-9510-C1CB-0AF4093562CB}"/>
              </a:ext>
            </a:extLst>
          </p:cNvPr>
          <p:cNvSpPr/>
          <p:nvPr/>
        </p:nvSpPr>
        <p:spPr>
          <a:xfrm rot="5400000">
            <a:off x="5208928" y="31584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4" name="Straight Connector 43">
            <a:extLst>
              <a:ext uri="{FF2B5EF4-FFF2-40B4-BE49-F238E27FC236}">
                <a16:creationId xmlns:a16="http://schemas.microsoft.com/office/drawing/2014/main" id="{6205DD86-315C-53B6-CEEF-A9919650168E}"/>
              </a:ext>
            </a:extLst>
          </p:cNvPr>
          <p:cNvCxnSpPr>
            <a:cxnSpLocks/>
            <a:stCxn id="30" idx="4"/>
            <a:endCxn id="43" idx="7"/>
          </p:cNvCxnSpPr>
          <p:nvPr/>
        </p:nvCxnSpPr>
        <p:spPr>
          <a:xfrm flipH="1" flipV="1">
            <a:off x="5331840" y="3281349"/>
            <a:ext cx="2016232" cy="10557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6656634" y="2856426"/>
            <a:ext cx="357188" cy="3810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Rectangle 50"/>
              <p:cNvSpPr/>
              <p:nvPr/>
            </p:nvSpPr>
            <p:spPr>
              <a:xfrm>
                <a:off x="6900514" y="2773122"/>
                <a:ext cx="447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rPr>
                        <m:t>v</m:t>
                      </m:r>
                    </m:oMath>
                  </m:oMathPara>
                </a14:m>
                <a:endParaRPr lang="en-US" sz="2800" dirty="0"/>
              </a:p>
            </p:txBody>
          </p:sp>
        </mc:Choice>
        <mc:Fallback xmlns="">
          <p:sp>
            <p:nvSpPr>
              <p:cNvPr id="51" name="Rectangle 50"/>
              <p:cNvSpPr>
                <a:spLocks noRot="1" noChangeAspect="1" noMove="1" noResize="1" noEditPoints="1" noAdjustHandles="1" noChangeArrowheads="1" noChangeShapeType="1" noTextEdit="1"/>
              </p:cNvSpPr>
              <p:nvPr/>
            </p:nvSpPr>
            <p:spPr>
              <a:xfrm>
                <a:off x="6900514" y="2773122"/>
                <a:ext cx="447558"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13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9" presetClass="emph" presetSubtype="0" fill="hold" grpId="1" nodeType="withEffect">
                                  <p:stCondLst>
                                    <p:cond delay="0"/>
                                  </p:stCondLst>
                                  <p:childTnLst>
                                    <p:animClr clrSpc="rgb" dir="cw">
                                      <p:cBhvr override="childStyle">
                                        <p:cTn id="48" dur="500" fill="hold"/>
                                        <p:tgtEl>
                                          <p:spTgt spid="36"/>
                                        </p:tgtEl>
                                        <p:attrNameLst>
                                          <p:attrName>style.color</p:attrName>
                                        </p:attrNameLst>
                                      </p:cBhvr>
                                      <p:to>
                                        <a:srgbClr val="FFFF00"/>
                                      </p:to>
                                    </p:animClr>
                                    <p:animClr clrSpc="rgb" dir="cw">
                                      <p:cBhvr>
                                        <p:cTn id="49" dur="500" fill="hold"/>
                                        <p:tgtEl>
                                          <p:spTgt spid="36"/>
                                        </p:tgtEl>
                                        <p:attrNameLst>
                                          <p:attrName>fillcolor</p:attrName>
                                        </p:attrNameLst>
                                      </p:cBhvr>
                                      <p:to>
                                        <a:srgbClr val="FFFF00"/>
                                      </p:to>
                                    </p:animClr>
                                    <p:set>
                                      <p:cBhvr>
                                        <p:cTn id="50" dur="500" fill="hold"/>
                                        <p:tgtEl>
                                          <p:spTgt spid="36"/>
                                        </p:tgtEl>
                                        <p:attrNameLst>
                                          <p:attrName>fill.type</p:attrName>
                                        </p:attrNameLst>
                                      </p:cBhvr>
                                      <p:to>
                                        <p:strVal val="solid"/>
                                      </p:to>
                                    </p:set>
                                    <p:set>
                                      <p:cBhvr>
                                        <p:cTn id="51" dur="500" fill="hold"/>
                                        <p:tgtEl>
                                          <p:spTgt spid="36"/>
                                        </p:tgtEl>
                                        <p:attrNameLst>
                                          <p:attrName>fill.on</p:attrName>
                                        </p:attrNameLst>
                                      </p:cBhvr>
                                      <p:to>
                                        <p:strVal val="true"/>
                                      </p:to>
                                    </p:set>
                                  </p:childTnLst>
                                </p:cTn>
                              </p:par>
                              <p:par>
                                <p:cTn id="52" presetID="1"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down)">
                                      <p:cBhvr>
                                        <p:cTn id="58" dur="500"/>
                                        <p:tgtEl>
                                          <p:spTgt spid="49"/>
                                        </p:tgtEl>
                                      </p:cBhvr>
                                    </p:animEffect>
                                  </p:childTnLst>
                                </p:cTn>
                              </p:par>
                            </p:childTnLst>
                          </p:cTn>
                        </p:par>
                        <p:par>
                          <p:cTn id="59" fill="hold">
                            <p:stCondLst>
                              <p:cond delay="500"/>
                            </p:stCondLst>
                            <p:childTnLst>
                              <p:par>
                                <p:cTn id="60" presetID="19" presetClass="emph" presetSubtype="0" fill="hold" grpId="1" nodeType="afterEffect">
                                  <p:stCondLst>
                                    <p:cond delay="0"/>
                                  </p:stCondLst>
                                  <p:childTnLst>
                                    <p:animClr clrSpc="rgb" dir="cw">
                                      <p:cBhvr override="childStyle">
                                        <p:cTn id="61" dur="500" fill="hold"/>
                                        <p:tgtEl>
                                          <p:spTgt spid="29"/>
                                        </p:tgtEl>
                                        <p:attrNameLst>
                                          <p:attrName>style.color</p:attrName>
                                        </p:attrNameLst>
                                      </p:cBhvr>
                                      <p:to>
                                        <a:srgbClr val="FFFF00"/>
                                      </p:to>
                                    </p:animClr>
                                    <p:animClr clrSpc="rgb" dir="cw">
                                      <p:cBhvr>
                                        <p:cTn id="62" dur="500" fill="hold"/>
                                        <p:tgtEl>
                                          <p:spTgt spid="29"/>
                                        </p:tgtEl>
                                        <p:attrNameLst>
                                          <p:attrName>fillcolor</p:attrName>
                                        </p:attrNameLst>
                                      </p:cBhvr>
                                      <p:to>
                                        <a:srgbClr val="FFFF00"/>
                                      </p:to>
                                    </p:animClr>
                                    <p:set>
                                      <p:cBhvr>
                                        <p:cTn id="63" dur="500" fill="hold"/>
                                        <p:tgtEl>
                                          <p:spTgt spid="29"/>
                                        </p:tgtEl>
                                        <p:attrNameLst>
                                          <p:attrName>fill.type</p:attrName>
                                        </p:attrNameLst>
                                      </p:cBhvr>
                                      <p:to>
                                        <p:strVal val="solid"/>
                                      </p:to>
                                    </p:set>
                                    <p:set>
                                      <p:cBhvr>
                                        <p:cTn id="64" dur="500" fill="hold"/>
                                        <p:tgtEl>
                                          <p:spTgt spid="29"/>
                                        </p:tgtEl>
                                        <p:attrNameLst>
                                          <p:attrName>fill.on</p:attrName>
                                        </p:attrNameLst>
                                      </p:cBhvr>
                                      <p:to>
                                        <p:strVal val="true"/>
                                      </p:to>
                                    </p:set>
                                  </p:childTnLst>
                                </p:cTn>
                              </p:par>
                            </p:childTnLst>
                          </p:cTn>
                        </p:par>
                        <p:par>
                          <p:cTn id="65" fill="hold">
                            <p:stCondLst>
                              <p:cond delay="1000"/>
                            </p:stCondLst>
                            <p:childTnLst>
                              <p:par>
                                <p:cTn id="66" presetID="19" presetClass="emph" presetSubtype="0" fill="hold" grpId="1" nodeType="afterEffect">
                                  <p:stCondLst>
                                    <p:cond delay="0"/>
                                  </p:stCondLst>
                                  <p:childTnLst>
                                    <p:animClr clrSpc="rgb" dir="cw">
                                      <p:cBhvr override="childStyle">
                                        <p:cTn id="67" dur="500" fill="hold"/>
                                        <p:tgtEl>
                                          <p:spTgt spid="31"/>
                                        </p:tgtEl>
                                        <p:attrNameLst>
                                          <p:attrName>style.color</p:attrName>
                                        </p:attrNameLst>
                                      </p:cBhvr>
                                      <p:to>
                                        <a:srgbClr val="FFFF00"/>
                                      </p:to>
                                    </p:animClr>
                                    <p:animClr clrSpc="rgb" dir="cw">
                                      <p:cBhvr>
                                        <p:cTn id="68" dur="500" fill="hold"/>
                                        <p:tgtEl>
                                          <p:spTgt spid="31"/>
                                        </p:tgtEl>
                                        <p:attrNameLst>
                                          <p:attrName>fillcolor</p:attrName>
                                        </p:attrNameLst>
                                      </p:cBhvr>
                                      <p:to>
                                        <a:srgbClr val="FFFF00"/>
                                      </p:to>
                                    </p:animClr>
                                    <p:set>
                                      <p:cBhvr>
                                        <p:cTn id="69" dur="500" fill="hold"/>
                                        <p:tgtEl>
                                          <p:spTgt spid="31"/>
                                        </p:tgtEl>
                                        <p:attrNameLst>
                                          <p:attrName>fill.type</p:attrName>
                                        </p:attrNameLst>
                                      </p:cBhvr>
                                      <p:to>
                                        <p:strVal val="solid"/>
                                      </p:to>
                                    </p:set>
                                    <p:set>
                                      <p:cBhvr>
                                        <p:cTn id="70" dur="500" fill="hold"/>
                                        <p:tgtEl>
                                          <p:spTgt spid="31"/>
                                        </p:tgtEl>
                                        <p:attrNameLst>
                                          <p:attrName>fill.on</p:attrName>
                                        </p:attrNameLst>
                                      </p:cBhvr>
                                      <p:to>
                                        <p:strVal val="true"/>
                                      </p:to>
                                    </p:set>
                                  </p:childTnLst>
                                </p:cTn>
                              </p:par>
                            </p:childTnLst>
                          </p:cTn>
                        </p:par>
                        <p:par>
                          <p:cTn id="71" fill="hold">
                            <p:stCondLst>
                              <p:cond delay="1500"/>
                            </p:stCondLst>
                            <p:childTnLst>
                              <p:par>
                                <p:cTn id="72" presetID="19" presetClass="emph" presetSubtype="0" fill="hold" grpId="1" nodeType="afterEffect">
                                  <p:stCondLst>
                                    <p:cond delay="0"/>
                                  </p:stCondLst>
                                  <p:childTnLst>
                                    <p:animClr clrSpc="rgb" dir="cw">
                                      <p:cBhvr override="childStyle">
                                        <p:cTn id="73" dur="500" fill="hold"/>
                                        <p:tgtEl>
                                          <p:spTgt spid="30"/>
                                        </p:tgtEl>
                                        <p:attrNameLst>
                                          <p:attrName>style.color</p:attrName>
                                        </p:attrNameLst>
                                      </p:cBhvr>
                                      <p:to>
                                        <a:srgbClr val="FFFF00"/>
                                      </p:to>
                                    </p:animClr>
                                    <p:animClr clrSpc="rgb" dir="cw">
                                      <p:cBhvr>
                                        <p:cTn id="74" dur="500" fill="hold"/>
                                        <p:tgtEl>
                                          <p:spTgt spid="30"/>
                                        </p:tgtEl>
                                        <p:attrNameLst>
                                          <p:attrName>fillcolor</p:attrName>
                                        </p:attrNameLst>
                                      </p:cBhvr>
                                      <p:to>
                                        <a:srgbClr val="FFFF00"/>
                                      </p:to>
                                    </p:animClr>
                                    <p:set>
                                      <p:cBhvr>
                                        <p:cTn id="75" dur="500" fill="hold"/>
                                        <p:tgtEl>
                                          <p:spTgt spid="30"/>
                                        </p:tgtEl>
                                        <p:attrNameLst>
                                          <p:attrName>fill.type</p:attrName>
                                        </p:attrNameLst>
                                      </p:cBhvr>
                                      <p:to>
                                        <p:strVal val="solid"/>
                                      </p:to>
                                    </p:set>
                                    <p:set>
                                      <p:cBhvr>
                                        <p:cTn id="76" dur="500" fill="hold"/>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6" grpId="0" animBg="1"/>
      <p:bldP spid="36" grpId="1" animBg="1"/>
      <p:bldP spid="39" grpId="0" animBg="1"/>
      <p:bldP spid="43" grpId="0" animBg="1"/>
      <p:bldP spid="49" grpId="0" animBg="1"/>
      <p:bldP spid="5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punit.vadher@darshan.ac.in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9662443859</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Department of Humanities &amp; Science</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a:t>
            </a:r>
            <a:r>
              <a:rPr lang="en-US" dirty="0" err="1"/>
              <a:t>Punit</a:t>
            </a:r>
            <a:r>
              <a:rPr lang="en-US" dirty="0"/>
              <a:t> </a:t>
            </a:r>
            <a:r>
              <a:rPr lang="en-US" dirty="0" err="1"/>
              <a:t>Vadher</a:t>
            </a:r>
            <a:endParaRPr lang="en-US" dirty="0"/>
          </a:p>
        </p:txBody>
      </p:sp>
      <mc:AlternateContent xmlns:mc="http://schemas.openxmlformats.org/markup-compatibility/2006" xmlns:a14="http://schemas.microsoft.com/office/drawing/2010/main">
        <mc:Choice Requires="a14">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pPr>
                  <a:lnSpc>
                    <a:spcPct val="100000"/>
                  </a:lnSpc>
                </a:pPr>
                <a:r>
                  <a:rPr lang="en-US" dirty="0"/>
                  <a:t>B.Tech. </a:t>
                </a:r>
                <a14:m>
                  <m:oMath xmlns:m="http://schemas.openxmlformats.org/officeDocument/2006/math">
                    <m:r>
                      <a:rPr lang="en-US" i="1" dirty="0">
                        <a:latin typeface="Cambria Math" panose="02040503050406030204" pitchFamily="18" charset="0"/>
                      </a:rPr>
                      <m:t>→</m:t>
                    </m:r>
                    <m:r>
                      <a:rPr lang="en-US" b="0" i="0" dirty="0" smtClean="0">
                        <a:latin typeface="Cambria Math" panose="02040503050406030204" pitchFamily="18" charset="0"/>
                      </a:rPr>
                      <m:t>5</m:t>
                    </m:r>
                  </m:oMath>
                </a14:m>
                <a:r>
                  <a:rPr lang="en-US" baseline="30000" dirty="0"/>
                  <a:t>th</a:t>
                </a:r>
                <a:r>
                  <a:rPr lang="en-US" dirty="0"/>
                  <a:t>  Semester</a:t>
                </a:r>
              </a:p>
              <a:p>
                <a:pPr>
                  <a:lnSpc>
                    <a:spcPct val="125000"/>
                  </a:lnSpc>
                </a:pPr>
                <a:r>
                  <a:rPr lang="en-US" b="1" dirty="0"/>
                  <a:t> Graph Theory (</a:t>
                </a:r>
                <a:r>
                  <a:rPr lang="en-US" dirty="0"/>
                  <a:t>2301HS301</a:t>
                </a:r>
                <a:r>
                  <a:rPr lang="en-US" b="1" dirty="0"/>
                  <a:t>)</a:t>
                </a:r>
              </a:p>
            </p:txBody>
          </p:sp>
        </mc:Choice>
        <mc:Fallback xmlns="">
          <p:sp>
            <p:nvSpPr>
              <p:cNvPr id="20" name="Text Placeholder 19">
                <a:extLst>
                  <a:ext uri="{FF2B5EF4-FFF2-40B4-BE49-F238E27FC236}">
                    <a16:creationId xmlns="" xmlns:a16="http://schemas.microsoft.com/office/drawing/2014/main" xmlns:a14="http://schemas.microsoft.com/office/drawing/2010/main" id="{FF5B8673-7BA1-4EA7-991A-5F4DCD3054D0}"/>
                  </a:ext>
                </a:extLst>
              </p:cNvPr>
              <p:cNvSpPr>
                <a:spLocks noGrp="1" noRot="1" noChangeAspect="1" noMove="1" noResize="1" noEditPoints="1" noAdjustHandles="1" noChangeArrowheads="1" noChangeShapeType="1" noTextEdit="1"/>
              </p:cNvSpPr>
              <p:nvPr>
                <p:ph type="body" sz="quarter" idx="16"/>
              </p:nvPr>
            </p:nvSpPr>
            <p:spPr>
              <a:blipFill rotWithShape="0">
                <a:blip r:embed="rId2"/>
                <a:stretch>
                  <a:fillRect t="-1653" b="-743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677FDF1-46E9-47E1-A974-B878D8645D19}"/>
              </a:ext>
            </a:extLst>
          </p:cNvPr>
          <p:cNvGrpSpPr/>
          <p:nvPr/>
        </p:nvGrpSpPr>
        <p:grpSpPr>
          <a:xfrm>
            <a:off x="26704" y="1462475"/>
            <a:ext cx="8044476" cy="3103418"/>
            <a:chOff x="-12804" y="1537545"/>
            <a:chExt cx="8044476" cy="3103418"/>
          </a:xfrm>
        </p:grpSpPr>
        <p:sp>
          <p:nvSpPr>
            <p:cNvPr id="21" name="Title 1">
              <a:extLst>
                <a:ext uri="{FF2B5EF4-FFF2-40B4-BE49-F238E27FC236}">
                  <a16:creationId xmlns:a16="http://schemas.microsoft.com/office/drawing/2014/main" id="{CA4DBECA-252D-4599-A864-6399BFFEB65B}"/>
                </a:ext>
              </a:extLst>
            </p:cNvPr>
            <p:cNvSpPr txBox="1">
              <a:spLocks/>
            </p:cNvSpPr>
            <p:nvPr/>
          </p:nvSpPr>
          <p:spPr>
            <a:xfrm>
              <a:off x="-12804" y="2160999"/>
              <a:ext cx="2594560" cy="1856509"/>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GB" dirty="0">
                  <a:solidFill>
                    <a:srgbClr val="ED524F"/>
                  </a:solidFill>
                </a:rPr>
                <a:t> </a:t>
              </a:r>
            </a:p>
          </p:txBody>
        </p:sp>
        <p:sp>
          <p:nvSpPr>
            <p:cNvPr id="22" name="Hexagon 21">
              <a:extLst>
                <a:ext uri="{FF2B5EF4-FFF2-40B4-BE49-F238E27FC236}">
                  <a16:creationId xmlns:a16="http://schemas.microsoft.com/office/drawing/2014/main" id="{FB21F4C4-30D4-4011-8510-CF20FEFC370B}"/>
                </a:ext>
              </a:extLst>
            </p:cNvPr>
            <p:cNvSpPr/>
            <p:nvPr/>
          </p:nvSpPr>
          <p:spPr>
            <a:xfrm rot="5400000">
              <a:off x="2457725" y="1742096"/>
              <a:ext cx="3103418" cy="2694316"/>
            </a:xfrm>
            <a:prstGeom prst="hexagon">
              <a:avLst/>
            </a:prstGeom>
            <a:noFill/>
            <a:ln w="571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4400" b="1" dirty="0">
                  <a:solidFill>
                    <a:srgbClr val="0690DF"/>
                  </a:solidFill>
                </a:rPr>
                <a:t>THANK YOU</a:t>
              </a:r>
            </a:p>
          </p:txBody>
        </p:sp>
        <p:sp>
          <p:nvSpPr>
            <p:cNvPr id="23" name="Title 1">
              <a:extLst>
                <a:ext uri="{FF2B5EF4-FFF2-40B4-BE49-F238E27FC236}">
                  <a16:creationId xmlns:a16="http://schemas.microsoft.com/office/drawing/2014/main" id="{96D0D2A0-7D7D-452B-9ADA-174886259D92}"/>
                </a:ext>
              </a:extLst>
            </p:cNvPr>
            <p:cNvSpPr txBox="1">
              <a:spLocks/>
            </p:cNvSpPr>
            <p:nvPr/>
          </p:nvSpPr>
          <p:spPr>
            <a:xfrm rot="10800000">
              <a:off x="5437112" y="2160998"/>
              <a:ext cx="2594560" cy="1856509"/>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GB" dirty="0">
                  <a:solidFill>
                    <a:srgbClr val="ED524F"/>
                  </a:solidFill>
                </a:rPr>
                <a:t> </a:t>
              </a:r>
            </a:p>
          </p:txBody>
        </p:sp>
      </p:grpSp>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09363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Dominating Set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3AA53-5FE6-7420-2832-B8AB64C9E95F}"/>
                  </a:ext>
                </a:extLst>
              </p:cNvPr>
              <p:cNvSpPr>
                <a:spLocks noGrp="1"/>
              </p:cNvSpPr>
              <p:nvPr>
                <p:ph idx="1"/>
              </p:nvPr>
            </p:nvSpPr>
            <p:spPr>
              <a:xfrm>
                <a:off x="131181" y="863445"/>
                <a:ext cx="5928308" cy="2984656"/>
              </a:xfrm>
            </p:spPr>
            <p:txBody>
              <a:bodyPr/>
              <a:lstStyle/>
              <a:p>
                <a:pPr lvl="0"/>
                <a:r>
                  <a:rPr lang="en-US" dirty="0"/>
                  <a:t>A set</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S</m:t>
                    </m:r>
                  </m:oMath>
                </a14:m>
                <a:r>
                  <a:rPr lang="en-US" dirty="0"/>
                  <a:t> of vertices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a:t>
                </a:r>
                <a:r>
                  <a:rPr lang="en-US" b="1" dirty="0"/>
                  <a:t>dominating set</a:t>
                </a:r>
                <a:r>
                  <a:rPr lang="en-US" dirty="0"/>
                  <a: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if every vertex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dominated by some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a:t>
                </a:r>
              </a:p>
              <a:p>
                <a:pPr lvl="0"/>
                <a:r>
                  <a:rPr lang="en-US" dirty="0"/>
                  <a:t>Equivalently, a set</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 of vertices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dominating set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if every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i="1">
                        <a:latin typeface="Cambria Math" panose="02040503050406030204" pitchFamily="18" charset="0"/>
                      </a:rPr>
                      <m:t>−</m:t>
                    </m:r>
                    <m:r>
                      <m:rPr>
                        <m:sty m:val="p"/>
                      </m:rPr>
                      <a:rPr lang="en-US">
                        <a:latin typeface="Cambria Math" panose="02040503050406030204" pitchFamily="18" charset="0"/>
                      </a:rPr>
                      <m:t>S</m:t>
                    </m:r>
                  </m:oMath>
                </a14:m>
                <a:r>
                  <a:rPr lang="en-US" dirty="0"/>
                  <a:t> is adjacent to some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a:t>
                </a:r>
              </a:p>
              <a:p>
                <a:pPr marL="0" lvl="0" indent="0">
                  <a:buNone/>
                </a:pPr>
                <a:endParaRPr lang="en-US" dirty="0">
                  <a:solidFill>
                    <a:srgbClr val="D10233"/>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9CB3AA53-5FE6-7420-2832-B8AB64C9E95F}"/>
                  </a:ext>
                </a:extLst>
              </p:cNvPr>
              <p:cNvSpPr>
                <a:spLocks noGrp="1" noRot="1" noChangeAspect="1" noMove="1" noResize="1" noEditPoints="1" noAdjustHandles="1" noChangeArrowheads="1" noChangeShapeType="1" noTextEdit="1"/>
              </p:cNvSpPr>
              <p:nvPr>
                <p:ph idx="1"/>
              </p:nvPr>
            </p:nvSpPr>
            <p:spPr>
              <a:xfrm>
                <a:off x="131181" y="863445"/>
                <a:ext cx="5928308" cy="2984656"/>
              </a:xfrm>
              <a:blipFill rotWithShape="0">
                <a:blip r:embed="rId2"/>
                <a:stretch>
                  <a:fillRect l="-1955" t="-3681" r="-2058" b="-3272"/>
                </a:stretch>
              </a:blipFill>
            </p:spPr>
            <p:txBody>
              <a:bodyPr/>
              <a:lstStyle/>
              <a:p>
                <a:r>
                  <a:rPr lang="en-US">
                    <a:noFill/>
                  </a:rPr>
                  <a:t> </a:t>
                </a:r>
              </a:p>
            </p:txBody>
          </p:sp>
        </mc:Fallback>
      </mc:AlternateContent>
      <p:sp>
        <p:nvSpPr>
          <p:cNvPr id="105" name="Oval 104">
            <a:extLst>
              <a:ext uri="{FF2B5EF4-FFF2-40B4-BE49-F238E27FC236}">
                <a16:creationId xmlns:a16="http://schemas.microsoft.com/office/drawing/2014/main" id="{BDD11F87-DA81-9510-C1CB-0AF4093562CB}"/>
              </a:ext>
            </a:extLst>
          </p:cNvPr>
          <p:cNvSpPr/>
          <p:nvPr/>
        </p:nvSpPr>
        <p:spPr>
          <a:xfrm rot="5400000">
            <a:off x="8924530" y="123054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6" name="Oval 105">
            <a:extLst>
              <a:ext uri="{FF2B5EF4-FFF2-40B4-BE49-F238E27FC236}">
                <a16:creationId xmlns:a16="http://schemas.microsoft.com/office/drawing/2014/main" id="{BDD11F87-DA81-9510-C1CB-0AF4093562CB}"/>
              </a:ext>
            </a:extLst>
          </p:cNvPr>
          <p:cNvSpPr/>
          <p:nvPr/>
        </p:nvSpPr>
        <p:spPr>
          <a:xfrm rot="5400000">
            <a:off x="7457257" y="298903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7" name="Oval 106">
            <a:extLst>
              <a:ext uri="{FF2B5EF4-FFF2-40B4-BE49-F238E27FC236}">
                <a16:creationId xmlns:a16="http://schemas.microsoft.com/office/drawing/2014/main" id="{BDD11F87-DA81-9510-C1CB-0AF4093562CB}"/>
              </a:ext>
            </a:extLst>
          </p:cNvPr>
          <p:cNvSpPr/>
          <p:nvPr/>
        </p:nvSpPr>
        <p:spPr>
          <a:xfrm rot="5400000">
            <a:off x="10337577" y="41411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8" name="Oval 107">
            <a:extLst>
              <a:ext uri="{FF2B5EF4-FFF2-40B4-BE49-F238E27FC236}">
                <a16:creationId xmlns:a16="http://schemas.microsoft.com/office/drawing/2014/main" id="{BDD11F87-DA81-9510-C1CB-0AF4093562CB}"/>
              </a:ext>
            </a:extLst>
          </p:cNvPr>
          <p:cNvSpPr/>
          <p:nvPr/>
        </p:nvSpPr>
        <p:spPr>
          <a:xfrm rot="5400000">
            <a:off x="8924530" y="41411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10337593" y="55813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0" name="Oval 109">
            <a:extLst>
              <a:ext uri="{FF2B5EF4-FFF2-40B4-BE49-F238E27FC236}">
                <a16:creationId xmlns:a16="http://schemas.microsoft.com/office/drawing/2014/main" id="{BDD11F87-DA81-9510-C1CB-0AF4093562CB}"/>
              </a:ext>
            </a:extLst>
          </p:cNvPr>
          <p:cNvSpPr/>
          <p:nvPr/>
        </p:nvSpPr>
        <p:spPr>
          <a:xfrm rot="5400000">
            <a:off x="10337593" y="298903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1" name="Oval 110">
            <a:extLst>
              <a:ext uri="{FF2B5EF4-FFF2-40B4-BE49-F238E27FC236}">
                <a16:creationId xmlns:a16="http://schemas.microsoft.com/office/drawing/2014/main" id="{BDD11F87-DA81-9510-C1CB-0AF4093562CB}"/>
              </a:ext>
            </a:extLst>
          </p:cNvPr>
          <p:cNvSpPr/>
          <p:nvPr/>
        </p:nvSpPr>
        <p:spPr>
          <a:xfrm rot="5400000">
            <a:off x="7457257" y="19838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2" name="Oval 111">
            <a:extLst>
              <a:ext uri="{FF2B5EF4-FFF2-40B4-BE49-F238E27FC236}">
                <a16:creationId xmlns:a16="http://schemas.microsoft.com/office/drawing/2014/main" id="{BDD11F87-DA81-9510-C1CB-0AF4093562CB}"/>
              </a:ext>
            </a:extLst>
          </p:cNvPr>
          <p:cNvSpPr/>
          <p:nvPr/>
        </p:nvSpPr>
        <p:spPr>
          <a:xfrm rot="5400000">
            <a:off x="7457273" y="55813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3" name="Oval 112">
            <a:extLst>
              <a:ext uri="{FF2B5EF4-FFF2-40B4-BE49-F238E27FC236}">
                <a16:creationId xmlns:a16="http://schemas.microsoft.com/office/drawing/2014/main" id="{BDD11F87-DA81-9510-C1CB-0AF4093562CB}"/>
              </a:ext>
            </a:extLst>
          </p:cNvPr>
          <p:cNvSpPr/>
          <p:nvPr/>
        </p:nvSpPr>
        <p:spPr>
          <a:xfrm rot="5400000">
            <a:off x="8897425" y="277590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4" name="Oval 113">
            <a:extLst>
              <a:ext uri="{FF2B5EF4-FFF2-40B4-BE49-F238E27FC236}">
                <a16:creationId xmlns:a16="http://schemas.microsoft.com/office/drawing/2014/main" id="{BDD11F87-DA81-9510-C1CB-0AF4093562CB}"/>
              </a:ext>
            </a:extLst>
          </p:cNvPr>
          <p:cNvSpPr/>
          <p:nvPr/>
        </p:nvSpPr>
        <p:spPr>
          <a:xfrm rot="5400000">
            <a:off x="10337577" y="199021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5" name="Oval 114">
            <a:extLst>
              <a:ext uri="{FF2B5EF4-FFF2-40B4-BE49-F238E27FC236}">
                <a16:creationId xmlns:a16="http://schemas.microsoft.com/office/drawing/2014/main" id="{BDD11F87-DA81-9510-C1CB-0AF4093562CB}"/>
              </a:ext>
            </a:extLst>
          </p:cNvPr>
          <p:cNvSpPr/>
          <p:nvPr/>
        </p:nvSpPr>
        <p:spPr>
          <a:xfrm rot="5400000">
            <a:off x="7453219" y="41426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6" name="Straight Connector 115">
            <a:extLst>
              <a:ext uri="{FF2B5EF4-FFF2-40B4-BE49-F238E27FC236}">
                <a16:creationId xmlns:a16="http://schemas.microsoft.com/office/drawing/2014/main" id="{6205DD86-315C-53B6-CEEF-A9919650168E}"/>
              </a:ext>
            </a:extLst>
          </p:cNvPr>
          <p:cNvCxnSpPr>
            <a:cxnSpLocks/>
            <a:stCxn id="105" idx="5"/>
            <a:endCxn id="111" idx="0"/>
          </p:cNvCxnSpPr>
          <p:nvPr/>
        </p:nvCxnSpPr>
        <p:spPr>
          <a:xfrm flipH="1">
            <a:off x="7599820" y="1352442"/>
            <a:ext cx="1344361" cy="70337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6205DD86-315C-53B6-CEEF-A9919650168E}"/>
              </a:ext>
            </a:extLst>
          </p:cNvPr>
          <p:cNvCxnSpPr>
            <a:cxnSpLocks/>
            <a:stCxn id="106" idx="2"/>
            <a:endCxn id="111" idx="6"/>
          </p:cNvCxnSpPr>
          <p:nvPr/>
        </p:nvCxnSpPr>
        <p:spPr>
          <a:xfrm flipV="1">
            <a:off x="7527820" y="2126380"/>
            <a:ext cx="0" cy="8640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6205DD86-315C-53B6-CEEF-A9919650168E}"/>
              </a:ext>
            </a:extLst>
          </p:cNvPr>
          <p:cNvCxnSpPr>
            <a:cxnSpLocks/>
            <a:stCxn id="115" idx="2"/>
          </p:cNvCxnSpPr>
          <p:nvPr/>
        </p:nvCxnSpPr>
        <p:spPr>
          <a:xfrm flipV="1">
            <a:off x="7523782" y="3131602"/>
            <a:ext cx="4046" cy="1012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112" idx="2"/>
            <a:endCxn id="115" idx="6"/>
          </p:cNvCxnSpPr>
          <p:nvPr/>
        </p:nvCxnSpPr>
        <p:spPr>
          <a:xfrm flipH="1" flipV="1">
            <a:off x="7523782" y="4285175"/>
            <a:ext cx="4054" cy="12975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6205DD86-315C-53B6-CEEF-A9919650168E}"/>
              </a:ext>
            </a:extLst>
          </p:cNvPr>
          <p:cNvCxnSpPr>
            <a:cxnSpLocks/>
            <a:stCxn id="110" idx="2"/>
            <a:endCxn id="114" idx="6"/>
          </p:cNvCxnSpPr>
          <p:nvPr/>
        </p:nvCxnSpPr>
        <p:spPr>
          <a:xfrm flipH="1" flipV="1">
            <a:off x="10408140" y="2132777"/>
            <a:ext cx="16" cy="8576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6205DD86-315C-53B6-CEEF-A9919650168E}"/>
              </a:ext>
            </a:extLst>
          </p:cNvPr>
          <p:cNvCxnSpPr>
            <a:cxnSpLocks/>
            <a:stCxn id="110" idx="6"/>
            <a:endCxn id="107" idx="2"/>
          </p:cNvCxnSpPr>
          <p:nvPr/>
        </p:nvCxnSpPr>
        <p:spPr>
          <a:xfrm flipH="1">
            <a:off x="10408140" y="3131602"/>
            <a:ext cx="16" cy="10110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a:extLst>
              <a:ext uri="{FF2B5EF4-FFF2-40B4-BE49-F238E27FC236}">
                <a16:creationId xmlns:a16="http://schemas.microsoft.com/office/drawing/2014/main" id="{6205DD86-315C-53B6-CEEF-A9919650168E}"/>
              </a:ext>
            </a:extLst>
          </p:cNvPr>
          <p:cNvCxnSpPr>
            <a:cxnSpLocks/>
            <a:stCxn id="107" idx="6"/>
            <a:endCxn id="109" idx="2"/>
          </p:cNvCxnSpPr>
          <p:nvPr/>
        </p:nvCxnSpPr>
        <p:spPr>
          <a:xfrm>
            <a:off x="10408140" y="4283730"/>
            <a:ext cx="16" cy="129903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a:extLst>
              <a:ext uri="{FF2B5EF4-FFF2-40B4-BE49-F238E27FC236}">
                <a16:creationId xmlns:a16="http://schemas.microsoft.com/office/drawing/2014/main" id="{6205DD86-315C-53B6-CEEF-A9919650168E}"/>
              </a:ext>
            </a:extLst>
          </p:cNvPr>
          <p:cNvCxnSpPr>
            <a:cxnSpLocks/>
            <a:endCxn id="105" idx="7"/>
          </p:cNvCxnSpPr>
          <p:nvPr/>
        </p:nvCxnSpPr>
        <p:spPr>
          <a:xfrm flipH="1" flipV="1">
            <a:off x="9046005" y="1352442"/>
            <a:ext cx="1298307" cy="6977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a:extLst>
              <a:ext uri="{FF2B5EF4-FFF2-40B4-BE49-F238E27FC236}">
                <a16:creationId xmlns:a16="http://schemas.microsoft.com/office/drawing/2014/main" id="{6205DD86-315C-53B6-CEEF-A9919650168E}"/>
              </a:ext>
            </a:extLst>
          </p:cNvPr>
          <p:cNvCxnSpPr>
            <a:cxnSpLocks/>
            <a:stCxn id="108" idx="4"/>
            <a:endCxn id="112" idx="0"/>
          </p:cNvCxnSpPr>
          <p:nvPr/>
        </p:nvCxnSpPr>
        <p:spPr>
          <a:xfrm flipH="1">
            <a:off x="7599836" y="4213167"/>
            <a:ext cx="1323257"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a:extLst>
              <a:ext uri="{FF2B5EF4-FFF2-40B4-BE49-F238E27FC236}">
                <a16:creationId xmlns:a16="http://schemas.microsoft.com/office/drawing/2014/main" id="{6205DD86-315C-53B6-CEEF-A9919650168E}"/>
              </a:ext>
            </a:extLst>
          </p:cNvPr>
          <p:cNvCxnSpPr>
            <a:cxnSpLocks/>
            <a:stCxn id="108" idx="0"/>
            <a:endCxn id="109" idx="4"/>
          </p:cNvCxnSpPr>
          <p:nvPr/>
        </p:nvCxnSpPr>
        <p:spPr>
          <a:xfrm>
            <a:off x="9067093" y="4213167"/>
            <a:ext cx="1269063"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a:extLst>
              <a:ext uri="{FF2B5EF4-FFF2-40B4-BE49-F238E27FC236}">
                <a16:creationId xmlns:a16="http://schemas.microsoft.com/office/drawing/2014/main" id="{6205DD86-315C-53B6-CEEF-A9919650168E}"/>
              </a:ext>
            </a:extLst>
          </p:cNvPr>
          <p:cNvCxnSpPr>
            <a:cxnSpLocks/>
            <a:stCxn id="113" idx="3"/>
            <a:endCxn id="111" idx="7"/>
          </p:cNvCxnSpPr>
          <p:nvPr/>
        </p:nvCxnSpPr>
        <p:spPr>
          <a:xfrm flipH="1" flipV="1">
            <a:off x="7578732" y="2105713"/>
            <a:ext cx="1338344" cy="6922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a:extLst>
              <a:ext uri="{FF2B5EF4-FFF2-40B4-BE49-F238E27FC236}">
                <a16:creationId xmlns:a16="http://schemas.microsoft.com/office/drawing/2014/main" id="{6205DD86-315C-53B6-CEEF-A9919650168E}"/>
              </a:ext>
            </a:extLst>
          </p:cNvPr>
          <p:cNvCxnSpPr>
            <a:cxnSpLocks/>
            <a:stCxn id="113" idx="1"/>
            <a:endCxn id="114" idx="5"/>
          </p:cNvCxnSpPr>
          <p:nvPr/>
        </p:nvCxnSpPr>
        <p:spPr>
          <a:xfrm flipV="1">
            <a:off x="9018900" y="2112110"/>
            <a:ext cx="1338328" cy="685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6205DD86-315C-53B6-CEEF-A9919650168E}"/>
              </a:ext>
            </a:extLst>
          </p:cNvPr>
          <p:cNvCxnSpPr>
            <a:cxnSpLocks/>
            <a:stCxn id="113" idx="5"/>
            <a:endCxn id="115" idx="1"/>
          </p:cNvCxnSpPr>
          <p:nvPr/>
        </p:nvCxnSpPr>
        <p:spPr>
          <a:xfrm flipH="1">
            <a:off x="7574694" y="2897801"/>
            <a:ext cx="1342382" cy="12669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05DD86-315C-53B6-CEEF-A9919650168E}"/>
              </a:ext>
            </a:extLst>
          </p:cNvPr>
          <p:cNvCxnSpPr>
            <a:cxnSpLocks/>
            <a:stCxn id="107" idx="4"/>
            <a:endCxn id="113" idx="7"/>
          </p:cNvCxnSpPr>
          <p:nvPr/>
        </p:nvCxnSpPr>
        <p:spPr>
          <a:xfrm flipH="1" flipV="1">
            <a:off x="9018900" y="2897801"/>
            <a:ext cx="1317240" cy="13153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6205DD86-315C-53B6-CEEF-A9919650168E}"/>
              </a:ext>
            </a:extLst>
          </p:cNvPr>
          <p:cNvCxnSpPr>
            <a:cxnSpLocks/>
            <a:stCxn id="110" idx="6"/>
            <a:endCxn id="108" idx="1"/>
          </p:cNvCxnSpPr>
          <p:nvPr/>
        </p:nvCxnSpPr>
        <p:spPr>
          <a:xfrm flipH="1">
            <a:off x="9046005" y="3131602"/>
            <a:ext cx="1362151" cy="10316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6205DD86-315C-53B6-CEEF-A9919650168E}"/>
              </a:ext>
            </a:extLst>
          </p:cNvPr>
          <p:cNvCxnSpPr>
            <a:cxnSpLocks/>
            <a:stCxn id="108" idx="3"/>
            <a:endCxn id="106" idx="7"/>
          </p:cNvCxnSpPr>
          <p:nvPr/>
        </p:nvCxnSpPr>
        <p:spPr>
          <a:xfrm flipH="1" flipV="1">
            <a:off x="7578732" y="3110935"/>
            <a:ext cx="1365449" cy="1052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2" name="TextBox 131"/>
          <p:cNvSpPr txBox="1"/>
          <p:nvPr/>
        </p:nvSpPr>
        <p:spPr>
          <a:xfrm>
            <a:off x="7349742" y="5606296"/>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133" name="TextBox 132"/>
          <p:cNvSpPr txBox="1"/>
          <p:nvPr/>
        </p:nvSpPr>
        <p:spPr>
          <a:xfrm>
            <a:off x="10250713" y="5606296"/>
            <a:ext cx="360996" cy="523220"/>
          </a:xfrm>
          <a:prstGeom prst="rect">
            <a:avLst/>
          </a:prstGeom>
          <a:noFill/>
        </p:spPr>
        <p:txBody>
          <a:bodyPr wrap="none" rtlCol="0">
            <a:spAutoFit/>
          </a:bodyPr>
          <a:lstStyle/>
          <a:p>
            <a:r>
              <a:rPr lang="en-US" sz="2800" dirty="0">
                <a:solidFill>
                  <a:srgbClr val="C00000"/>
                </a:solidFill>
              </a:rPr>
              <a:t>b</a:t>
            </a:r>
          </a:p>
        </p:txBody>
      </p:sp>
      <p:sp>
        <p:nvSpPr>
          <p:cNvPr id="134" name="TextBox 133"/>
          <p:cNvSpPr txBox="1"/>
          <p:nvPr/>
        </p:nvSpPr>
        <p:spPr>
          <a:xfrm>
            <a:off x="7178052" y="3995698"/>
            <a:ext cx="349776" cy="523220"/>
          </a:xfrm>
          <a:prstGeom prst="rect">
            <a:avLst/>
          </a:prstGeom>
          <a:noFill/>
        </p:spPr>
        <p:txBody>
          <a:bodyPr wrap="none" rtlCol="0">
            <a:spAutoFit/>
          </a:bodyPr>
          <a:lstStyle/>
          <a:p>
            <a:r>
              <a:rPr lang="en-US" sz="2800" dirty="0">
                <a:solidFill>
                  <a:srgbClr val="C00000"/>
                </a:solidFill>
              </a:rPr>
              <a:t>c</a:t>
            </a:r>
          </a:p>
        </p:txBody>
      </p:sp>
      <p:sp>
        <p:nvSpPr>
          <p:cNvPr id="135" name="TextBox 134"/>
          <p:cNvSpPr txBox="1"/>
          <p:nvPr/>
        </p:nvSpPr>
        <p:spPr>
          <a:xfrm>
            <a:off x="10430409" y="3995698"/>
            <a:ext cx="362600" cy="523220"/>
          </a:xfrm>
          <a:prstGeom prst="rect">
            <a:avLst/>
          </a:prstGeom>
          <a:noFill/>
        </p:spPr>
        <p:txBody>
          <a:bodyPr wrap="none" rtlCol="0">
            <a:spAutoFit/>
          </a:bodyPr>
          <a:lstStyle/>
          <a:p>
            <a:r>
              <a:rPr lang="en-US" sz="2800" dirty="0">
                <a:solidFill>
                  <a:srgbClr val="C00000"/>
                </a:solidFill>
              </a:rPr>
              <a:t>d</a:t>
            </a:r>
          </a:p>
        </p:txBody>
      </p:sp>
      <p:sp>
        <p:nvSpPr>
          <p:cNvPr id="136" name="TextBox 135"/>
          <p:cNvSpPr txBox="1"/>
          <p:nvPr/>
        </p:nvSpPr>
        <p:spPr>
          <a:xfrm>
            <a:off x="7174846" y="2765876"/>
            <a:ext cx="352982" cy="523220"/>
          </a:xfrm>
          <a:prstGeom prst="rect">
            <a:avLst/>
          </a:prstGeom>
          <a:noFill/>
        </p:spPr>
        <p:txBody>
          <a:bodyPr wrap="none" rtlCol="0">
            <a:spAutoFit/>
          </a:bodyPr>
          <a:lstStyle/>
          <a:p>
            <a:r>
              <a:rPr lang="en-US" sz="2800" dirty="0">
                <a:solidFill>
                  <a:srgbClr val="C00000"/>
                </a:solidFill>
              </a:rPr>
              <a:t>e</a:t>
            </a:r>
          </a:p>
        </p:txBody>
      </p:sp>
      <p:sp>
        <p:nvSpPr>
          <p:cNvPr id="137" name="TextBox 136"/>
          <p:cNvSpPr txBox="1"/>
          <p:nvPr/>
        </p:nvSpPr>
        <p:spPr>
          <a:xfrm>
            <a:off x="10434416" y="2762473"/>
            <a:ext cx="293670" cy="523220"/>
          </a:xfrm>
          <a:prstGeom prst="rect">
            <a:avLst/>
          </a:prstGeom>
          <a:noFill/>
        </p:spPr>
        <p:txBody>
          <a:bodyPr wrap="none" rtlCol="0">
            <a:spAutoFit/>
          </a:bodyPr>
          <a:lstStyle/>
          <a:p>
            <a:r>
              <a:rPr lang="en-US" sz="2800" dirty="0">
                <a:solidFill>
                  <a:srgbClr val="C00000"/>
                </a:solidFill>
              </a:rPr>
              <a:t>f</a:t>
            </a:r>
          </a:p>
        </p:txBody>
      </p:sp>
      <p:sp>
        <p:nvSpPr>
          <p:cNvPr id="138" name="TextBox 137"/>
          <p:cNvSpPr txBox="1"/>
          <p:nvPr/>
        </p:nvSpPr>
        <p:spPr>
          <a:xfrm>
            <a:off x="10408148" y="1747176"/>
            <a:ext cx="352982" cy="523220"/>
          </a:xfrm>
          <a:prstGeom prst="rect">
            <a:avLst/>
          </a:prstGeom>
          <a:noFill/>
        </p:spPr>
        <p:txBody>
          <a:bodyPr wrap="none" rtlCol="0">
            <a:spAutoFit/>
          </a:bodyPr>
          <a:lstStyle/>
          <a:p>
            <a:r>
              <a:rPr lang="en-US" sz="2800" dirty="0">
                <a:solidFill>
                  <a:srgbClr val="C00000"/>
                </a:solidFill>
              </a:rPr>
              <a:t>g</a:t>
            </a:r>
          </a:p>
        </p:txBody>
      </p:sp>
      <p:sp>
        <p:nvSpPr>
          <p:cNvPr id="139" name="TextBox 138"/>
          <p:cNvSpPr txBox="1"/>
          <p:nvPr/>
        </p:nvSpPr>
        <p:spPr>
          <a:xfrm>
            <a:off x="7234158" y="1788621"/>
            <a:ext cx="357790" cy="523220"/>
          </a:xfrm>
          <a:prstGeom prst="rect">
            <a:avLst/>
          </a:prstGeom>
          <a:noFill/>
        </p:spPr>
        <p:txBody>
          <a:bodyPr wrap="none" rtlCol="0">
            <a:spAutoFit/>
          </a:bodyPr>
          <a:lstStyle/>
          <a:p>
            <a:r>
              <a:rPr lang="en-US" sz="2800" dirty="0">
                <a:solidFill>
                  <a:srgbClr val="C00000"/>
                </a:solidFill>
              </a:rPr>
              <a:t>h</a:t>
            </a:r>
          </a:p>
        </p:txBody>
      </p:sp>
      <p:sp>
        <p:nvSpPr>
          <p:cNvPr id="140" name="TextBox 139"/>
          <p:cNvSpPr txBox="1"/>
          <p:nvPr/>
        </p:nvSpPr>
        <p:spPr>
          <a:xfrm>
            <a:off x="8843854" y="1406300"/>
            <a:ext cx="340158" cy="523220"/>
          </a:xfrm>
          <a:prstGeom prst="rect">
            <a:avLst/>
          </a:prstGeom>
          <a:noFill/>
        </p:spPr>
        <p:txBody>
          <a:bodyPr wrap="none" rtlCol="0">
            <a:spAutoFit/>
          </a:bodyPr>
          <a:lstStyle/>
          <a:p>
            <a:r>
              <a:rPr lang="en-US" sz="2800" dirty="0">
                <a:solidFill>
                  <a:srgbClr val="C00000"/>
                </a:solidFill>
              </a:rPr>
              <a:t>x</a:t>
            </a:r>
          </a:p>
        </p:txBody>
      </p:sp>
      <p:sp>
        <p:nvSpPr>
          <p:cNvPr id="141" name="TextBox 140"/>
          <p:cNvSpPr txBox="1"/>
          <p:nvPr/>
        </p:nvSpPr>
        <p:spPr>
          <a:xfrm>
            <a:off x="8805678" y="2971312"/>
            <a:ext cx="346570" cy="523220"/>
          </a:xfrm>
          <a:prstGeom prst="rect">
            <a:avLst/>
          </a:prstGeom>
          <a:noFill/>
        </p:spPr>
        <p:txBody>
          <a:bodyPr wrap="none" rtlCol="0">
            <a:spAutoFit/>
          </a:bodyPr>
          <a:lstStyle/>
          <a:p>
            <a:r>
              <a:rPr lang="en-US" sz="2800" dirty="0">
                <a:solidFill>
                  <a:srgbClr val="C00000"/>
                </a:solidFill>
              </a:rPr>
              <a:t>y</a:t>
            </a:r>
          </a:p>
        </p:txBody>
      </p:sp>
      <p:sp>
        <p:nvSpPr>
          <p:cNvPr id="142" name="TextBox 141"/>
          <p:cNvSpPr txBox="1"/>
          <p:nvPr/>
        </p:nvSpPr>
        <p:spPr>
          <a:xfrm>
            <a:off x="8858282" y="4286620"/>
            <a:ext cx="325730" cy="523220"/>
          </a:xfrm>
          <a:prstGeom prst="rect">
            <a:avLst/>
          </a:prstGeom>
          <a:noFill/>
        </p:spPr>
        <p:txBody>
          <a:bodyPr wrap="none" rtlCol="0">
            <a:spAutoFit/>
          </a:bodyPr>
          <a:lstStyle/>
          <a:p>
            <a:r>
              <a:rPr lang="en-US" sz="2800" dirty="0">
                <a:solidFill>
                  <a:srgbClr val="C00000"/>
                </a:solidFill>
              </a:rPr>
              <a:t>z</a:t>
            </a:r>
          </a:p>
        </p:txBody>
      </p:sp>
      <mc:AlternateContent xmlns:mc="http://schemas.openxmlformats.org/markup-compatibility/2006" xmlns:a14="http://schemas.microsoft.com/office/drawing/2010/main">
        <mc:Choice Requires="a14">
          <p:sp>
            <p:nvSpPr>
              <p:cNvPr id="143" name="Rectangle 142"/>
              <p:cNvSpPr/>
              <p:nvPr/>
            </p:nvSpPr>
            <p:spPr>
              <a:xfrm>
                <a:off x="333258" y="4142604"/>
                <a:ext cx="5890843" cy="523220"/>
              </a:xfrm>
              <a:prstGeom prst="rect">
                <a:avLst/>
              </a:prstGeom>
            </p:spPr>
            <p:txBody>
              <a:bodyPr wrap="none">
                <a:spAutoFit/>
              </a:bodyPr>
              <a:lstStyle/>
              <a:p>
                <a14:m>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S</m:t>
                        </m:r>
                      </m:e>
                      <m:sub>
                        <m:r>
                          <a:rPr lang="en-US" sz="2800" b="0" i="0" smtClean="0">
                            <a:solidFill>
                              <a:srgbClr val="002060"/>
                            </a:solidFill>
                            <a:latin typeface="Cambria Math" panose="02040503050406030204" pitchFamily="18" charset="0"/>
                          </a:rPr>
                          <m:t>1</m:t>
                        </m:r>
                      </m:sub>
                    </m:sSub>
                    <m:r>
                      <a:rPr lang="en-US" sz="2800" b="0" i="1" smtClean="0">
                        <a:solidFill>
                          <a:srgbClr val="002060"/>
                        </a:solidFill>
                        <a:latin typeface="Cambria Math" panose="02040503050406030204" pitchFamily="18" charset="0"/>
                      </a:rPr>
                      <m:t>=</m:t>
                    </m:r>
                    <m:d>
                      <m:dPr>
                        <m:begChr m:val="{"/>
                        <m:endChr m:val="}"/>
                        <m:ctrlPr>
                          <a:rPr lang="en-US" sz="2800" b="0" i="1" smtClean="0">
                            <a:solidFill>
                              <a:srgbClr val="002060"/>
                            </a:solidFill>
                            <a:latin typeface="Cambria Math" panose="02040503050406030204" pitchFamily="18" charset="0"/>
                          </a:rPr>
                        </m:ctrlPr>
                      </m:dPr>
                      <m:e>
                        <m:r>
                          <m:rPr>
                            <m:sty m:val="p"/>
                          </m:rPr>
                          <a:rPr lang="en-US" sz="2800" b="0" i="0" smtClean="0">
                            <a:solidFill>
                              <a:srgbClr val="002060"/>
                            </a:solidFill>
                            <a:latin typeface="Cambria Math" panose="02040503050406030204" pitchFamily="18" charset="0"/>
                          </a:rPr>
                          <m:t>x</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y</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z</m:t>
                        </m:r>
                      </m:e>
                    </m:d>
                  </m:oMath>
                </a14:m>
                <a:r>
                  <a:rPr lang="en-US" dirty="0">
                    <a:solidFill>
                      <a:srgbClr val="002060"/>
                    </a:solidFill>
                  </a:rPr>
                  <a:t> </a:t>
                </a:r>
                <a:r>
                  <a:rPr lang="en-US" sz="2800" dirty="0">
                    <a:solidFill>
                      <a:srgbClr val="002060"/>
                    </a:solidFill>
                  </a:rPr>
                  <a:t>is dominating set of graph </a:t>
                </a:r>
              </a:p>
            </p:txBody>
          </p:sp>
        </mc:Choice>
        <mc:Fallback xmlns="">
          <p:sp>
            <p:nvSpPr>
              <p:cNvPr id="143" name="Rectangle 142"/>
              <p:cNvSpPr>
                <a:spLocks noRot="1" noChangeAspect="1" noMove="1" noResize="1" noEditPoints="1" noAdjustHandles="1" noChangeArrowheads="1" noChangeShapeType="1" noTextEdit="1"/>
              </p:cNvSpPr>
              <p:nvPr/>
            </p:nvSpPr>
            <p:spPr>
              <a:xfrm>
                <a:off x="333258" y="4142604"/>
                <a:ext cx="5890843" cy="523220"/>
              </a:xfrm>
              <a:prstGeom prst="rect">
                <a:avLst/>
              </a:prstGeom>
              <a:blipFill rotWithShape="0">
                <a:blip r:embed="rId3"/>
                <a:stretch>
                  <a:fillRect t="-12941" r="-1139" b="-32941"/>
                </a:stretch>
              </a:blipFill>
            </p:spPr>
            <p:txBody>
              <a:bodyPr/>
              <a:lstStyle/>
              <a:p>
                <a:r>
                  <a:rPr lang="en-US">
                    <a:noFill/>
                  </a:rPr>
                  <a:t> </a:t>
                </a:r>
              </a:p>
            </p:txBody>
          </p:sp>
        </mc:Fallback>
      </mc:AlternateContent>
      <p:sp>
        <p:nvSpPr>
          <p:cNvPr id="4" name="Oval 3"/>
          <p:cNvSpPr/>
          <p:nvPr/>
        </p:nvSpPr>
        <p:spPr>
          <a:xfrm>
            <a:off x="8686388" y="2599468"/>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703845" y="3935616"/>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705841" y="1007715"/>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4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grpId="0" nodeType="clickEffect">
                                  <p:stCondLst>
                                    <p:cond delay="0"/>
                                  </p:stCondLst>
                                  <p:childTnLst>
                                    <p:animClr clrSpc="rgb" dir="cw">
                                      <p:cBhvr override="childStyle">
                                        <p:cTn id="19" dur="500" fill="hold"/>
                                        <p:tgtEl>
                                          <p:spTgt spid="113"/>
                                        </p:tgtEl>
                                        <p:attrNameLst>
                                          <p:attrName>style.color</p:attrName>
                                        </p:attrNameLst>
                                      </p:cBhvr>
                                      <p:to>
                                        <a:srgbClr val="FFFF00"/>
                                      </p:to>
                                    </p:animClr>
                                    <p:animClr clrSpc="rgb" dir="cw">
                                      <p:cBhvr>
                                        <p:cTn id="20" dur="500" fill="hold"/>
                                        <p:tgtEl>
                                          <p:spTgt spid="113"/>
                                        </p:tgtEl>
                                        <p:attrNameLst>
                                          <p:attrName>fillcolor</p:attrName>
                                        </p:attrNameLst>
                                      </p:cBhvr>
                                      <p:to>
                                        <a:srgbClr val="FFFF00"/>
                                      </p:to>
                                    </p:animClr>
                                    <p:set>
                                      <p:cBhvr>
                                        <p:cTn id="21" dur="500" fill="hold"/>
                                        <p:tgtEl>
                                          <p:spTgt spid="113"/>
                                        </p:tgtEl>
                                        <p:attrNameLst>
                                          <p:attrName>fill.type</p:attrName>
                                        </p:attrNameLst>
                                      </p:cBhvr>
                                      <p:to>
                                        <p:strVal val="solid"/>
                                      </p:to>
                                    </p:set>
                                    <p:set>
                                      <p:cBhvr>
                                        <p:cTn id="22" dur="500" fill="hold"/>
                                        <p:tgtEl>
                                          <p:spTgt spid="113"/>
                                        </p:tgtEl>
                                        <p:attrNameLst>
                                          <p:attrName>fill.on</p:attrName>
                                        </p:attrNameLst>
                                      </p:cBhvr>
                                      <p:to>
                                        <p:strVal val="true"/>
                                      </p:to>
                                    </p:set>
                                  </p:childTnLst>
                                </p:cTn>
                              </p:par>
                            </p:childTnLst>
                          </p:cTn>
                        </p:par>
                        <p:par>
                          <p:cTn id="23" fill="hold">
                            <p:stCondLst>
                              <p:cond delay="500"/>
                            </p:stCondLst>
                            <p:childTnLst>
                              <p:par>
                                <p:cTn id="24" presetID="19" presetClass="emph" presetSubtype="0" fill="hold" grpId="0" nodeType="afterEffect">
                                  <p:stCondLst>
                                    <p:cond delay="0"/>
                                  </p:stCondLst>
                                  <p:childTnLst>
                                    <p:animClr clrSpc="rgb" dir="cw">
                                      <p:cBhvr override="childStyle">
                                        <p:cTn id="25" dur="500" fill="hold"/>
                                        <p:tgtEl>
                                          <p:spTgt spid="111"/>
                                        </p:tgtEl>
                                        <p:attrNameLst>
                                          <p:attrName>style.color</p:attrName>
                                        </p:attrNameLst>
                                      </p:cBhvr>
                                      <p:to>
                                        <a:schemeClr val="accent2"/>
                                      </p:to>
                                    </p:animClr>
                                    <p:animClr clrSpc="rgb" dir="cw">
                                      <p:cBhvr>
                                        <p:cTn id="26" dur="500" fill="hold"/>
                                        <p:tgtEl>
                                          <p:spTgt spid="111"/>
                                        </p:tgtEl>
                                        <p:attrNameLst>
                                          <p:attrName>fillcolor</p:attrName>
                                        </p:attrNameLst>
                                      </p:cBhvr>
                                      <p:to>
                                        <a:schemeClr val="accent2"/>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childTnLst>
                          </p:cTn>
                        </p:par>
                        <p:par>
                          <p:cTn id="29" fill="hold">
                            <p:stCondLst>
                              <p:cond delay="1000"/>
                            </p:stCondLst>
                            <p:childTnLst>
                              <p:par>
                                <p:cTn id="30" presetID="19" presetClass="emph" presetSubtype="0" fill="hold" grpId="0" nodeType="afterEffect">
                                  <p:stCondLst>
                                    <p:cond delay="0"/>
                                  </p:stCondLst>
                                  <p:childTnLst>
                                    <p:animClr clrSpc="rgb" dir="cw">
                                      <p:cBhvr override="childStyle">
                                        <p:cTn id="31" dur="500" fill="hold"/>
                                        <p:tgtEl>
                                          <p:spTgt spid="114"/>
                                        </p:tgtEl>
                                        <p:attrNameLst>
                                          <p:attrName>style.color</p:attrName>
                                        </p:attrNameLst>
                                      </p:cBhvr>
                                      <p:to>
                                        <a:schemeClr val="accent2"/>
                                      </p:to>
                                    </p:animClr>
                                    <p:animClr clrSpc="rgb" dir="cw">
                                      <p:cBhvr>
                                        <p:cTn id="32" dur="500" fill="hold"/>
                                        <p:tgtEl>
                                          <p:spTgt spid="114"/>
                                        </p:tgtEl>
                                        <p:attrNameLst>
                                          <p:attrName>fillcolor</p:attrName>
                                        </p:attrNameLst>
                                      </p:cBhvr>
                                      <p:to>
                                        <a:schemeClr val="accent2"/>
                                      </p:to>
                                    </p:animClr>
                                    <p:set>
                                      <p:cBhvr>
                                        <p:cTn id="33" dur="500" fill="hold"/>
                                        <p:tgtEl>
                                          <p:spTgt spid="114"/>
                                        </p:tgtEl>
                                        <p:attrNameLst>
                                          <p:attrName>fill.type</p:attrName>
                                        </p:attrNameLst>
                                      </p:cBhvr>
                                      <p:to>
                                        <p:strVal val="solid"/>
                                      </p:to>
                                    </p:set>
                                    <p:set>
                                      <p:cBhvr>
                                        <p:cTn id="34" dur="500" fill="hold"/>
                                        <p:tgtEl>
                                          <p:spTgt spid="114"/>
                                        </p:tgtEl>
                                        <p:attrNameLst>
                                          <p:attrName>fill.on</p:attrName>
                                        </p:attrNameLst>
                                      </p:cBhvr>
                                      <p:to>
                                        <p:strVal val="true"/>
                                      </p:to>
                                    </p:set>
                                  </p:childTnLst>
                                </p:cTn>
                              </p:par>
                            </p:childTnLst>
                          </p:cTn>
                        </p:par>
                        <p:par>
                          <p:cTn id="35" fill="hold">
                            <p:stCondLst>
                              <p:cond delay="1500"/>
                            </p:stCondLst>
                            <p:childTnLst>
                              <p:par>
                                <p:cTn id="36" presetID="19" presetClass="emph" presetSubtype="0" fill="hold" grpId="0" nodeType="afterEffect">
                                  <p:stCondLst>
                                    <p:cond delay="0"/>
                                  </p:stCondLst>
                                  <p:childTnLst>
                                    <p:animClr clrSpc="rgb" dir="cw">
                                      <p:cBhvr override="childStyle">
                                        <p:cTn id="37" dur="500" fill="hold"/>
                                        <p:tgtEl>
                                          <p:spTgt spid="107"/>
                                        </p:tgtEl>
                                        <p:attrNameLst>
                                          <p:attrName>style.color</p:attrName>
                                        </p:attrNameLst>
                                      </p:cBhvr>
                                      <p:to>
                                        <a:schemeClr val="accent2"/>
                                      </p:to>
                                    </p:animClr>
                                    <p:animClr clrSpc="rgb" dir="cw">
                                      <p:cBhvr>
                                        <p:cTn id="38" dur="500" fill="hold"/>
                                        <p:tgtEl>
                                          <p:spTgt spid="107"/>
                                        </p:tgtEl>
                                        <p:attrNameLst>
                                          <p:attrName>fillcolor</p:attrName>
                                        </p:attrNameLst>
                                      </p:cBhvr>
                                      <p:to>
                                        <a:schemeClr val="accent2"/>
                                      </p:to>
                                    </p:animClr>
                                    <p:set>
                                      <p:cBhvr>
                                        <p:cTn id="39" dur="500" fill="hold"/>
                                        <p:tgtEl>
                                          <p:spTgt spid="107"/>
                                        </p:tgtEl>
                                        <p:attrNameLst>
                                          <p:attrName>fill.type</p:attrName>
                                        </p:attrNameLst>
                                      </p:cBhvr>
                                      <p:to>
                                        <p:strVal val="solid"/>
                                      </p:to>
                                    </p:set>
                                    <p:set>
                                      <p:cBhvr>
                                        <p:cTn id="40" dur="500" fill="hold"/>
                                        <p:tgtEl>
                                          <p:spTgt spid="107"/>
                                        </p:tgtEl>
                                        <p:attrNameLst>
                                          <p:attrName>fill.on</p:attrName>
                                        </p:attrNameLst>
                                      </p:cBhvr>
                                      <p:to>
                                        <p:strVal val="true"/>
                                      </p:to>
                                    </p:set>
                                  </p:childTnLst>
                                </p:cTn>
                              </p:par>
                            </p:childTnLst>
                          </p:cTn>
                        </p:par>
                        <p:par>
                          <p:cTn id="41" fill="hold">
                            <p:stCondLst>
                              <p:cond delay="2000"/>
                            </p:stCondLst>
                            <p:childTnLst>
                              <p:par>
                                <p:cTn id="42" presetID="19" presetClass="emph" presetSubtype="0" fill="hold" grpId="0" nodeType="afterEffect">
                                  <p:stCondLst>
                                    <p:cond delay="0"/>
                                  </p:stCondLst>
                                  <p:childTnLst>
                                    <p:animClr clrSpc="rgb" dir="cw">
                                      <p:cBhvr override="childStyle">
                                        <p:cTn id="43" dur="500" fill="hold"/>
                                        <p:tgtEl>
                                          <p:spTgt spid="115"/>
                                        </p:tgtEl>
                                        <p:attrNameLst>
                                          <p:attrName>style.color</p:attrName>
                                        </p:attrNameLst>
                                      </p:cBhvr>
                                      <p:to>
                                        <a:schemeClr val="accent2"/>
                                      </p:to>
                                    </p:animClr>
                                    <p:animClr clrSpc="rgb" dir="cw">
                                      <p:cBhvr>
                                        <p:cTn id="44" dur="500" fill="hold"/>
                                        <p:tgtEl>
                                          <p:spTgt spid="115"/>
                                        </p:tgtEl>
                                        <p:attrNameLst>
                                          <p:attrName>fillcolor</p:attrName>
                                        </p:attrNameLst>
                                      </p:cBhvr>
                                      <p:to>
                                        <a:schemeClr val="accent2"/>
                                      </p:to>
                                    </p:animClr>
                                    <p:set>
                                      <p:cBhvr>
                                        <p:cTn id="45" dur="500" fill="hold"/>
                                        <p:tgtEl>
                                          <p:spTgt spid="115"/>
                                        </p:tgtEl>
                                        <p:attrNameLst>
                                          <p:attrName>fill.type</p:attrName>
                                        </p:attrNameLst>
                                      </p:cBhvr>
                                      <p:to>
                                        <p:strVal val="solid"/>
                                      </p:to>
                                    </p:set>
                                    <p:set>
                                      <p:cBhvr>
                                        <p:cTn id="46" dur="500" fill="hold"/>
                                        <p:tgtEl>
                                          <p:spTgt spid="115"/>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grpId="0" nodeType="clickEffect">
                                  <p:stCondLst>
                                    <p:cond delay="0"/>
                                  </p:stCondLst>
                                  <p:childTnLst>
                                    <p:animClr clrSpc="rgb" dir="cw">
                                      <p:cBhvr override="childStyle">
                                        <p:cTn id="55" dur="500" fill="hold"/>
                                        <p:tgtEl>
                                          <p:spTgt spid="108"/>
                                        </p:tgtEl>
                                        <p:attrNameLst>
                                          <p:attrName>style.color</p:attrName>
                                        </p:attrNameLst>
                                      </p:cBhvr>
                                      <p:to>
                                        <a:srgbClr val="FFFF00"/>
                                      </p:to>
                                    </p:animClr>
                                    <p:animClr clrSpc="rgb" dir="cw">
                                      <p:cBhvr>
                                        <p:cTn id="56" dur="500" fill="hold"/>
                                        <p:tgtEl>
                                          <p:spTgt spid="108"/>
                                        </p:tgtEl>
                                        <p:attrNameLst>
                                          <p:attrName>fillcolor</p:attrName>
                                        </p:attrNameLst>
                                      </p:cBhvr>
                                      <p:to>
                                        <a:srgbClr val="FFFF00"/>
                                      </p:to>
                                    </p:animClr>
                                    <p:set>
                                      <p:cBhvr>
                                        <p:cTn id="57" dur="500" fill="hold"/>
                                        <p:tgtEl>
                                          <p:spTgt spid="108"/>
                                        </p:tgtEl>
                                        <p:attrNameLst>
                                          <p:attrName>fill.type</p:attrName>
                                        </p:attrNameLst>
                                      </p:cBhvr>
                                      <p:to>
                                        <p:strVal val="solid"/>
                                      </p:to>
                                    </p:set>
                                    <p:set>
                                      <p:cBhvr>
                                        <p:cTn id="58" dur="500" fill="hold"/>
                                        <p:tgtEl>
                                          <p:spTgt spid="108"/>
                                        </p:tgtEl>
                                        <p:attrNameLst>
                                          <p:attrName>fill.on</p:attrName>
                                        </p:attrNameLst>
                                      </p:cBhvr>
                                      <p:to>
                                        <p:strVal val="true"/>
                                      </p:to>
                                    </p:set>
                                  </p:childTnLst>
                                </p:cTn>
                              </p:par>
                            </p:childTnLst>
                          </p:cTn>
                        </p:par>
                        <p:par>
                          <p:cTn id="59" fill="hold">
                            <p:stCondLst>
                              <p:cond delay="500"/>
                            </p:stCondLst>
                            <p:childTnLst>
                              <p:par>
                                <p:cTn id="60" presetID="19" presetClass="emph" presetSubtype="0" fill="hold" grpId="0" nodeType="afterEffect">
                                  <p:stCondLst>
                                    <p:cond delay="0"/>
                                  </p:stCondLst>
                                  <p:childTnLst>
                                    <p:animClr clrSpc="rgb" dir="cw">
                                      <p:cBhvr override="childStyle">
                                        <p:cTn id="61" dur="500" fill="hold"/>
                                        <p:tgtEl>
                                          <p:spTgt spid="106"/>
                                        </p:tgtEl>
                                        <p:attrNameLst>
                                          <p:attrName>style.color</p:attrName>
                                        </p:attrNameLst>
                                      </p:cBhvr>
                                      <p:to>
                                        <a:srgbClr val="FFFF00"/>
                                      </p:to>
                                    </p:animClr>
                                    <p:animClr clrSpc="rgb" dir="cw">
                                      <p:cBhvr>
                                        <p:cTn id="62" dur="500" fill="hold"/>
                                        <p:tgtEl>
                                          <p:spTgt spid="106"/>
                                        </p:tgtEl>
                                        <p:attrNameLst>
                                          <p:attrName>fillcolor</p:attrName>
                                        </p:attrNameLst>
                                      </p:cBhvr>
                                      <p:to>
                                        <a:srgbClr val="FFFF00"/>
                                      </p:to>
                                    </p:animClr>
                                    <p:set>
                                      <p:cBhvr>
                                        <p:cTn id="63" dur="500" fill="hold"/>
                                        <p:tgtEl>
                                          <p:spTgt spid="106"/>
                                        </p:tgtEl>
                                        <p:attrNameLst>
                                          <p:attrName>fill.type</p:attrName>
                                        </p:attrNameLst>
                                      </p:cBhvr>
                                      <p:to>
                                        <p:strVal val="solid"/>
                                      </p:to>
                                    </p:set>
                                    <p:set>
                                      <p:cBhvr>
                                        <p:cTn id="64" dur="500" fill="hold"/>
                                        <p:tgtEl>
                                          <p:spTgt spid="106"/>
                                        </p:tgtEl>
                                        <p:attrNameLst>
                                          <p:attrName>fill.on</p:attrName>
                                        </p:attrNameLst>
                                      </p:cBhvr>
                                      <p:to>
                                        <p:strVal val="true"/>
                                      </p:to>
                                    </p:set>
                                  </p:childTnLst>
                                </p:cTn>
                              </p:par>
                            </p:childTnLst>
                          </p:cTn>
                        </p:par>
                        <p:par>
                          <p:cTn id="65" fill="hold">
                            <p:stCondLst>
                              <p:cond delay="1000"/>
                            </p:stCondLst>
                            <p:childTnLst>
                              <p:par>
                                <p:cTn id="66" presetID="19" presetClass="emph" presetSubtype="0" fill="hold" grpId="0" nodeType="afterEffect">
                                  <p:stCondLst>
                                    <p:cond delay="0"/>
                                  </p:stCondLst>
                                  <p:childTnLst>
                                    <p:animClr clrSpc="rgb" dir="cw">
                                      <p:cBhvr override="childStyle">
                                        <p:cTn id="67" dur="500" fill="hold"/>
                                        <p:tgtEl>
                                          <p:spTgt spid="110"/>
                                        </p:tgtEl>
                                        <p:attrNameLst>
                                          <p:attrName>style.color</p:attrName>
                                        </p:attrNameLst>
                                      </p:cBhvr>
                                      <p:to>
                                        <a:srgbClr val="FFFF00"/>
                                      </p:to>
                                    </p:animClr>
                                    <p:animClr clrSpc="rgb" dir="cw">
                                      <p:cBhvr>
                                        <p:cTn id="68" dur="500" fill="hold"/>
                                        <p:tgtEl>
                                          <p:spTgt spid="110"/>
                                        </p:tgtEl>
                                        <p:attrNameLst>
                                          <p:attrName>fillcolor</p:attrName>
                                        </p:attrNameLst>
                                      </p:cBhvr>
                                      <p:to>
                                        <a:srgbClr val="FFFF00"/>
                                      </p:to>
                                    </p:animClr>
                                    <p:set>
                                      <p:cBhvr>
                                        <p:cTn id="69" dur="500" fill="hold"/>
                                        <p:tgtEl>
                                          <p:spTgt spid="110"/>
                                        </p:tgtEl>
                                        <p:attrNameLst>
                                          <p:attrName>fill.type</p:attrName>
                                        </p:attrNameLst>
                                      </p:cBhvr>
                                      <p:to>
                                        <p:strVal val="solid"/>
                                      </p:to>
                                    </p:set>
                                    <p:set>
                                      <p:cBhvr>
                                        <p:cTn id="70" dur="500" fill="hold"/>
                                        <p:tgtEl>
                                          <p:spTgt spid="110"/>
                                        </p:tgtEl>
                                        <p:attrNameLst>
                                          <p:attrName>fill.on</p:attrName>
                                        </p:attrNameLst>
                                      </p:cBhvr>
                                      <p:to>
                                        <p:strVal val="true"/>
                                      </p:to>
                                    </p:set>
                                  </p:childTnLst>
                                </p:cTn>
                              </p:par>
                            </p:childTnLst>
                          </p:cTn>
                        </p:par>
                        <p:par>
                          <p:cTn id="71" fill="hold">
                            <p:stCondLst>
                              <p:cond delay="1500"/>
                            </p:stCondLst>
                            <p:childTnLst>
                              <p:par>
                                <p:cTn id="72" presetID="19" presetClass="emph" presetSubtype="0" fill="hold" grpId="0" nodeType="afterEffect">
                                  <p:stCondLst>
                                    <p:cond delay="0"/>
                                  </p:stCondLst>
                                  <p:childTnLst>
                                    <p:animClr clrSpc="rgb" dir="cw">
                                      <p:cBhvr override="childStyle">
                                        <p:cTn id="73" dur="500" fill="hold"/>
                                        <p:tgtEl>
                                          <p:spTgt spid="109"/>
                                        </p:tgtEl>
                                        <p:attrNameLst>
                                          <p:attrName>style.color</p:attrName>
                                        </p:attrNameLst>
                                      </p:cBhvr>
                                      <p:to>
                                        <a:srgbClr val="FFFF00"/>
                                      </p:to>
                                    </p:animClr>
                                    <p:animClr clrSpc="rgb" dir="cw">
                                      <p:cBhvr>
                                        <p:cTn id="74" dur="500" fill="hold"/>
                                        <p:tgtEl>
                                          <p:spTgt spid="109"/>
                                        </p:tgtEl>
                                        <p:attrNameLst>
                                          <p:attrName>fillcolor</p:attrName>
                                        </p:attrNameLst>
                                      </p:cBhvr>
                                      <p:to>
                                        <a:srgbClr val="FFFF00"/>
                                      </p:to>
                                    </p:animClr>
                                    <p:set>
                                      <p:cBhvr>
                                        <p:cTn id="75" dur="500" fill="hold"/>
                                        <p:tgtEl>
                                          <p:spTgt spid="109"/>
                                        </p:tgtEl>
                                        <p:attrNameLst>
                                          <p:attrName>fill.type</p:attrName>
                                        </p:attrNameLst>
                                      </p:cBhvr>
                                      <p:to>
                                        <p:strVal val="solid"/>
                                      </p:to>
                                    </p:set>
                                    <p:set>
                                      <p:cBhvr>
                                        <p:cTn id="76" dur="500" fill="hold"/>
                                        <p:tgtEl>
                                          <p:spTgt spid="109"/>
                                        </p:tgtEl>
                                        <p:attrNameLst>
                                          <p:attrName>fill.on</p:attrName>
                                        </p:attrNameLst>
                                      </p:cBhvr>
                                      <p:to>
                                        <p:strVal val="true"/>
                                      </p:to>
                                    </p:set>
                                  </p:childTnLst>
                                </p:cTn>
                              </p:par>
                            </p:childTnLst>
                          </p:cTn>
                        </p:par>
                        <p:par>
                          <p:cTn id="77" fill="hold">
                            <p:stCondLst>
                              <p:cond delay="2000"/>
                            </p:stCondLst>
                            <p:childTnLst>
                              <p:par>
                                <p:cTn id="78" presetID="19" presetClass="emph" presetSubtype="0" fill="hold" grpId="0" nodeType="afterEffect">
                                  <p:stCondLst>
                                    <p:cond delay="0"/>
                                  </p:stCondLst>
                                  <p:childTnLst>
                                    <p:animClr clrSpc="rgb" dir="cw">
                                      <p:cBhvr override="childStyle">
                                        <p:cTn id="79" dur="500" fill="hold"/>
                                        <p:tgtEl>
                                          <p:spTgt spid="112"/>
                                        </p:tgtEl>
                                        <p:attrNameLst>
                                          <p:attrName>style.color</p:attrName>
                                        </p:attrNameLst>
                                      </p:cBhvr>
                                      <p:to>
                                        <a:srgbClr val="FFFF00"/>
                                      </p:to>
                                    </p:animClr>
                                    <p:animClr clrSpc="rgb" dir="cw">
                                      <p:cBhvr>
                                        <p:cTn id="80" dur="500" fill="hold"/>
                                        <p:tgtEl>
                                          <p:spTgt spid="112"/>
                                        </p:tgtEl>
                                        <p:attrNameLst>
                                          <p:attrName>fillcolor</p:attrName>
                                        </p:attrNameLst>
                                      </p:cBhvr>
                                      <p:to>
                                        <a:srgbClr val="FFFF00"/>
                                      </p:to>
                                    </p:animClr>
                                    <p:set>
                                      <p:cBhvr>
                                        <p:cTn id="81" dur="500" fill="hold"/>
                                        <p:tgtEl>
                                          <p:spTgt spid="112"/>
                                        </p:tgtEl>
                                        <p:attrNameLst>
                                          <p:attrName>fill.type</p:attrName>
                                        </p:attrNameLst>
                                      </p:cBhvr>
                                      <p:to>
                                        <p:strVal val="solid"/>
                                      </p:to>
                                    </p:set>
                                    <p:set>
                                      <p:cBhvr>
                                        <p:cTn id="82" dur="500" fill="hold"/>
                                        <p:tgtEl>
                                          <p:spTgt spid="112"/>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down)">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9" presetClass="emph" presetSubtype="0" fill="hold" grpId="0" nodeType="clickEffect">
                                  <p:stCondLst>
                                    <p:cond delay="0"/>
                                  </p:stCondLst>
                                  <p:childTnLst>
                                    <p:animClr clrSpc="rgb" dir="cw">
                                      <p:cBhvr override="childStyle">
                                        <p:cTn id="91" dur="500" fill="hold"/>
                                        <p:tgtEl>
                                          <p:spTgt spid="105"/>
                                        </p:tgtEl>
                                        <p:attrNameLst>
                                          <p:attrName>style.color</p:attrName>
                                        </p:attrNameLst>
                                      </p:cBhvr>
                                      <p:to>
                                        <a:srgbClr val="FFFF00"/>
                                      </p:to>
                                    </p:animClr>
                                    <p:animClr clrSpc="rgb" dir="cw">
                                      <p:cBhvr>
                                        <p:cTn id="92" dur="500" fill="hold"/>
                                        <p:tgtEl>
                                          <p:spTgt spid="105"/>
                                        </p:tgtEl>
                                        <p:attrNameLst>
                                          <p:attrName>fillcolor</p:attrName>
                                        </p:attrNameLst>
                                      </p:cBhvr>
                                      <p:to>
                                        <a:srgbClr val="FFFF00"/>
                                      </p:to>
                                    </p:animClr>
                                    <p:set>
                                      <p:cBhvr>
                                        <p:cTn id="93" dur="500" fill="hold"/>
                                        <p:tgtEl>
                                          <p:spTgt spid="105"/>
                                        </p:tgtEl>
                                        <p:attrNameLst>
                                          <p:attrName>fill.type</p:attrName>
                                        </p:attrNameLst>
                                      </p:cBhvr>
                                      <p:to>
                                        <p:strVal val="solid"/>
                                      </p:to>
                                    </p:set>
                                    <p:set>
                                      <p:cBhvr>
                                        <p:cTn id="94" dur="500" fill="hold"/>
                                        <p:tgtEl>
                                          <p:spTgt spid="105"/>
                                        </p:tgtEl>
                                        <p:attrNameLst>
                                          <p:attrName>fill.on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43" grpId="0"/>
      <p:bldP spid="4"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Dominating Set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3AA53-5FE6-7420-2832-B8AB64C9E95F}"/>
                  </a:ext>
                </a:extLst>
              </p:cNvPr>
              <p:cNvSpPr>
                <a:spLocks noGrp="1"/>
              </p:cNvSpPr>
              <p:nvPr>
                <p:ph idx="1"/>
              </p:nvPr>
            </p:nvSpPr>
            <p:spPr>
              <a:xfrm>
                <a:off x="131181" y="863445"/>
                <a:ext cx="5928308" cy="2984656"/>
              </a:xfrm>
            </p:spPr>
            <p:txBody>
              <a:bodyPr/>
              <a:lstStyle/>
              <a:p>
                <a:pPr lvl="0"/>
                <a:r>
                  <a:rPr lang="en-US" dirty="0"/>
                  <a:t>A set</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S</m:t>
                    </m:r>
                  </m:oMath>
                </a14:m>
                <a:r>
                  <a:rPr lang="en-US" dirty="0"/>
                  <a:t> of vertices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a:t>
                </a:r>
                <a:r>
                  <a:rPr lang="en-US" b="1" dirty="0"/>
                  <a:t>dominating set</a:t>
                </a:r>
                <a:r>
                  <a:rPr lang="en-US" dirty="0"/>
                  <a: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if every vertex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dominated by some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a:t>
                </a:r>
              </a:p>
              <a:p>
                <a:pPr lvl="0"/>
                <a:r>
                  <a:rPr lang="en-US" dirty="0"/>
                  <a:t>Equivalently, a set</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 of vertices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dominating set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if every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i="1">
                        <a:latin typeface="Cambria Math" panose="02040503050406030204" pitchFamily="18" charset="0"/>
                      </a:rPr>
                      <m:t>−</m:t>
                    </m:r>
                    <m:r>
                      <m:rPr>
                        <m:sty m:val="p"/>
                      </m:rPr>
                      <a:rPr lang="en-US">
                        <a:latin typeface="Cambria Math" panose="02040503050406030204" pitchFamily="18" charset="0"/>
                      </a:rPr>
                      <m:t>S</m:t>
                    </m:r>
                  </m:oMath>
                </a14:m>
                <a:r>
                  <a:rPr lang="en-US" dirty="0"/>
                  <a:t> is adjacent to some vertex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a:t>
                </a:r>
              </a:p>
              <a:p>
                <a:pPr marL="0" lvl="0" indent="0">
                  <a:buNone/>
                </a:pPr>
                <a:endParaRPr lang="en-US" dirty="0">
                  <a:solidFill>
                    <a:srgbClr val="D10233"/>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9CB3AA53-5FE6-7420-2832-B8AB64C9E95F}"/>
                  </a:ext>
                </a:extLst>
              </p:cNvPr>
              <p:cNvSpPr>
                <a:spLocks noGrp="1" noRot="1" noChangeAspect="1" noMove="1" noResize="1" noEditPoints="1" noAdjustHandles="1" noChangeArrowheads="1" noChangeShapeType="1" noTextEdit="1"/>
              </p:cNvSpPr>
              <p:nvPr>
                <p:ph idx="1"/>
              </p:nvPr>
            </p:nvSpPr>
            <p:spPr>
              <a:xfrm>
                <a:off x="131181" y="863445"/>
                <a:ext cx="5928308" cy="2984656"/>
              </a:xfrm>
              <a:blipFill rotWithShape="0">
                <a:blip r:embed="rId2"/>
                <a:stretch>
                  <a:fillRect l="-1955" t="-3681" r="-2058" b="-3272"/>
                </a:stretch>
              </a:blipFill>
            </p:spPr>
            <p:txBody>
              <a:bodyPr/>
              <a:lstStyle/>
              <a:p>
                <a:r>
                  <a:rPr lang="en-US">
                    <a:noFill/>
                  </a:rPr>
                  <a:t> </a:t>
                </a:r>
              </a:p>
            </p:txBody>
          </p:sp>
        </mc:Fallback>
      </mc:AlternateContent>
      <p:sp>
        <p:nvSpPr>
          <p:cNvPr id="105" name="Oval 104">
            <a:extLst>
              <a:ext uri="{FF2B5EF4-FFF2-40B4-BE49-F238E27FC236}">
                <a16:creationId xmlns:a16="http://schemas.microsoft.com/office/drawing/2014/main" id="{BDD11F87-DA81-9510-C1CB-0AF4093562CB}"/>
              </a:ext>
            </a:extLst>
          </p:cNvPr>
          <p:cNvSpPr/>
          <p:nvPr/>
        </p:nvSpPr>
        <p:spPr>
          <a:xfrm rot="5400000">
            <a:off x="8924530" y="123054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6" name="Oval 105">
            <a:extLst>
              <a:ext uri="{FF2B5EF4-FFF2-40B4-BE49-F238E27FC236}">
                <a16:creationId xmlns:a16="http://schemas.microsoft.com/office/drawing/2014/main" id="{BDD11F87-DA81-9510-C1CB-0AF4093562CB}"/>
              </a:ext>
            </a:extLst>
          </p:cNvPr>
          <p:cNvSpPr/>
          <p:nvPr/>
        </p:nvSpPr>
        <p:spPr>
          <a:xfrm rot="5400000">
            <a:off x="7457257" y="298903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7" name="Oval 106">
            <a:extLst>
              <a:ext uri="{FF2B5EF4-FFF2-40B4-BE49-F238E27FC236}">
                <a16:creationId xmlns:a16="http://schemas.microsoft.com/office/drawing/2014/main" id="{BDD11F87-DA81-9510-C1CB-0AF4093562CB}"/>
              </a:ext>
            </a:extLst>
          </p:cNvPr>
          <p:cNvSpPr/>
          <p:nvPr/>
        </p:nvSpPr>
        <p:spPr>
          <a:xfrm rot="5400000">
            <a:off x="10337577" y="41411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8" name="Oval 107">
            <a:extLst>
              <a:ext uri="{FF2B5EF4-FFF2-40B4-BE49-F238E27FC236}">
                <a16:creationId xmlns:a16="http://schemas.microsoft.com/office/drawing/2014/main" id="{BDD11F87-DA81-9510-C1CB-0AF4093562CB}"/>
              </a:ext>
            </a:extLst>
          </p:cNvPr>
          <p:cNvSpPr/>
          <p:nvPr/>
        </p:nvSpPr>
        <p:spPr>
          <a:xfrm rot="5400000">
            <a:off x="8924530" y="41411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10337593" y="55813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0" name="Oval 109">
            <a:extLst>
              <a:ext uri="{FF2B5EF4-FFF2-40B4-BE49-F238E27FC236}">
                <a16:creationId xmlns:a16="http://schemas.microsoft.com/office/drawing/2014/main" id="{BDD11F87-DA81-9510-C1CB-0AF4093562CB}"/>
              </a:ext>
            </a:extLst>
          </p:cNvPr>
          <p:cNvSpPr/>
          <p:nvPr/>
        </p:nvSpPr>
        <p:spPr>
          <a:xfrm rot="5400000">
            <a:off x="10337593" y="298903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1" name="Oval 110">
            <a:extLst>
              <a:ext uri="{FF2B5EF4-FFF2-40B4-BE49-F238E27FC236}">
                <a16:creationId xmlns:a16="http://schemas.microsoft.com/office/drawing/2014/main" id="{BDD11F87-DA81-9510-C1CB-0AF4093562CB}"/>
              </a:ext>
            </a:extLst>
          </p:cNvPr>
          <p:cNvSpPr/>
          <p:nvPr/>
        </p:nvSpPr>
        <p:spPr>
          <a:xfrm rot="5400000">
            <a:off x="7457257" y="19838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2" name="Oval 111">
            <a:extLst>
              <a:ext uri="{FF2B5EF4-FFF2-40B4-BE49-F238E27FC236}">
                <a16:creationId xmlns:a16="http://schemas.microsoft.com/office/drawing/2014/main" id="{BDD11F87-DA81-9510-C1CB-0AF4093562CB}"/>
              </a:ext>
            </a:extLst>
          </p:cNvPr>
          <p:cNvSpPr/>
          <p:nvPr/>
        </p:nvSpPr>
        <p:spPr>
          <a:xfrm rot="5400000">
            <a:off x="7457273" y="55813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3" name="Oval 112">
            <a:extLst>
              <a:ext uri="{FF2B5EF4-FFF2-40B4-BE49-F238E27FC236}">
                <a16:creationId xmlns:a16="http://schemas.microsoft.com/office/drawing/2014/main" id="{BDD11F87-DA81-9510-C1CB-0AF4093562CB}"/>
              </a:ext>
            </a:extLst>
          </p:cNvPr>
          <p:cNvSpPr/>
          <p:nvPr/>
        </p:nvSpPr>
        <p:spPr>
          <a:xfrm rot="5400000">
            <a:off x="8897425" y="277590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4" name="Oval 113">
            <a:extLst>
              <a:ext uri="{FF2B5EF4-FFF2-40B4-BE49-F238E27FC236}">
                <a16:creationId xmlns:a16="http://schemas.microsoft.com/office/drawing/2014/main" id="{BDD11F87-DA81-9510-C1CB-0AF4093562CB}"/>
              </a:ext>
            </a:extLst>
          </p:cNvPr>
          <p:cNvSpPr/>
          <p:nvPr/>
        </p:nvSpPr>
        <p:spPr>
          <a:xfrm rot="5400000">
            <a:off x="10337577" y="199021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5" name="Oval 114">
            <a:extLst>
              <a:ext uri="{FF2B5EF4-FFF2-40B4-BE49-F238E27FC236}">
                <a16:creationId xmlns:a16="http://schemas.microsoft.com/office/drawing/2014/main" id="{BDD11F87-DA81-9510-C1CB-0AF4093562CB}"/>
              </a:ext>
            </a:extLst>
          </p:cNvPr>
          <p:cNvSpPr/>
          <p:nvPr/>
        </p:nvSpPr>
        <p:spPr>
          <a:xfrm rot="5400000">
            <a:off x="7453219" y="41426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6" name="Straight Connector 115">
            <a:extLst>
              <a:ext uri="{FF2B5EF4-FFF2-40B4-BE49-F238E27FC236}">
                <a16:creationId xmlns:a16="http://schemas.microsoft.com/office/drawing/2014/main" id="{6205DD86-315C-53B6-CEEF-A9919650168E}"/>
              </a:ext>
            </a:extLst>
          </p:cNvPr>
          <p:cNvCxnSpPr>
            <a:cxnSpLocks/>
            <a:stCxn id="105" idx="5"/>
            <a:endCxn id="111" idx="0"/>
          </p:cNvCxnSpPr>
          <p:nvPr/>
        </p:nvCxnSpPr>
        <p:spPr>
          <a:xfrm flipH="1">
            <a:off x="7599820" y="1352442"/>
            <a:ext cx="1344361" cy="70337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6205DD86-315C-53B6-CEEF-A9919650168E}"/>
              </a:ext>
            </a:extLst>
          </p:cNvPr>
          <p:cNvCxnSpPr>
            <a:cxnSpLocks/>
            <a:stCxn id="106" idx="2"/>
            <a:endCxn id="111" idx="6"/>
          </p:cNvCxnSpPr>
          <p:nvPr/>
        </p:nvCxnSpPr>
        <p:spPr>
          <a:xfrm flipV="1">
            <a:off x="7527820" y="2126380"/>
            <a:ext cx="0" cy="8640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6205DD86-315C-53B6-CEEF-A9919650168E}"/>
              </a:ext>
            </a:extLst>
          </p:cNvPr>
          <p:cNvCxnSpPr>
            <a:cxnSpLocks/>
            <a:stCxn id="115" idx="2"/>
          </p:cNvCxnSpPr>
          <p:nvPr/>
        </p:nvCxnSpPr>
        <p:spPr>
          <a:xfrm flipV="1">
            <a:off x="7523782" y="3131602"/>
            <a:ext cx="4046" cy="1012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112" idx="2"/>
            <a:endCxn id="115" idx="6"/>
          </p:cNvCxnSpPr>
          <p:nvPr/>
        </p:nvCxnSpPr>
        <p:spPr>
          <a:xfrm flipH="1" flipV="1">
            <a:off x="7523782" y="4285175"/>
            <a:ext cx="4054" cy="12975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6205DD86-315C-53B6-CEEF-A9919650168E}"/>
              </a:ext>
            </a:extLst>
          </p:cNvPr>
          <p:cNvCxnSpPr>
            <a:cxnSpLocks/>
            <a:stCxn id="110" idx="2"/>
            <a:endCxn id="114" idx="6"/>
          </p:cNvCxnSpPr>
          <p:nvPr/>
        </p:nvCxnSpPr>
        <p:spPr>
          <a:xfrm flipH="1" flipV="1">
            <a:off x="10408140" y="2132777"/>
            <a:ext cx="16" cy="8576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6205DD86-315C-53B6-CEEF-A9919650168E}"/>
              </a:ext>
            </a:extLst>
          </p:cNvPr>
          <p:cNvCxnSpPr>
            <a:cxnSpLocks/>
            <a:stCxn id="110" idx="6"/>
            <a:endCxn id="107" idx="2"/>
          </p:cNvCxnSpPr>
          <p:nvPr/>
        </p:nvCxnSpPr>
        <p:spPr>
          <a:xfrm flipH="1">
            <a:off x="10408140" y="3131602"/>
            <a:ext cx="16" cy="10110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a:extLst>
              <a:ext uri="{FF2B5EF4-FFF2-40B4-BE49-F238E27FC236}">
                <a16:creationId xmlns:a16="http://schemas.microsoft.com/office/drawing/2014/main" id="{6205DD86-315C-53B6-CEEF-A9919650168E}"/>
              </a:ext>
            </a:extLst>
          </p:cNvPr>
          <p:cNvCxnSpPr>
            <a:cxnSpLocks/>
            <a:stCxn id="107" idx="6"/>
            <a:endCxn id="109" idx="2"/>
          </p:cNvCxnSpPr>
          <p:nvPr/>
        </p:nvCxnSpPr>
        <p:spPr>
          <a:xfrm>
            <a:off x="10408140" y="4283730"/>
            <a:ext cx="16" cy="129903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a:extLst>
              <a:ext uri="{FF2B5EF4-FFF2-40B4-BE49-F238E27FC236}">
                <a16:creationId xmlns:a16="http://schemas.microsoft.com/office/drawing/2014/main" id="{6205DD86-315C-53B6-CEEF-A9919650168E}"/>
              </a:ext>
            </a:extLst>
          </p:cNvPr>
          <p:cNvCxnSpPr>
            <a:cxnSpLocks/>
            <a:endCxn id="105" idx="7"/>
          </p:cNvCxnSpPr>
          <p:nvPr/>
        </p:nvCxnSpPr>
        <p:spPr>
          <a:xfrm flipH="1" flipV="1">
            <a:off x="9046005" y="1352442"/>
            <a:ext cx="1298307" cy="6977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a:extLst>
              <a:ext uri="{FF2B5EF4-FFF2-40B4-BE49-F238E27FC236}">
                <a16:creationId xmlns:a16="http://schemas.microsoft.com/office/drawing/2014/main" id="{6205DD86-315C-53B6-CEEF-A9919650168E}"/>
              </a:ext>
            </a:extLst>
          </p:cNvPr>
          <p:cNvCxnSpPr>
            <a:cxnSpLocks/>
            <a:stCxn id="108" idx="4"/>
            <a:endCxn id="112" idx="0"/>
          </p:cNvCxnSpPr>
          <p:nvPr/>
        </p:nvCxnSpPr>
        <p:spPr>
          <a:xfrm flipH="1">
            <a:off x="7599836" y="4213167"/>
            <a:ext cx="1323257"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a:extLst>
              <a:ext uri="{FF2B5EF4-FFF2-40B4-BE49-F238E27FC236}">
                <a16:creationId xmlns:a16="http://schemas.microsoft.com/office/drawing/2014/main" id="{6205DD86-315C-53B6-CEEF-A9919650168E}"/>
              </a:ext>
            </a:extLst>
          </p:cNvPr>
          <p:cNvCxnSpPr>
            <a:cxnSpLocks/>
            <a:stCxn id="108" idx="0"/>
            <a:endCxn id="109" idx="4"/>
          </p:cNvCxnSpPr>
          <p:nvPr/>
        </p:nvCxnSpPr>
        <p:spPr>
          <a:xfrm>
            <a:off x="9067093" y="4213167"/>
            <a:ext cx="1269063"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a:extLst>
              <a:ext uri="{FF2B5EF4-FFF2-40B4-BE49-F238E27FC236}">
                <a16:creationId xmlns:a16="http://schemas.microsoft.com/office/drawing/2014/main" id="{6205DD86-315C-53B6-CEEF-A9919650168E}"/>
              </a:ext>
            </a:extLst>
          </p:cNvPr>
          <p:cNvCxnSpPr>
            <a:cxnSpLocks/>
            <a:stCxn id="113" idx="3"/>
            <a:endCxn id="111" idx="7"/>
          </p:cNvCxnSpPr>
          <p:nvPr/>
        </p:nvCxnSpPr>
        <p:spPr>
          <a:xfrm flipH="1" flipV="1">
            <a:off x="7578732" y="2105713"/>
            <a:ext cx="1338344" cy="6922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a:extLst>
              <a:ext uri="{FF2B5EF4-FFF2-40B4-BE49-F238E27FC236}">
                <a16:creationId xmlns:a16="http://schemas.microsoft.com/office/drawing/2014/main" id="{6205DD86-315C-53B6-CEEF-A9919650168E}"/>
              </a:ext>
            </a:extLst>
          </p:cNvPr>
          <p:cNvCxnSpPr>
            <a:cxnSpLocks/>
            <a:stCxn id="113" idx="1"/>
            <a:endCxn id="114" idx="5"/>
          </p:cNvCxnSpPr>
          <p:nvPr/>
        </p:nvCxnSpPr>
        <p:spPr>
          <a:xfrm flipV="1">
            <a:off x="9018900" y="2112110"/>
            <a:ext cx="1338328" cy="685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6205DD86-315C-53B6-CEEF-A9919650168E}"/>
              </a:ext>
            </a:extLst>
          </p:cNvPr>
          <p:cNvCxnSpPr>
            <a:cxnSpLocks/>
            <a:stCxn id="113" idx="5"/>
            <a:endCxn id="115" idx="1"/>
          </p:cNvCxnSpPr>
          <p:nvPr/>
        </p:nvCxnSpPr>
        <p:spPr>
          <a:xfrm flipH="1">
            <a:off x="7574694" y="2897801"/>
            <a:ext cx="1342382" cy="12669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05DD86-315C-53B6-CEEF-A9919650168E}"/>
              </a:ext>
            </a:extLst>
          </p:cNvPr>
          <p:cNvCxnSpPr>
            <a:cxnSpLocks/>
            <a:stCxn id="107" idx="4"/>
            <a:endCxn id="113" idx="7"/>
          </p:cNvCxnSpPr>
          <p:nvPr/>
        </p:nvCxnSpPr>
        <p:spPr>
          <a:xfrm flipH="1" flipV="1">
            <a:off x="9018900" y="2897801"/>
            <a:ext cx="1317240" cy="13153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6205DD86-315C-53B6-CEEF-A9919650168E}"/>
              </a:ext>
            </a:extLst>
          </p:cNvPr>
          <p:cNvCxnSpPr>
            <a:cxnSpLocks/>
            <a:stCxn id="110" idx="6"/>
            <a:endCxn id="108" idx="1"/>
          </p:cNvCxnSpPr>
          <p:nvPr/>
        </p:nvCxnSpPr>
        <p:spPr>
          <a:xfrm flipH="1">
            <a:off x="9046005" y="3131602"/>
            <a:ext cx="1362151" cy="10316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6205DD86-315C-53B6-CEEF-A9919650168E}"/>
              </a:ext>
            </a:extLst>
          </p:cNvPr>
          <p:cNvCxnSpPr>
            <a:cxnSpLocks/>
            <a:stCxn id="108" idx="3"/>
            <a:endCxn id="106" idx="7"/>
          </p:cNvCxnSpPr>
          <p:nvPr/>
        </p:nvCxnSpPr>
        <p:spPr>
          <a:xfrm flipH="1" flipV="1">
            <a:off x="7578732" y="3110935"/>
            <a:ext cx="1365449" cy="1052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2" name="TextBox 131"/>
          <p:cNvSpPr txBox="1"/>
          <p:nvPr/>
        </p:nvSpPr>
        <p:spPr>
          <a:xfrm>
            <a:off x="7331717" y="5863701"/>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133" name="TextBox 132"/>
          <p:cNvSpPr txBox="1"/>
          <p:nvPr/>
        </p:nvSpPr>
        <p:spPr>
          <a:xfrm>
            <a:off x="10224506" y="5888573"/>
            <a:ext cx="360996" cy="523220"/>
          </a:xfrm>
          <a:prstGeom prst="rect">
            <a:avLst/>
          </a:prstGeom>
          <a:noFill/>
        </p:spPr>
        <p:txBody>
          <a:bodyPr wrap="none" rtlCol="0">
            <a:spAutoFit/>
          </a:bodyPr>
          <a:lstStyle/>
          <a:p>
            <a:r>
              <a:rPr lang="en-US" sz="2800" dirty="0">
                <a:solidFill>
                  <a:srgbClr val="C00000"/>
                </a:solidFill>
              </a:rPr>
              <a:t>b</a:t>
            </a:r>
          </a:p>
        </p:txBody>
      </p:sp>
      <p:sp>
        <p:nvSpPr>
          <p:cNvPr id="134" name="TextBox 133"/>
          <p:cNvSpPr txBox="1"/>
          <p:nvPr/>
        </p:nvSpPr>
        <p:spPr>
          <a:xfrm>
            <a:off x="7178052" y="3995698"/>
            <a:ext cx="349776" cy="523220"/>
          </a:xfrm>
          <a:prstGeom prst="rect">
            <a:avLst/>
          </a:prstGeom>
          <a:noFill/>
        </p:spPr>
        <p:txBody>
          <a:bodyPr wrap="none" rtlCol="0">
            <a:spAutoFit/>
          </a:bodyPr>
          <a:lstStyle/>
          <a:p>
            <a:r>
              <a:rPr lang="en-US" sz="2800" dirty="0">
                <a:solidFill>
                  <a:srgbClr val="C00000"/>
                </a:solidFill>
              </a:rPr>
              <a:t>c</a:t>
            </a:r>
          </a:p>
        </p:txBody>
      </p:sp>
      <p:sp>
        <p:nvSpPr>
          <p:cNvPr id="135" name="TextBox 134"/>
          <p:cNvSpPr txBox="1"/>
          <p:nvPr/>
        </p:nvSpPr>
        <p:spPr>
          <a:xfrm>
            <a:off x="10430409" y="3995698"/>
            <a:ext cx="362600" cy="523220"/>
          </a:xfrm>
          <a:prstGeom prst="rect">
            <a:avLst/>
          </a:prstGeom>
          <a:noFill/>
        </p:spPr>
        <p:txBody>
          <a:bodyPr wrap="none" rtlCol="0">
            <a:spAutoFit/>
          </a:bodyPr>
          <a:lstStyle/>
          <a:p>
            <a:r>
              <a:rPr lang="en-US" sz="2800" dirty="0">
                <a:solidFill>
                  <a:srgbClr val="C00000"/>
                </a:solidFill>
              </a:rPr>
              <a:t>d</a:t>
            </a:r>
          </a:p>
        </p:txBody>
      </p:sp>
      <p:sp>
        <p:nvSpPr>
          <p:cNvPr id="136" name="TextBox 135"/>
          <p:cNvSpPr txBox="1"/>
          <p:nvPr/>
        </p:nvSpPr>
        <p:spPr>
          <a:xfrm>
            <a:off x="7174846" y="2765876"/>
            <a:ext cx="352982" cy="523220"/>
          </a:xfrm>
          <a:prstGeom prst="rect">
            <a:avLst/>
          </a:prstGeom>
          <a:noFill/>
        </p:spPr>
        <p:txBody>
          <a:bodyPr wrap="none" rtlCol="0">
            <a:spAutoFit/>
          </a:bodyPr>
          <a:lstStyle/>
          <a:p>
            <a:r>
              <a:rPr lang="en-US" sz="2800" dirty="0">
                <a:solidFill>
                  <a:srgbClr val="C00000"/>
                </a:solidFill>
              </a:rPr>
              <a:t>e</a:t>
            </a:r>
          </a:p>
        </p:txBody>
      </p:sp>
      <p:sp>
        <p:nvSpPr>
          <p:cNvPr id="137" name="TextBox 136"/>
          <p:cNvSpPr txBox="1"/>
          <p:nvPr/>
        </p:nvSpPr>
        <p:spPr>
          <a:xfrm>
            <a:off x="10434416" y="2762473"/>
            <a:ext cx="293670" cy="523220"/>
          </a:xfrm>
          <a:prstGeom prst="rect">
            <a:avLst/>
          </a:prstGeom>
          <a:noFill/>
        </p:spPr>
        <p:txBody>
          <a:bodyPr wrap="none" rtlCol="0">
            <a:spAutoFit/>
          </a:bodyPr>
          <a:lstStyle/>
          <a:p>
            <a:r>
              <a:rPr lang="en-US" sz="2800" dirty="0">
                <a:solidFill>
                  <a:srgbClr val="C00000"/>
                </a:solidFill>
              </a:rPr>
              <a:t>f</a:t>
            </a:r>
          </a:p>
        </p:txBody>
      </p:sp>
      <p:sp>
        <p:nvSpPr>
          <p:cNvPr id="138" name="TextBox 137"/>
          <p:cNvSpPr txBox="1"/>
          <p:nvPr/>
        </p:nvSpPr>
        <p:spPr>
          <a:xfrm>
            <a:off x="10408148" y="1747176"/>
            <a:ext cx="352982" cy="523220"/>
          </a:xfrm>
          <a:prstGeom prst="rect">
            <a:avLst/>
          </a:prstGeom>
          <a:noFill/>
        </p:spPr>
        <p:txBody>
          <a:bodyPr wrap="none" rtlCol="0">
            <a:spAutoFit/>
          </a:bodyPr>
          <a:lstStyle/>
          <a:p>
            <a:r>
              <a:rPr lang="en-US" sz="2800" dirty="0">
                <a:solidFill>
                  <a:srgbClr val="C00000"/>
                </a:solidFill>
              </a:rPr>
              <a:t>g</a:t>
            </a:r>
          </a:p>
        </p:txBody>
      </p:sp>
      <p:sp>
        <p:nvSpPr>
          <p:cNvPr id="139" name="TextBox 138"/>
          <p:cNvSpPr txBox="1"/>
          <p:nvPr/>
        </p:nvSpPr>
        <p:spPr>
          <a:xfrm>
            <a:off x="7234158" y="1788621"/>
            <a:ext cx="357790" cy="523220"/>
          </a:xfrm>
          <a:prstGeom prst="rect">
            <a:avLst/>
          </a:prstGeom>
          <a:noFill/>
        </p:spPr>
        <p:txBody>
          <a:bodyPr wrap="none" rtlCol="0">
            <a:spAutoFit/>
          </a:bodyPr>
          <a:lstStyle/>
          <a:p>
            <a:r>
              <a:rPr lang="en-US" sz="2800" dirty="0">
                <a:solidFill>
                  <a:srgbClr val="C00000"/>
                </a:solidFill>
              </a:rPr>
              <a:t>h</a:t>
            </a:r>
          </a:p>
        </p:txBody>
      </p:sp>
      <p:sp>
        <p:nvSpPr>
          <p:cNvPr id="140" name="TextBox 139"/>
          <p:cNvSpPr txBox="1"/>
          <p:nvPr/>
        </p:nvSpPr>
        <p:spPr>
          <a:xfrm>
            <a:off x="8843854" y="1406300"/>
            <a:ext cx="340158" cy="523220"/>
          </a:xfrm>
          <a:prstGeom prst="rect">
            <a:avLst/>
          </a:prstGeom>
          <a:noFill/>
        </p:spPr>
        <p:txBody>
          <a:bodyPr wrap="none" rtlCol="0">
            <a:spAutoFit/>
          </a:bodyPr>
          <a:lstStyle/>
          <a:p>
            <a:r>
              <a:rPr lang="en-US" sz="2800" dirty="0">
                <a:solidFill>
                  <a:srgbClr val="C00000"/>
                </a:solidFill>
              </a:rPr>
              <a:t>x</a:t>
            </a:r>
          </a:p>
        </p:txBody>
      </p:sp>
      <p:sp>
        <p:nvSpPr>
          <p:cNvPr id="141" name="TextBox 140"/>
          <p:cNvSpPr txBox="1"/>
          <p:nvPr/>
        </p:nvSpPr>
        <p:spPr>
          <a:xfrm>
            <a:off x="8805678" y="2971312"/>
            <a:ext cx="346570" cy="523220"/>
          </a:xfrm>
          <a:prstGeom prst="rect">
            <a:avLst/>
          </a:prstGeom>
          <a:noFill/>
        </p:spPr>
        <p:txBody>
          <a:bodyPr wrap="none" rtlCol="0">
            <a:spAutoFit/>
          </a:bodyPr>
          <a:lstStyle/>
          <a:p>
            <a:r>
              <a:rPr lang="en-US" sz="2800" dirty="0">
                <a:solidFill>
                  <a:srgbClr val="C00000"/>
                </a:solidFill>
              </a:rPr>
              <a:t>y</a:t>
            </a:r>
          </a:p>
        </p:txBody>
      </p:sp>
      <p:sp>
        <p:nvSpPr>
          <p:cNvPr id="142" name="TextBox 141"/>
          <p:cNvSpPr txBox="1"/>
          <p:nvPr/>
        </p:nvSpPr>
        <p:spPr>
          <a:xfrm>
            <a:off x="8858282" y="4286620"/>
            <a:ext cx="325730" cy="523220"/>
          </a:xfrm>
          <a:prstGeom prst="rect">
            <a:avLst/>
          </a:prstGeom>
          <a:noFill/>
        </p:spPr>
        <p:txBody>
          <a:bodyPr wrap="none" rtlCol="0">
            <a:spAutoFit/>
          </a:bodyPr>
          <a:lstStyle/>
          <a:p>
            <a:r>
              <a:rPr lang="en-US" sz="2800" dirty="0">
                <a:solidFill>
                  <a:srgbClr val="C00000"/>
                </a:solidFill>
              </a:rPr>
              <a:t>z</a:t>
            </a:r>
          </a:p>
        </p:txBody>
      </p:sp>
      <mc:AlternateContent xmlns:mc="http://schemas.openxmlformats.org/markup-compatibility/2006" xmlns:a14="http://schemas.microsoft.com/office/drawing/2010/main">
        <mc:Choice Requires="a14">
          <p:sp>
            <p:nvSpPr>
              <p:cNvPr id="143" name="Rectangle 142"/>
              <p:cNvSpPr/>
              <p:nvPr/>
            </p:nvSpPr>
            <p:spPr>
              <a:xfrm>
                <a:off x="304759" y="4164181"/>
                <a:ext cx="6129599" cy="523220"/>
              </a:xfrm>
              <a:prstGeom prst="rect">
                <a:avLst/>
              </a:prstGeom>
            </p:spPr>
            <p:txBody>
              <a:bodyPr wrap="square">
                <a:spAutoFit/>
              </a:bodyPr>
              <a:lstStyle/>
              <a:p>
                <a14:m>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S</m:t>
                        </m:r>
                      </m:e>
                      <m:sub>
                        <m:r>
                          <a:rPr lang="en-US" sz="2800" b="0" i="0" smtClean="0">
                            <a:solidFill>
                              <a:srgbClr val="002060"/>
                            </a:solidFill>
                            <a:latin typeface="Cambria Math" panose="02040503050406030204" pitchFamily="18" charset="0"/>
                          </a:rPr>
                          <m:t>2</m:t>
                        </m:r>
                      </m:sub>
                    </m:sSub>
                    <m:r>
                      <a:rPr lang="en-US" sz="2800" b="0" i="0" smtClean="0">
                        <a:solidFill>
                          <a:srgbClr val="002060"/>
                        </a:solidFill>
                        <a:latin typeface="Cambria Math" panose="02040503050406030204" pitchFamily="18" charset="0"/>
                      </a:rPr>
                      <m:t>=</m:t>
                    </m:r>
                    <m:d>
                      <m:dPr>
                        <m:begChr m:val="{"/>
                        <m:endChr m:val="}"/>
                        <m:ctrlPr>
                          <a:rPr lang="en-US" sz="2800" b="0" i="1" smtClean="0">
                            <a:solidFill>
                              <a:srgbClr val="002060"/>
                            </a:solidFill>
                            <a:latin typeface="Cambria Math" panose="02040503050406030204" pitchFamily="18" charset="0"/>
                          </a:rPr>
                        </m:ctrlPr>
                      </m:dPr>
                      <m:e>
                        <m:r>
                          <m:rPr>
                            <m:sty m:val="p"/>
                          </m:rPr>
                          <a:rPr lang="en-US" sz="2800" b="0" i="0" smtClean="0">
                            <a:solidFill>
                              <a:srgbClr val="002060"/>
                            </a:solidFill>
                            <a:latin typeface="Cambria Math" panose="02040503050406030204" pitchFamily="18" charset="0"/>
                          </a:rPr>
                          <m:t>f</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g</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a</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b</m:t>
                        </m:r>
                      </m:e>
                    </m:d>
                  </m:oMath>
                </a14:m>
                <a:r>
                  <a:rPr lang="en-US" dirty="0">
                    <a:solidFill>
                      <a:srgbClr val="002060"/>
                    </a:solidFill>
                  </a:rPr>
                  <a:t> </a:t>
                </a:r>
                <a:r>
                  <a:rPr lang="en-US" sz="2800" dirty="0">
                    <a:solidFill>
                      <a:srgbClr val="002060"/>
                    </a:solidFill>
                  </a:rPr>
                  <a:t>is dominating set of graph </a:t>
                </a:r>
              </a:p>
            </p:txBody>
          </p:sp>
        </mc:Choice>
        <mc:Fallback xmlns="">
          <p:sp>
            <p:nvSpPr>
              <p:cNvPr id="143" name="Rectangle 142"/>
              <p:cNvSpPr>
                <a:spLocks noRot="1" noChangeAspect="1" noMove="1" noResize="1" noEditPoints="1" noAdjustHandles="1" noChangeArrowheads="1" noChangeShapeType="1" noTextEdit="1"/>
              </p:cNvSpPr>
              <p:nvPr/>
            </p:nvSpPr>
            <p:spPr>
              <a:xfrm>
                <a:off x="304759" y="4164181"/>
                <a:ext cx="6129599" cy="523220"/>
              </a:xfrm>
              <a:prstGeom prst="rect">
                <a:avLst/>
              </a:prstGeom>
              <a:blipFill rotWithShape="0">
                <a:blip r:embed="rId3"/>
                <a:stretch>
                  <a:fillRect t="-11628" r="-1690" b="-31395"/>
                </a:stretch>
              </a:blipFill>
            </p:spPr>
            <p:txBody>
              <a:bodyPr/>
              <a:lstStyle/>
              <a:p>
                <a:r>
                  <a:rPr lang="en-US">
                    <a:noFill/>
                  </a:rPr>
                  <a:t> </a:t>
                </a:r>
              </a:p>
            </p:txBody>
          </p:sp>
        </mc:Fallback>
      </mc:AlternateContent>
      <p:sp>
        <p:nvSpPr>
          <p:cNvPr id="144" name="Oval 143"/>
          <p:cNvSpPr/>
          <p:nvPr/>
        </p:nvSpPr>
        <p:spPr>
          <a:xfrm>
            <a:off x="7225758" y="1788102"/>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150363" y="1807003"/>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238804" y="5384112"/>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120951" y="5404082"/>
            <a:ext cx="568106" cy="542547"/>
          </a:xfrm>
          <a:prstGeom prst="ellipse">
            <a:avLst/>
          </a:prstGeom>
          <a:noFill/>
          <a:ln w="2857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33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wipe(down)">
                                      <p:cBhvr>
                                        <p:cTn id="15" dur="500"/>
                                        <p:tgtEl>
                                          <p:spTgt spid="144"/>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grpId="0" nodeType="clickEffect">
                                  <p:stCondLst>
                                    <p:cond delay="0"/>
                                  </p:stCondLst>
                                  <p:childTnLst>
                                    <p:animClr clrSpc="rgb" dir="cw">
                                      <p:cBhvr override="childStyle">
                                        <p:cTn id="19" dur="500" fill="hold"/>
                                        <p:tgtEl>
                                          <p:spTgt spid="111"/>
                                        </p:tgtEl>
                                        <p:attrNameLst>
                                          <p:attrName>style.color</p:attrName>
                                        </p:attrNameLst>
                                      </p:cBhvr>
                                      <p:to>
                                        <a:schemeClr val="accent2"/>
                                      </p:to>
                                    </p:animClr>
                                    <p:animClr clrSpc="rgb" dir="cw">
                                      <p:cBhvr>
                                        <p:cTn id="20" dur="500" fill="hold"/>
                                        <p:tgtEl>
                                          <p:spTgt spid="111"/>
                                        </p:tgtEl>
                                        <p:attrNameLst>
                                          <p:attrName>fillcolor</p:attrName>
                                        </p:attrNameLst>
                                      </p:cBhvr>
                                      <p:to>
                                        <a:schemeClr val="accent2"/>
                                      </p:to>
                                    </p:animClr>
                                    <p:set>
                                      <p:cBhvr>
                                        <p:cTn id="21" dur="500" fill="hold"/>
                                        <p:tgtEl>
                                          <p:spTgt spid="111"/>
                                        </p:tgtEl>
                                        <p:attrNameLst>
                                          <p:attrName>fill.type</p:attrName>
                                        </p:attrNameLst>
                                      </p:cBhvr>
                                      <p:to>
                                        <p:strVal val="solid"/>
                                      </p:to>
                                    </p:set>
                                    <p:set>
                                      <p:cBhvr>
                                        <p:cTn id="22" dur="500" fill="hold"/>
                                        <p:tgtEl>
                                          <p:spTgt spid="111"/>
                                        </p:tgtEl>
                                        <p:attrNameLst>
                                          <p:attrName>fill.on</p:attrName>
                                        </p:attrNameLst>
                                      </p:cBhvr>
                                      <p:to>
                                        <p:strVal val="true"/>
                                      </p:to>
                                    </p:set>
                                  </p:childTnLst>
                                </p:cTn>
                              </p:par>
                            </p:childTnLst>
                          </p:cTn>
                        </p:par>
                        <p:par>
                          <p:cTn id="23" fill="hold">
                            <p:stCondLst>
                              <p:cond delay="500"/>
                            </p:stCondLst>
                            <p:childTnLst>
                              <p:par>
                                <p:cTn id="24" presetID="19" presetClass="emph" presetSubtype="0" fill="hold" grpId="0" nodeType="afterEffect">
                                  <p:stCondLst>
                                    <p:cond delay="0"/>
                                  </p:stCondLst>
                                  <p:childTnLst>
                                    <p:animClr clrSpc="rgb" dir="cw">
                                      <p:cBhvr override="childStyle">
                                        <p:cTn id="25" dur="500" fill="hold"/>
                                        <p:tgtEl>
                                          <p:spTgt spid="113"/>
                                        </p:tgtEl>
                                        <p:attrNameLst>
                                          <p:attrName>style.color</p:attrName>
                                        </p:attrNameLst>
                                      </p:cBhvr>
                                      <p:to>
                                        <a:schemeClr val="accent2"/>
                                      </p:to>
                                    </p:animClr>
                                    <p:animClr clrSpc="rgb" dir="cw">
                                      <p:cBhvr>
                                        <p:cTn id="26" dur="500" fill="hold"/>
                                        <p:tgtEl>
                                          <p:spTgt spid="113"/>
                                        </p:tgtEl>
                                        <p:attrNameLst>
                                          <p:attrName>fillcolor</p:attrName>
                                        </p:attrNameLst>
                                      </p:cBhvr>
                                      <p:to>
                                        <a:schemeClr val="accent2"/>
                                      </p:to>
                                    </p:animClr>
                                    <p:set>
                                      <p:cBhvr>
                                        <p:cTn id="27" dur="500" fill="hold"/>
                                        <p:tgtEl>
                                          <p:spTgt spid="113"/>
                                        </p:tgtEl>
                                        <p:attrNameLst>
                                          <p:attrName>fill.type</p:attrName>
                                        </p:attrNameLst>
                                      </p:cBhvr>
                                      <p:to>
                                        <p:strVal val="solid"/>
                                      </p:to>
                                    </p:set>
                                    <p:set>
                                      <p:cBhvr>
                                        <p:cTn id="28" dur="500" fill="hold"/>
                                        <p:tgtEl>
                                          <p:spTgt spid="113"/>
                                        </p:tgtEl>
                                        <p:attrNameLst>
                                          <p:attrName>fill.on</p:attrName>
                                        </p:attrNameLst>
                                      </p:cBhvr>
                                      <p:to>
                                        <p:strVal val="true"/>
                                      </p:to>
                                    </p:set>
                                  </p:childTnLst>
                                </p:cTn>
                              </p:par>
                            </p:childTnLst>
                          </p:cTn>
                        </p:par>
                        <p:par>
                          <p:cTn id="29" fill="hold">
                            <p:stCondLst>
                              <p:cond delay="1000"/>
                            </p:stCondLst>
                            <p:childTnLst>
                              <p:par>
                                <p:cTn id="30" presetID="19" presetClass="emph" presetSubtype="0" fill="hold" grpId="0" nodeType="afterEffect">
                                  <p:stCondLst>
                                    <p:cond delay="0"/>
                                  </p:stCondLst>
                                  <p:childTnLst>
                                    <p:animClr clrSpc="rgb" dir="cw">
                                      <p:cBhvr override="childStyle">
                                        <p:cTn id="31" dur="500" fill="hold"/>
                                        <p:tgtEl>
                                          <p:spTgt spid="106"/>
                                        </p:tgtEl>
                                        <p:attrNameLst>
                                          <p:attrName>style.color</p:attrName>
                                        </p:attrNameLst>
                                      </p:cBhvr>
                                      <p:to>
                                        <a:schemeClr val="accent2"/>
                                      </p:to>
                                    </p:animClr>
                                    <p:animClr clrSpc="rgb" dir="cw">
                                      <p:cBhvr>
                                        <p:cTn id="32" dur="500" fill="hold"/>
                                        <p:tgtEl>
                                          <p:spTgt spid="106"/>
                                        </p:tgtEl>
                                        <p:attrNameLst>
                                          <p:attrName>fillcolor</p:attrName>
                                        </p:attrNameLst>
                                      </p:cBhvr>
                                      <p:to>
                                        <a:schemeClr val="accent2"/>
                                      </p:to>
                                    </p:animClr>
                                    <p:set>
                                      <p:cBhvr>
                                        <p:cTn id="33" dur="500" fill="hold"/>
                                        <p:tgtEl>
                                          <p:spTgt spid="106"/>
                                        </p:tgtEl>
                                        <p:attrNameLst>
                                          <p:attrName>fill.type</p:attrName>
                                        </p:attrNameLst>
                                      </p:cBhvr>
                                      <p:to>
                                        <p:strVal val="solid"/>
                                      </p:to>
                                    </p:set>
                                    <p:set>
                                      <p:cBhvr>
                                        <p:cTn id="34" dur="500" fill="hold"/>
                                        <p:tgtEl>
                                          <p:spTgt spid="106"/>
                                        </p:tgtEl>
                                        <p:attrNameLst>
                                          <p:attrName>fill.on</p:attrName>
                                        </p:attrNameLst>
                                      </p:cBhvr>
                                      <p:to>
                                        <p:strVal val="true"/>
                                      </p:to>
                                    </p:set>
                                  </p:childTnLst>
                                </p:cTn>
                              </p:par>
                            </p:childTnLst>
                          </p:cTn>
                        </p:par>
                        <p:par>
                          <p:cTn id="35" fill="hold">
                            <p:stCondLst>
                              <p:cond delay="1500"/>
                            </p:stCondLst>
                            <p:childTnLst>
                              <p:par>
                                <p:cTn id="36" presetID="19" presetClass="emph" presetSubtype="0" fill="hold" grpId="0" nodeType="afterEffect">
                                  <p:stCondLst>
                                    <p:cond delay="0"/>
                                  </p:stCondLst>
                                  <p:childTnLst>
                                    <p:animClr clrSpc="rgb" dir="cw">
                                      <p:cBhvr override="childStyle">
                                        <p:cTn id="37" dur="500" fill="hold"/>
                                        <p:tgtEl>
                                          <p:spTgt spid="105"/>
                                        </p:tgtEl>
                                        <p:attrNameLst>
                                          <p:attrName>style.color</p:attrName>
                                        </p:attrNameLst>
                                      </p:cBhvr>
                                      <p:to>
                                        <a:schemeClr val="accent2"/>
                                      </p:to>
                                    </p:animClr>
                                    <p:animClr clrSpc="rgb" dir="cw">
                                      <p:cBhvr>
                                        <p:cTn id="38" dur="500" fill="hold"/>
                                        <p:tgtEl>
                                          <p:spTgt spid="105"/>
                                        </p:tgtEl>
                                        <p:attrNameLst>
                                          <p:attrName>fillcolor</p:attrName>
                                        </p:attrNameLst>
                                      </p:cBhvr>
                                      <p:to>
                                        <a:schemeClr val="accent2"/>
                                      </p:to>
                                    </p:animClr>
                                    <p:set>
                                      <p:cBhvr>
                                        <p:cTn id="39" dur="500" fill="hold"/>
                                        <p:tgtEl>
                                          <p:spTgt spid="105"/>
                                        </p:tgtEl>
                                        <p:attrNameLst>
                                          <p:attrName>fill.type</p:attrName>
                                        </p:attrNameLst>
                                      </p:cBhvr>
                                      <p:to>
                                        <p:strVal val="solid"/>
                                      </p:to>
                                    </p:set>
                                    <p:set>
                                      <p:cBhvr>
                                        <p:cTn id="40" dur="500" fill="hold"/>
                                        <p:tgtEl>
                                          <p:spTgt spid="105"/>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wipe(down)">
                                      <p:cBhvr>
                                        <p:cTn id="45" dur="500"/>
                                        <p:tgtEl>
                                          <p:spTgt spid="145"/>
                                        </p:tgtEl>
                                      </p:cBhvr>
                                    </p:animEffec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grpId="0" nodeType="clickEffect">
                                  <p:stCondLst>
                                    <p:cond delay="0"/>
                                  </p:stCondLst>
                                  <p:childTnLst>
                                    <p:animClr clrSpc="rgb" dir="cw">
                                      <p:cBhvr override="childStyle">
                                        <p:cTn id="49" dur="500" fill="hold"/>
                                        <p:tgtEl>
                                          <p:spTgt spid="114"/>
                                        </p:tgtEl>
                                        <p:attrNameLst>
                                          <p:attrName>style.color</p:attrName>
                                        </p:attrNameLst>
                                      </p:cBhvr>
                                      <p:to>
                                        <a:srgbClr val="FFFF00"/>
                                      </p:to>
                                    </p:animClr>
                                    <p:animClr clrSpc="rgb" dir="cw">
                                      <p:cBhvr>
                                        <p:cTn id="50" dur="500" fill="hold"/>
                                        <p:tgtEl>
                                          <p:spTgt spid="114"/>
                                        </p:tgtEl>
                                        <p:attrNameLst>
                                          <p:attrName>fillcolor</p:attrName>
                                        </p:attrNameLst>
                                      </p:cBhvr>
                                      <p:to>
                                        <a:srgbClr val="FFFF00"/>
                                      </p:to>
                                    </p:animClr>
                                    <p:set>
                                      <p:cBhvr>
                                        <p:cTn id="51" dur="500" fill="hold"/>
                                        <p:tgtEl>
                                          <p:spTgt spid="114"/>
                                        </p:tgtEl>
                                        <p:attrNameLst>
                                          <p:attrName>fill.type</p:attrName>
                                        </p:attrNameLst>
                                      </p:cBhvr>
                                      <p:to>
                                        <p:strVal val="solid"/>
                                      </p:to>
                                    </p:set>
                                    <p:set>
                                      <p:cBhvr>
                                        <p:cTn id="52" dur="500" fill="hold"/>
                                        <p:tgtEl>
                                          <p:spTgt spid="114"/>
                                        </p:tgtEl>
                                        <p:attrNameLst>
                                          <p:attrName>fill.on</p:attrName>
                                        </p:attrNameLst>
                                      </p:cBhvr>
                                      <p:to>
                                        <p:strVal val="true"/>
                                      </p:to>
                                    </p:set>
                                  </p:childTnLst>
                                </p:cTn>
                              </p:par>
                              <p:par>
                                <p:cTn id="53" presetID="19" presetClass="emph" presetSubtype="0" fill="hold" grpId="0" nodeType="withEffect">
                                  <p:stCondLst>
                                    <p:cond delay="0"/>
                                  </p:stCondLst>
                                  <p:childTnLst>
                                    <p:animClr clrSpc="rgb" dir="cw">
                                      <p:cBhvr override="childStyle">
                                        <p:cTn id="54" dur="500" fill="hold"/>
                                        <p:tgtEl>
                                          <p:spTgt spid="110"/>
                                        </p:tgtEl>
                                        <p:attrNameLst>
                                          <p:attrName>style.color</p:attrName>
                                        </p:attrNameLst>
                                      </p:cBhvr>
                                      <p:to>
                                        <a:srgbClr val="FFFF00"/>
                                      </p:to>
                                    </p:animClr>
                                    <p:animClr clrSpc="rgb" dir="cw">
                                      <p:cBhvr>
                                        <p:cTn id="55" dur="500" fill="hold"/>
                                        <p:tgtEl>
                                          <p:spTgt spid="110"/>
                                        </p:tgtEl>
                                        <p:attrNameLst>
                                          <p:attrName>fillcolor</p:attrName>
                                        </p:attrNameLst>
                                      </p:cBhvr>
                                      <p:to>
                                        <a:srgbClr val="FFFF00"/>
                                      </p:to>
                                    </p:animClr>
                                    <p:set>
                                      <p:cBhvr>
                                        <p:cTn id="56" dur="500" fill="hold"/>
                                        <p:tgtEl>
                                          <p:spTgt spid="110"/>
                                        </p:tgtEl>
                                        <p:attrNameLst>
                                          <p:attrName>fill.type</p:attrName>
                                        </p:attrNameLst>
                                      </p:cBhvr>
                                      <p:to>
                                        <p:strVal val="solid"/>
                                      </p:to>
                                    </p:set>
                                    <p:set>
                                      <p:cBhvr>
                                        <p:cTn id="57" dur="500" fill="hold"/>
                                        <p:tgtEl>
                                          <p:spTgt spid="110"/>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6"/>
                                        </p:tgtEl>
                                        <p:attrNameLst>
                                          <p:attrName>style.visibility</p:attrName>
                                        </p:attrNameLst>
                                      </p:cBhvr>
                                      <p:to>
                                        <p:strVal val="visible"/>
                                      </p:to>
                                    </p:set>
                                    <p:animEffect transition="in" filter="wipe(down)">
                                      <p:cBhvr>
                                        <p:cTn id="62" dur="500"/>
                                        <p:tgtEl>
                                          <p:spTgt spid="146"/>
                                        </p:tgtEl>
                                      </p:cBhvr>
                                    </p:animEffect>
                                  </p:childTnLst>
                                </p:cTn>
                              </p:par>
                            </p:childTnLst>
                          </p:cTn>
                        </p:par>
                      </p:childTnLst>
                    </p:cTn>
                  </p:par>
                  <p:par>
                    <p:cTn id="63" fill="hold">
                      <p:stCondLst>
                        <p:cond delay="indefinite"/>
                      </p:stCondLst>
                      <p:childTnLst>
                        <p:par>
                          <p:cTn id="64" fill="hold">
                            <p:stCondLst>
                              <p:cond delay="0"/>
                            </p:stCondLst>
                            <p:childTnLst>
                              <p:par>
                                <p:cTn id="65" presetID="19" presetClass="emph" presetSubtype="0" fill="hold" grpId="0" nodeType="clickEffect">
                                  <p:stCondLst>
                                    <p:cond delay="0"/>
                                  </p:stCondLst>
                                  <p:childTnLst>
                                    <p:animClr clrSpc="rgb" dir="cw">
                                      <p:cBhvr override="childStyle">
                                        <p:cTn id="66" dur="500" fill="hold"/>
                                        <p:tgtEl>
                                          <p:spTgt spid="112"/>
                                        </p:tgtEl>
                                        <p:attrNameLst>
                                          <p:attrName>style.color</p:attrName>
                                        </p:attrNameLst>
                                      </p:cBhvr>
                                      <p:to>
                                        <a:srgbClr val="8BC145"/>
                                      </p:to>
                                    </p:animClr>
                                    <p:animClr clrSpc="rgb" dir="cw">
                                      <p:cBhvr>
                                        <p:cTn id="67" dur="500" fill="hold"/>
                                        <p:tgtEl>
                                          <p:spTgt spid="112"/>
                                        </p:tgtEl>
                                        <p:attrNameLst>
                                          <p:attrName>fillcolor</p:attrName>
                                        </p:attrNameLst>
                                      </p:cBhvr>
                                      <p:to>
                                        <a:srgbClr val="8BC145"/>
                                      </p:to>
                                    </p:animClr>
                                    <p:set>
                                      <p:cBhvr>
                                        <p:cTn id="68" dur="500" fill="hold"/>
                                        <p:tgtEl>
                                          <p:spTgt spid="112"/>
                                        </p:tgtEl>
                                        <p:attrNameLst>
                                          <p:attrName>fill.type</p:attrName>
                                        </p:attrNameLst>
                                      </p:cBhvr>
                                      <p:to>
                                        <p:strVal val="solid"/>
                                      </p:to>
                                    </p:set>
                                    <p:set>
                                      <p:cBhvr>
                                        <p:cTn id="69" dur="500" fill="hold"/>
                                        <p:tgtEl>
                                          <p:spTgt spid="112"/>
                                        </p:tgtEl>
                                        <p:attrNameLst>
                                          <p:attrName>fill.on</p:attrName>
                                        </p:attrNameLst>
                                      </p:cBhvr>
                                      <p:to>
                                        <p:strVal val="true"/>
                                      </p:to>
                                    </p:set>
                                  </p:childTnLst>
                                </p:cTn>
                              </p:par>
                            </p:childTnLst>
                          </p:cTn>
                        </p:par>
                        <p:par>
                          <p:cTn id="70" fill="hold">
                            <p:stCondLst>
                              <p:cond delay="500"/>
                            </p:stCondLst>
                            <p:childTnLst>
                              <p:par>
                                <p:cTn id="71" presetID="19" presetClass="emph" presetSubtype="0" fill="hold" grpId="0" nodeType="afterEffect">
                                  <p:stCondLst>
                                    <p:cond delay="0"/>
                                  </p:stCondLst>
                                  <p:childTnLst>
                                    <p:animClr clrSpc="rgb" dir="cw">
                                      <p:cBhvr override="childStyle">
                                        <p:cTn id="72" dur="500" fill="hold"/>
                                        <p:tgtEl>
                                          <p:spTgt spid="108"/>
                                        </p:tgtEl>
                                        <p:attrNameLst>
                                          <p:attrName>style.color</p:attrName>
                                        </p:attrNameLst>
                                      </p:cBhvr>
                                      <p:to>
                                        <a:srgbClr val="00B050"/>
                                      </p:to>
                                    </p:animClr>
                                    <p:animClr clrSpc="rgb" dir="cw">
                                      <p:cBhvr>
                                        <p:cTn id="73" dur="500" fill="hold"/>
                                        <p:tgtEl>
                                          <p:spTgt spid="108"/>
                                        </p:tgtEl>
                                        <p:attrNameLst>
                                          <p:attrName>fillcolor</p:attrName>
                                        </p:attrNameLst>
                                      </p:cBhvr>
                                      <p:to>
                                        <a:srgbClr val="00B050"/>
                                      </p:to>
                                    </p:animClr>
                                    <p:set>
                                      <p:cBhvr>
                                        <p:cTn id="74" dur="500" fill="hold"/>
                                        <p:tgtEl>
                                          <p:spTgt spid="108"/>
                                        </p:tgtEl>
                                        <p:attrNameLst>
                                          <p:attrName>fill.type</p:attrName>
                                        </p:attrNameLst>
                                      </p:cBhvr>
                                      <p:to>
                                        <p:strVal val="solid"/>
                                      </p:to>
                                    </p:set>
                                    <p:set>
                                      <p:cBhvr>
                                        <p:cTn id="75" dur="500" fill="hold"/>
                                        <p:tgtEl>
                                          <p:spTgt spid="108"/>
                                        </p:tgtEl>
                                        <p:attrNameLst>
                                          <p:attrName>fill.on</p:attrName>
                                        </p:attrNameLst>
                                      </p:cBhvr>
                                      <p:to>
                                        <p:strVal val="true"/>
                                      </p:to>
                                    </p:set>
                                  </p:childTnLst>
                                </p:cTn>
                              </p:par>
                            </p:childTnLst>
                          </p:cTn>
                        </p:par>
                        <p:par>
                          <p:cTn id="76" fill="hold">
                            <p:stCondLst>
                              <p:cond delay="1000"/>
                            </p:stCondLst>
                            <p:childTnLst>
                              <p:par>
                                <p:cTn id="77" presetID="19" presetClass="emph" presetSubtype="0" fill="hold" grpId="0" nodeType="afterEffect">
                                  <p:stCondLst>
                                    <p:cond delay="0"/>
                                  </p:stCondLst>
                                  <p:childTnLst>
                                    <p:animClr clrSpc="rgb" dir="cw">
                                      <p:cBhvr override="childStyle">
                                        <p:cTn id="78" dur="500" fill="hold"/>
                                        <p:tgtEl>
                                          <p:spTgt spid="115"/>
                                        </p:tgtEl>
                                        <p:attrNameLst>
                                          <p:attrName>style.color</p:attrName>
                                        </p:attrNameLst>
                                      </p:cBhvr>
                                      <p:to>
                                        <a:srgbClr val="00B050"/>
                                      </p:to>
                                    </p:animClr>
                                    <p:animClr clrSpc="rgb" dir="cw">
                                      <p:cBhvr>
                                        <p:cTn id="79" dur="500" fill="hold"/>
                                        <p:tgtEl>
                                          <p:spTgt spid="115"/>
                                        </p:tgtEl>
                                        <p:attrNameLst>
                                          <p:attrName>fillcolor</p:attrName>
                                        </p:attrNameLst>
                                      </p:cBhvr>
                                      <p:to>
                                        <a:srgbClr val="00B050"/>
                                      </p:to>
                                    </p:animClr>
                                    <p:set>
                                      <p:cBhvr>
                                        <p:cTn id="80" dur="500" fill="hold"/>
                                        <p:tgtEl>
                                          <p:spTgt spid="115"/>
                                        </p:tgtEl>
                                        <p:attrNameLst>
                                          <p:attrName>fill.type</p:attrName>
                                        </p:attrNameLst>
                                      </p:cBhvr>
                                      <p:to>
                                        <p:strVal val="solid"/>
                                      </p:to>
                                    </p:set>
                                    <p:set>
                                      <p:cBhvr>
                                        <p:cTn id="81" dur="500" fill="hold"/>
                                        <p:tgtEl>
                                          <p:spTgt spid="115"/>
                                        </p:tgtEl>
                                        <p:attrNameLst>
                                          <p:attrName>fill.on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47"/>
                                        </p:tgtEl>
                                        <p:attrNameLst>
                                          <p:attrName>style.visibility</p:attrName>
                                        </p:attrNameLst>
                                      </p:cBhvr>
                                      <p:to>
                                        <p:strVal val="visible"/>
                                      </p:to>
                                    </p:set>
                                    <p:animEffect transition="in" filter="wipe(down)">
                                      <p:cBhvr>
                                        <p:cTn id="86" dur="500"/>
                                        <p:tgtEl>
                                          <p:spTgt spid="147"/>
                                        </p:tgtEl>
                                      </p:cBhvr>
                                    </p:animEffect>
                                  </p:childTnLst>
                                </p:cTn>
                              </p:par>
                            </p:childTnLst>
                          </p:cTn>
                        </p:par>
                      </p:childTnLst>
                    </p:cTn>
                  </p:par>
                  <p:par>
                    <p:cTn id="87" fill="hold">
                      <p:stCondLst>
                        <p:cond delay="indefinite"/>
                      </p:stCondLst>
                      <p:childTnLst>
                        <p:par>
                          <p:cTn id="88" fill="hold">
                            <p:stCondLst>
                              <p:cond delay="0"/>
                            </p:stCondLst>
                            <p:childTnLst>
                              <p:par>
                                <p:cTn id="89" presetID="19" presetClass="emph" presetSubtype="0" fill="hold" grpId="0" nodeType="clickEffect">
                                  <p:stCondLst>
                                    <p:cond delay="0"/>
                                  </p:stCondLst>
                                  <p:childTnLst>
                                    <p:animClr clrSpc="rgb" dir="cw">
                                      <p:cBhvr override="childStyle">
                                        <p:cTn id="90" dur="500" fill="hold"/>
                                        <p:tgtEl>
                                          <p:spTgt spid="109"/>
                                        </p:tgtEl>
                                        <p:attrNameLst>
                                          <p:attrName>style.color</p:attrName>
                                        </p:attrNameLst>
                                      </p:cBhvr>
                                      <p:to>
                                        <a:srgbClr val="F19D19"/>
                                      </p:to>
                                    </p:animClr>
                                    <p:animClr clrSpc="rgb" dir="cw">
                                      <p:cBhvr>
                                        <p:cTn id="91" dur="500" fill="hold"/>
                                        <p:tgtEl>
                                          <p:spTgt spid="109"/>
                                        </p:tgtEl>
                                        <p:attrNameLst>
                                          <p:attrName>fillcolor</p:attrName>
                                        </p:attrNameLst>
                                      </p:cBhvr>
                                      <p:to>
                                        <a:srgbClr val="F19D19"/>
                                      </p:to>
                                    </p:animClr>
                                    <p:set>
                                      <p:cBhvr>
                                        <p:cTn id="92" dur="500" fill="hold"/>
                                        <p:tgtEl>
                                          <p:spTgt spid="109"/>
                                        </p:tgtEl>
                                        <p:attrNameLst>
                                          <p:attrName>fill.type</p:attrName>
                                        </p:attrNameLst>
                                      </p:cBhvr>
                                      <p:to>
                                        <p:strVal val="solid"/>
                                      </p:to>
                                    </p:set>
                                    <p:set>
                                      <p:cBhvr>
                                        <p:cTn id="93" dur="500" fill="hold"/>
                                        <p:tgtEl>
                                          <p:spTgt spid="109"/>
                                        </p:tgtEl>
                                        <p:attrNameLst>
                                          <p:attrName>fill.on</p:attrName>
                                        </p:attrNameLst>
                                      </p:cBhvr>
                                      <p:to>
                                        <p:strVal val="true"/>
                                      </p:to>
                                    </p:set>
                                  </p:childTnLst>
                                </p:cTn>
                              </p:par>
                            </p:childTnLst>
                          </p:cTn>
                        </p:par>
                        <p:par>
                          <p:cTn id="94" fill="hold">
                            <p:stCondLst>
                              <p:cond delay="500"/>
                            </p:stCondLst>
                            <p:childTnLst>
                              <p:par>
                                <p:cTn id="95" presetID="19" presetClass="emph" presetSubtype="0" fill="hold" grpId="0" nodeType="afterEffect">
                                  <p:stCondLst>
                                    <p:cond delay="0"/>
                                  </p:stCondLst>
                                  <p:childTnLst>
                                    <p:animClr clrSpc="rgb" dir="cw">
                                      <p:cBhvr override="childStyle">
                                        <p:cTn id="96" dur="500" fill="hold"/>
                                        <p:tgtEl>
                                          <p:spTgt spid="107"/>
                                        </p:tgtEl>
                                        <p:attrNameLst>
                                          <p:attrName>style.color</p:attrName>
                                        </p:attrNameLst>
                                      </p:cBhvr>
                                      <p:to>
                                        <a:srgbClr val="ED8733"/>
                                      </p:to>
                                    </p:animClr>
                                    <p:animClr clrSpc="rgb" dir="cw">
                                      <p:cBhvr>
                                        <p:cTn id="97" dur="500" fill="hold"/>
                                        <p:tgtEl>
                                          <p:spTgt spid="107"/>
                                        </p:tgtEl>
                                        <p:attrNameLst>
                                          <p:attrName>fillcolor</p:attrName>
                                        </p:attrNameLst>
                                      </p:cBhvr>
                                      <p:to>
                                        <a:srgbClr val="ED8733"/>
                                      </p:to>
                                    </p:animClr>
                                    <p:set>
                                      <p:cBhvr>
                                        <p:cTn id="98" dur="500" fill="hold"/>
                                        <p:tgtEl>
                                          <p:spTgt spid="107"/>
                                        </p:tgtEl>
                                        <p:attrNameLst>
                                          <p:attrName>fill.type</p:attrName>
                                        </p:attrNameLst>
                                      </p:cBhvr>
                                      <p:to>
                                        <p:strVal val="solid"/>
                                      </p:to>
                                    </p:set>
                                    <p:set>
                                      <p:cBhvr>
                                        <p:cTn id="99" dur="500" fill="hold"/>
                                        <p:tgtEl>
                                          <p:spTgt spid="107"/>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43" grpId="0"/>
      <p:bldP spid="144" grpId="0" animBg="1"/>
      <p:bldP spid="145" grpId="0" animBg="1"/>
      <p:bldP spid="146" grpId="0" animBg="1"/>
      <p:bldP spid="1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Method-1</a:t>
            </a:r>
          </a:p>
        </p:txBody>
      </p:sp>
    </p:spTree>
    <p:extLst>
      <p:ext uri="{BB962C8B-B14F-4D97-AF65-F5344CB8AC3E}">
        <p14:creationId xmlns:p14="http://schemas.microsoft.com/office/powerpoint/2010/main" val="374372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47" name="Rectangle 46"/>
          <p:cNvSpPr/>
          <p:nvPr/>
        </p:nvSpPr>
        <p:spPr>
          <a:xfrm>
            <a:off x="16409" y="2363519"/>
            <a:ext cx="12175591" cy="666849"/>
          </a:xfrm>
          <a:prstGeom prst="rect">
            <a:avLst/>
          </a:prstGeom>
        </p:spPr>
        <p:txBody>
          <a:bodyPr wrap="square">
            <a:spAutoFit/>
          </a:bodyPr>
          <a:lstStyle/>
          <a:p>
            <a:pPr marL="265113" indent="-265113" algn="just">
              <a:lnSpc>
                <a:spcPct val="150000"/>
              </a:lnSpc>
              <a:spcBef>
                <a:spcPts val="1000"/>
              </a:spcBef>
              <a:buClr>
                <a:srgbClr val="B84742"/>
              </a:buClr>
              <a:buFont typeface="Wingdings 3" panose="05040102010807070707" pitchFamily="18" charset="2"/>
              <a:buChar char=""/>
            </a:pPr>
            <a:endParaRPr lang="en-US" sz="2800" dirty="0">
              <a:solidFill>
                <a:srgbClr val="00206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89523142"/>
              </p:ext>
            </p:extLst>
          </p:nvPr>
        </p:nvGraphicFramePr>
        <p:xfrm>
          <a:off x="6600934" y="2494387"/>
          <a:ext cx="5071302" cy="3454230"/>
        </p:xfrm>
        <a:graphic>
          <a:graphicData uri="http://schemas.openxmlformats.org/drawingml/2006/table">
            <a:tbl>
              <a:tblPr firstRow="1" bandRow="1">
                <a:tableStyleId>{5940675A-B579-460E-94D1-54222C63F5DA}</a:tableStyleId>
              </a:tblPr>
              <a:tblGrid>
                <a:gridCol w="845217">
                  <a:extLst>
                    <a:ext uri="{9D8B030D-6E8A-4147-A177-3AD203B41FA5}">
                      <a16:colId xmlns:a16="http://schemas.microsoft.com/office/drawing/2014/main" val="20000"/>
                    </a:ext>
                  </a:extLst>
                </a:gridCol>
                <a:gridCol w="845217">
                  <a:extLst>
                    <a:ext uri="{9D8B030D-6E8A-4147-A177-3AD203B41FA5}">
                      <a16:colId xmlns:a16="http://schemas.microsoft.com/office/drawing/2014/main" val="20001"/>
                    </a:ext>
                  </a:extLst>
                </a:gridCol>
                <a:gridCol w="845217">
                  <a:extLst>
                    <a:ext uri="{9D8B030D-6E8A-4147-A177-3AD203B41FA5}">
                      <a16:colId xmlns:a16="http://schemas.microsoft.com/office/drawing/2014/main" val="20002"/>
                    </a:ext>
                  </a:extLst>
                </a:gridCol>
                <a:gridCol w="845217">
                  <a:extLst>
                    <a:ext uri="{9D8B030D-6E8A-4147-A177-3AD203B41FA5}">
                      <a16:colId xmlns:a16="http://schemas.microsoft.com/office/drawing/2014/main" val="20003"/>
                    </a:ext>
                  </a:extLst>
                </a:gridCol>
                <a:gridCol w="845217">
                  <a:extLst>
                    <a:ext uri="{9D8B030D-6E8A-4147-A177-3AD203B41FA5}">
                      <a16:colId xmlns:a16="http://schemas.microsoft.com/office/drawing/2014/main" val="20004"/>
                    </a:ext>
                  </a:extLst>
                </a:gridCol>
                <a:gridCol w="845217">
                  <a:extLst>
                    <a:ext uri="{9D8B030D-6E8A-4147-A177-3AD203B41FA5}">
                      <a16:colId xmlns:a16="http://schemas.microsoft.com/office/drawing/2014/main" val="20005"/>
                    </a:ext>
                  </a:extLst>
                </a:gridCol>
              </a:tblGrid>
              <a:tr h="575705">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0"/>
                  </a:ext>
                </a:extLst>
              </a:tr>
              <a:tr h="575705">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extLst>
                  <a:ext uri="{0D108BD9-81ED-4DB2-BD59-A6C34878D82A}">
                    <a16:rowId xmlns:a16="http://schemas.microsoft.com/office/drawing/2014/main" val="10001"/>
                  </a:ext>
                </a:extLst>
              </a:tr>
              <a:tr h="575705">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2"/>
                  </a:ext>
                </a:extLst>
              </a:tr>
              <a:tr h="575705">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extLst>
                  <a:ext uri="{0D108BD9-81ED-4DB2-BD59-A6C34878D82A}">
                    <a16:rowId xmlns:a16="http://schemas.microsoft.com/office/drawing/2014/main" val="10003"/>
                  </a:ext>
                </a:extLst>
              </a:tr>
              <a:tr h="575705">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4"/>
                  </a:ext>
                </a:extLst>
              </a:tr>
              <a:tr h="575705">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414272" y="3671206"/>
            <a:ext cx="543034" cy="514072"/>
          </a:xfrm>
          <a:prstGeom prst="rect">
            <a:avLst/>
          </a:prstGeom>
        </p:spPr>
      </p:pic>
      <p:sp>
        <p:nvSpPr>
          <p:cNvPr id="6" name="Oval 5"/>
          <p:cNvSpPr/>
          <p:nvPr/>
        </p:nvSpPr>
        <p:spPr>
          <a:xfrm>
            <a:off x="9423922" y="320737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249422" y="260166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09422" y="4353553"/>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820422" y="4949744"/>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58789" y="5016419"/>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58789" y="436942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58789" y="5536410"/>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58789" y="2671867"/>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558789" y="319185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423922" y="436942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24189" y="5536410"/>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297156" y="4993485"/>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432023" y="381344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97156" y="381344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124189" y="381344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3188" y="3797573"/>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812555" y="381344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36188" y="2567801"/>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09422" y="3191858"/>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1176" y="3231171"/>
            <a:ext cx="5893387" cy="1815882"/>
          </a:xfrm>
          <a:prstGeom prst="rect">
            <a:avLst/>
          </a:prstGeom>
        </p:spPr>
        <p:txBody>
          <a:bodyPr wrap="square">
            <a:spAutoFit/>
          </a:bodyPr>
          <a:lstStyle/>
          <a:p>
            <a:r>
              <a:rPr lang="en-US" sz="2800" dirty="0">
                <a:solidFill>
                  <a:srgbClr val="002060"/>
                </a:solidFill>
              </a:rPr>
              <a:t>First, we demonstrate how to dominate a 6×6 chessboard using Queens. Each Queen clearly covers the board as shown here. </a:t>
            </a:r>
          </a:p>
        </p:txBody>
      </p:sp>
      <p:sp>
        <p:nvSpPr>
          <p:cNvPr id="32" name="Content Placeholder 2"/>
          <p:cNvSpPr txBox="1">
            <a:spLocks/>
          </p:cNvSpPr>
          <p:nvPr/>
        </p:nvSpPr>
        <p:spPr>
          <a:xfrm>
            <a:off x="131176" y="867840"/>
            <a:ext cx="12024000"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Can we dominate a 6x6 chessboard with 3 Queen?</a:t>
            </a:r>
          </a:p>
          <a:p>
            <a:pPr marL="514350" indent="-514350">
              <a:buAutoNum type="arabicPeriod"/>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28390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down)">
                                      <p:cBhvr>
                                        <p:cTn id="67" dur="500"/>
                                        <p:tgtEl>
                                          <p:spTgt spid="18"/>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down)">
                                      <p:cBhvr>
                                        <p:cTn id="70" dur="500"/>
                                        <p:tgtEl>
                                          <p:spTgt spid="1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down)">
                                      <p:cBhvr>
                                        <p:cTn id="73" dur="500"/>
                                        <p:tgtEl>
                                          <p:spTgt spid="1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down)">
                                      <p:cBhvr>
                                        <p:cTn id="76" dur="500"/>
                                        <p:tgtEl>
                                          <p:spTgt spid="1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down)">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75650"/>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47" name="Rectangle 46"/>
          <p:cNvSpPr/>
          <p:nvPr/>
        </p:nvSpPr>
        <p:spPr>
          <a:xfrm>
            <a:off x="16409" y="2363519"/>
            <a:ext cx="12175591" cy="666849"/>
          </a:xfrm>
          <a:prstGeom prst="rect">
            <a:avLst/>
          </a:prstGeom>
        </p:spPr>
        <p:txBody>
          <a:bodyPr wrap="square">
            <a:spAutoFit/>
          </a:bodyPr>
          <a:lstStyle/>
          <a:p>
            <a:pPr marL="265113" indent="-265113" algn="just">
              <a:lnSpc>
                <a:spcPct val="150000"/>
              </a:lnSpc>
              <a:spcBef>
                <a:spcPts val="1000"/>
              </a:spcBef>
              <a:buClr>
                <a:srgbClr val="B84742"/>
              </a:buClr>
              <a:buFont typeface="Wingdings 3" panose="05040102010807070707" pitchFamily="18" charset="2"/>
              <a:buChar char=""/>
            </a:pPr>
            <a:endParaRPr lang="en-US" sz="2800" dirty="0">
              <a:solidFill>
                <a:srgbClr val="002060"/>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2379958721"/>
              </p:ext>
            </p:extLst>
          </p:nvPr>
        </p:nvGraphicFramePr>
        <p:xfrm>
          <a:off x="6623258" y="2093883"/>
          <a:ext cx="5071302" cy="3454230"/>
        </p:xfrm>
        <a:graphic>
          <a:graphicData uri="http://schemas.openxmlformats.org/drawingml/2006/table">
            <a:tbl>
              <a:tblPr firstRow="1" bandRow="1">
                <a:tableStyleId>{5940675A-B579-460E-94D1-54222C63F5DA}</a:tableStyleId>
              </a:tblPr>
              <a:tblGrid>
                <a:gridCol w="845217">
                  <a:extLst>
                    <a:ext uri="{9D8B030D-6E8A-4147-A177-3AD203B41FA5}">
                      <a16:colId xmlns:a16="http://schemas.microsoft.com/office/drawing/2014/main" val="20000"/>
                    </a:ext>
                  </a:extLst>
                </a:gridCol>
                <a:gridCol w="845217">
                  <a:extLst>
                    <a:ext uri="{9D8B030D-6E8A-4147-A177-3AD203B41FA5}">
                      <a16:colId xmlns:a16="http://schemas.microsoft.com/office/drawing/2014/main" val="20001"/>
                    </a:ext>
                  </a:extLst>
                </a:gridCol>
                <a:gridCol w="845217">
                  <a:extLst>
                    <a:ext uri="{9D8B030D-6E8A-4147-A177-3AD203B41FA5}">
                      <a16:colId xmlns:a16="http://schemas.microsoft.com/office/drawing/2014/main" val="20002"/>
                    </a:ext>
                  </a:extLst>
                </a:gridCol>
                <a:gridCol w="845217">
                  <a:extLst>
                    <a:ext uri="{9D8B030D-6E8A-4147-A177-3AD203B41FA5}">
                      <a16:colId xmlns:a16="http://schemas.microsoft.com/office/drawing/2014/main" val="20003"/>
                    </a:ext>
                  </a:extLst>
                </a:gridCol>
                <a:gridCol w="845217">
                  <a:extLst>
                    <a:ext uri="{9D8B030D-6E8A-4147-A177-3AD203B41FA5}">
                      <a16:colId xmlns:a16="http://schemas.microsoft.com/office/drawing/2014/main" val="20004"/>
                    </a:ext>
                  </a:extLst>
                </a:gridCol>
                <a:gridCol w="845217">
                  <a:extLst>
                    <a:ext uri="{9D8B030D-6E8A-4147-A177-3AD203B41FA5}">
                      <a16:colId xmlns:a16="http://schemas.microsoft.com/office/drawing/2014/main" val="20005"/>
                    </a:ext>
                  </a:extLst>
                </a:gridCol>
              </a:tblGrid>
              <a:tr h="575705">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0"/>
                  </a:ext>
                </a:extLst>
              </a:tr>
              <a:tr h="575705">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extLst>
                  <a:ext uri="{0D108BD9-81ED-4DB2-BD59-A6C34878D82A}">
                    <a16:rowId xmlns:a16="http://schemas.microsoft.com/office/drawing/2014/main" val="10001"/>
                  </a:ext>
                </a:extLst>
              </a:tr>
              <a:tr h="575705">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2"/>
                  </a:ext>
                </a:extLst>
              </a:tr>
              <a:tr h="575705">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extLst>
                  <a:ext uri="{0D108BD9-81ED-4DB2-BD59-A6C34878D82A}">
                    <a16:rowId xmlns:a16="http://schemas.microsoft.com/office/drawing/2014/main" val="10003"/>
                  </a:ext>
                </a:extLst>
              </a:tr>
              <a:tr h="575705">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4"/>
                  </a:ext>
                </a:extLst>
              </a:tr>
              <a:tr h="575705">
                <a:tc>
                  <a:txBody>
                    <a:bodyPr/>
                    <a:lstStyle/>
                    <a:p>
                      <a:endParaRPr lang="en-US" dirty="0"/>
                    </a:p>
                  </a:txBody>
                  <a:tcPr>
                    <a:solidFill>
                      <a:schemeClr val="bg1">
                        <a:lumMod val="65000"/>
                      </a:schemeClr>
                    </a:solidFill>
                  </a:tcPr>
                </a:tc>
                <a:tc>
                  <a:txBody>
                    <a:bodyPr/>
                    <a:lstStyle/>
                    <a:p>
                      <a:endParaRPr lang="en-US" dirty="0"/>
                    </a:p>
                  </a:txBody>
                  <a:tcPr/>
                </a:tc>
                <a:tc>
                  <a:txBody>
                    <a:bodyPr/>
                    <a:lstStyle/>
                    <a:p>
                      <a:endParaRPr lang="en-US" dirty="0"/>
                    </a:p>
                  </a:txBody>
                  <a:tcPr>
                    <a:solidFill>
                      <a:schemeClr val="bg1">
                        <a:lumMod val="6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tc>
                <a:extLst>
                  <a:ext uri="{0D108BD9-81ED-4DB2-BD59-A6C34878D82A}">
                    <a16:rowId xmlns:a16="http://schemas.microsoft.com/office/drawing/2014/main" val="10005"/>
                  </a:ext>
                </a:extLst>
              </a:tr>
            </a:tbl>
          </a:graphicData>
        </a:graphic>
      </p:graphicFrame>
      <p:pic>
        <p:nvPicPr>
          <p:cNvPr id="46" name="Picture 4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036375" y="5006870"/>
            <a:ext cx="543034" cy="514072"/>
          </a:xfrm>
          <a:prstGeom prst="rect">
            <a:avLst/>
          </a:prstGeom>
        </p:spPr>
      </p:pic>
      <p:sp>
        <p:nvSpPr>
          <p:cNvPr id="48" name="Oval 47"/>
          <p:cNvSpPr/>
          <p:nvPr/>
        </p:nvSpPr>
        <p:spPr>
          <a:xfrm>
            <a:off x="11180892" y="4535274"/>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180892" y="286841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1180892" y="3435501"/>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180892" y="3985480"/>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180892" y="226227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304592" y="513690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28192" y="3435501"/>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9453692" y="3985480"/>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304592" y="4535274"/>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802692" y="286841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001581" y="226227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628192" y="513690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802692" y="513690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453692" y="513690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001581" y="513690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658175" y="3301267"/>
            <a:ext cx="543034" cy="514072"/>
          </a:xfrm>
          <a:prstGeom prst="rect">
            <a:avLst/>
          </a:prstGeom>
        </p:spPr>
      </p:pic>
      <p:sp>
        <p:nvSpPr>
          <p:cNvPr id="64" name="Oval 63"/>
          <p:cNvSpPr/>
          <p:nvPr/>
        </p:nvSpPr>
        <p:spPr>
          <a:xfrm>
            <a:off x="8628192" y="3985480"/>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9453692" y="4535274"/>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01581" y="286841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7001581" y="3435501"/>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802692" y="2254693"/>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802692" y="398504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802692" y="4535274"/>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628192" y="2863417"/>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453692" y="226227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001581" y="398504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453692" y="342547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304592" y="342547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309175" y="2697754"/>
            <a:ext cx="543034" cy="514072"/>
          </a:xfrm>
          <a:prstGeom prst="rect">
            <a:avLst/>
          </a:prstGeom>
        </p:spPr>
      </p:pic>
      <p:sp>
        <p:nvSpPr>
          <p:cNvPr id="77" name="Oval 76"/>
          <p:cNvSpPr/>
          <p:nvPr/>
        </p:nvSpPr>
        <p:spPr>
          <a:xfrm>
            <a:off x="10304592" y="2862926"/>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304592" y="2262272"/>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001581" y="4537961"/>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28192" y="2262053"/>
            <a:ext cx="254000" cy="25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Summing Junction 1"/>
          <p:cNvSpPr/>
          <p:nvPr/>
        </p:nvSpPr>
        <p:spPr>
          <a:xfrm>
            <a:off x="8628192" y="4535274"/>
            <a:ext cx="254000" cy="254000"/>
          </a:xfrm>
          <a:prstGeom prst="flowChartSummingJunct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Summing Junction 80"/>
          <p:cNvSpPr/>
          <p:nvPr/>
        </p:nvSpPr>
        <p:spPr>
          <a:xfrm>
            <a:off x="10304592" y="3988026"/>
            <a:ext cx="254000" cy="254000"/>
          </a:xfrm>
          <a:prstGeom prst="flowChartSummingJunct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34845" y="2725369"/>
            <a:ext cx="5196613" cy="954107"/>
          </a:xfrm>
          <a:prstGeom prst="rect">
            <a:avLst/>
          </a:prstGeom>
        </p:spPr>
        <p:txBody>
          <a:bodyPr wrap="square">
            <a:spAutoFit/>
          </a:bodyPr>
          <a:lstStyle/>
          <a:p>
            <a:r>
              <a:rPr lang="en-US" sz="2800" dirty="0">
                <a:solidFill>
                  <a:srgbClr val="002060"/>
                </a:solidFill>
              </a:rPr>
              <a:t>No we cannot dominate a 6x6 chessboard with 3 Queen only.</a:t>
            </a:r>
          </a:p>
        </p:txBody>
      </p:sp>
      <p:sp>
        <p:nvSpPr>
          <p:cNvPr id="83" name="Content Placeholder 2"/>
          <p:cNvSpPr txBox="1">
            <a:spLocks/>
          </p:cNvSpPr>
          <p:nvPr/>
        </p:nvSpPr>
        <p:spPr>
          <a:xfrm>
            <a:off x="131176" y="867840"/>
            <a:ext cx="12024000" cy="558115"/>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Can we dominate a 6x6 chessboard with 3 Queen?</a:t>
            </a:r>
          </a:p>
          <a:p>
            <a:pPr marL="514350" indent="-514350">
              <a:buAutoNum type="arabicPeriod"/>
            </a:pPr>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5339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inVertical)">
                                      <p:cBhvr>
                                        <p:cTn id="15" dur="500"/>
                                        <p:tgtEl>
                                          <p:spTgt spid="4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down)">
                                      <p:cBhvr>
                                        <p:cTn id="30" dur="500"/>
                                        <p:tgtEl>
                                          <p:spTgt spid="5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down)">
                                      <p:cBhvr>
                                        <p:cTn id="33" dur="500"/>
                                        <p:tgtEl>
                                          <p:spTgt spid="5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down)">
                                      <p:cBhvr>
                                        <p:cTn id="39" dur="500"/>
                                        <p:tgtEl>
                                          <p:spTgt spid="5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down)">
                                      <p:cBhvr>
                                        <p:cTn id="42" dur="500"/>
                                        <p:tgtEl>
                                          <p:spTgt spid="5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down)">
                                      <p:cBhvr>
                                        <p:cTn id="48" dur="500"/>
                                        <p:tgtEl>
                                          <p:spTgt spid="5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down)">
                                      <p:cBhvr>
                                        <p:cTn id="54" dur="500"/>
                                        <p:tgtEl>
                                          <p:spTgt spid="6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down)">
                                      <p:cBhvr>
                                        <p:cTn id="60" dur="500"/>
                                        <p:tgtEl>
                                          <p:spTgt spid="62"/>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barn(inVertical)">
                                      <p:cBhvr>
                                        <p:cTn id="65" dur="500"/>
                                        <p:tgtEl>
                                          <p:spTgt spid="6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down)">
                                      <p:cBhvr>
                                        <p:cTn id="68" dur="500"/>
                                        <p:tgtEl>
                                          <p:spTgt spid="6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down)">
                                      <p:cBhvr>
                                        <p:cTn id="71" dur="500"/>
                                        <p:tgtEl>
                                          <p:spTgt spid="6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down)">
                                      <p:cBhvr>
                                        <p:cTn id="74" dur="500"/>
                                        <p:tgtEl>
                                          <p:spTgt spid="6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down)">
                                      <p:cBhvr>
                                        <p:cTn id="77" dur="500"/>
                                        <p:tgtEl>
                                          <p:spTgt spid="67"/>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500"/>
                                        <p:tgtEl>
                                          <p:spTgt spid="6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down)">
                                      <p:cBhvr>
                                        <p:cTn id="83" dur="500"/>
                                        <p:tgtEl>
                                          <p:spTgt spid="6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wipe(down)">
                                      <p:cBhvr>
                                        <p:cTn id="86" dur="500"/>
                                        <p:tgtEl>
                                          <p:spTgt spid="7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wipe(down)">
                                      <p:cBhvr>
                                        <p:cTn id="89" dur="500"/>
                                        <p:tgtEl>
                                          <p:spTgt spid="7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wipe(down)">
                                      <p:cBhvr>
                                        <p:cTn id="92" dur="500"/>
                                        <p:tgtEl>
                                          <p:spTgt spid="72"/>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down)">
                                      <p:cBhvr>
                                        <p:cTn id="95" dur="500"/>
                                        <p:tgtEl>
                                          <p:spTgt spid="7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down)">
                                      <p:cBhvr>
                                        <p:cTn id="98" dur="500"/>
                                        <p:tgtEl>
                                          <p:spTgt spid="7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wipe(down)">
                                      <p:cBhvr>
                                        <p:cTn id="101" dur="500"/>
                                        <p:tgtEl>
                                          <p:spTgt spid="75"/>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nodeType="click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barn(inVertical)">
                                      <p:cBhvr>
                                        <p:cTn id="106" dur="500"/>
                                        <p:tgtEl>
                                          <p:spTgt spid="7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wipe(down)">
                                      <p:cBhvr>
                                        <p:cTn id="109" dur="500"/>
                                        <p:tgtEl>
                                          <p:spTgt spid="7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wipe(down)">
                                      <p:cBhvr>
                                        <p:cTn id="112" dur="500"/>
                                        <p:tgtEl>
                                          <p:spTgt spid="7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wipe(down)">
                                      <p:cBhvr>
                                        <p:cTn id="115" dur="500"/>
                                        <p:tgtEl>
                                          <p:spTgt spid="7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wipe(down)">
                                      <p:cBhvr>
                                        <p:cTn id="118" dur="500"/>
                                        <p:tgtEl>
                                          <p:spTgt spid="80"/>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7" grpId="0" animBg="1"/>
      <p:bldP spid="78" grpId="0" animBg="1"/>
      <p:bldP spid="79" grpId="0" animBg="1"/>
      <p:bldP spid="80" grpId="0" animBg="1"/>
      <p:bldP spid="2" grpId="0" animBg="1"/>
      <p:bldP spid="81" grpId="0" animBg="1"/>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What is dominating set of complete graph</a:t>
                </a:r>
                <a14:m>
                  <m:oMath xmlns:m="http://schemas.openxmlformats.org/officeDocument/2006/math">
                    <m:r>
                      <a:rPr lang="en-US" sz="2800" i="0" dirty="0" smtClean="0">
                        <a:solidFill>
                          <a:schemeClr val="bg1"/>
                        </a:solidFill>
                        <a:latin typeface="Cambria Math" panose="02040503050406030204" pitchFamily="18" charset="0"/>
                      </a:rPr>
                      <m:t> </m:t>
                    </m:r>
                    <m:sSub>
                      <m:sSubPr>
                        <m:ctrlPr>
                          <a:rPr lang="en-US" sz="2800" i="1" dirty="0" err="1">
                            <a:solidFill>
                              <a:schemeClr val="bg1"/>
                            </a:solidFill>
                            <a:latin typeface="Cambria Math" panose="02040503050406030204" pitchFamily="18" charset="0"/>
                          </a:rPr>
                        </m:ctrlPr>
                      </m:sSubPr>
                      <m:e>
                        <m:r>
                          <m:rPr>
                            <m:sty m:val="p"/>
                          </m:rPr>
                          <a:rPr lang="en-US" sz="2800" i="0" dirty="0" err="1">
                            <a:solidFill>
                              <a:schemeClr val="bg1"/>
                            </a:solidFill>
                            <a:latin typeface="Cambria Math" panose="02040503050406030204" pitchFamily="18" charset="0"/>
                          </a:rPr>
                          <m:t>K</m:t>
                        </m:r>
                      </m:e>
                      <m:sub>
                        <m:r>
                          <m:rPr>
                            <m:sty m:val="p"/>
                          </m:rPr>
                          <a:rPr lang="en-US" sz="2800" i="0" dirty="0" err="1">
                            <a:solidFill>
                              <a:schemeClr val="bg1"/>
                            </a:solidFill>
                            <a:latin typeface="Cambria Math" panose="02040503050406030204" pitchFamily="18" charset="0"/>
                          </a:rPr>
                          <m:t>n</m:t>
                        </m:r>
                      </m:sub>
                    </m:sSub>
                  </m:oMath>
                </a14:m>
                <a:r>
                  <a:rPr lang="en-US" sz="2800" dirty="0">
                    <a:solidFill>
                      <a:schemeClr val="bg1"/>
                    </a:solidFill>
                  </a:rPr>
                  <a:t>? justify</a:t>
                </a:r>
              </a:p>
            </p:txBody>
          </p:sp>
        </mc:Choice>
        <mc:Fallback xmlns="">
          <p:sp>
            <p:nvSpPr>
              <p:cNvPr id="19" name="Content Placeholder 2"/>
              <p:cNvSpPr txBox="1">
                <a:spLocks noRot="1" noChangeAspect="1" noMove="1" noResize="1" noEditPoints="1" noAdjustHandles="1" noChangeArrowheads="1" noChangeShapeType="1" noTextEdit="1"/>
              </p:cNvSpPr>
              <p:nvPr/>
            </p:nvSpPr>
            <p:spPr>
              <a:xfrm>
                <a:off x="131176" y="867840"/>
                <a:ext cx="12024000" cy="535957"/>
              </a:xfrm>
              <a:prstGeom prst="rect">
                <a:avLst/>
              </a:prstGeom>
              <a:blipFill rotWithShape="0">
                <a:blip r:embed="rId2"/>
                <a:stretch>
                  <a:fillRect l="-1065" t="-11364" b="-28409"/>
                </a:stretch>
              </a:blipFill>
              <a:ln>
                <a:no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31180" y="2163651"/>
                <a:ext cx="11929641" cy="1519707"/>
              </a:xfrm>
            </p:spPr>
            <p:txBody>
              <a:bodyPr/>
              <a:lstStyle/>
              <a:p>
                <a:r>
                  <a:rPr lang="en-US" dirty="0"/>
                  <a:t>By definition of a complete graph</a:t>
                </a:r>
                <a14:m>
                  <m:oMath xmlns:m="http://schemas.openxmlformats.org/officeDocument/2006/math">
                    <m:r>
                      <a:rPr lang="en-US" b="0"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b="0" i="0" dirty="0" smtClean="0">
                            <a:latin typeface="Cambria Math" panose="02040503050406030204" pitchFamily="18" charset="0"/>
                          </a:rPr>
                          <m:t>K</m:t>
                        </m:r>
                      </m:e>
                      <m:sub>
                        <m:r>
                          <m:rPr>
                            <m:sty m:val="p"/>
                          </m:rPr>
                          <a:rPr lang="en-US" b="0" i="0" dirty="0" smtClean="0">
                            <a:latin typeface="Cambria Math" panose="02040503050406030204" pitchFamily="18" charset="0"/>
                          </a:rPr>
                          <m:t>n</m:t>
                        </m:r>
                      </m:sub>
                    </m:sSub>
                  </m:oMath>
                </a14:m>
                <a:r>
                  <a:rPr lang="en-US" dirty="0"/>
                  <a:t>, </a:t>
                </a:r>
              </a:p>
              <a:p>
                <a:r>
                  <a:rPr lang="en-US" dirty="0"/>
                  <a:t>each vertex is adjacent to all other</a:t>
                </a:r>
                <a14:m>
                  <m:oMath xmlns:m="http://schemas.openxmlformats.org/officeDocument/2006/math">
                    <m:r>
                      <a:rPr lang="en-US" b="0" i="0" dirty="0" smtClean="0">
                        <a:latin typeface="Cambria Math" panose="02040503050406030204" pitchFamily="18" charset="0"/>
                      </a:rPr>
                      <m:t> </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−1 </m:t>
                    </m:r>
                  </m:oMath>
                </a14:m>
                <a:r>
                  <a:rPr lang="en-US" dirty="0"/>
                  <a:t>vertices.</a:t>
                </a:r>
              </a:p>
              <a:p>
                <a:r>
                  <a:rPr lang="en-US" dirty="0"/>
                  <a:t>Therefore, a single vertex can dominate the entire complete graph.</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31180" y="2163651"/>
                <a:ext cx="11929641" cy="1519707"/>
              </a:xfrm>
              <a:blipFill rotWithShape="0">
                <a:blip r:embed="rId3"/>
                <a:stretch>
                  <a:fillRect l="-971" t="-7229" b="-10040"/>
                </a:stretch>
              </a:blipFill>
            </p:spPr>
            <p:txBody>
              <a:bodyPr/>
              <a:lstStyle/>
              <a:p>
                <a:r>
                  <a:rPr lang="en-US">
                    <a:noFill/>
                  </a:rPr>
                  <a:t> </a:t>
                </a:r>
              </a:p>
            </p:txBody>
          </p:sp>
        </mc:Fallback>
      </mc:AlternateContent>
    </p:spTree>
    <p:extLst>
      <p:ext uri="{BB962C8B-B14F-4D97-AF65-F5344CB8AC3E}">
        <p14:creationId xmlns:p14="http://schemas.microsoft.com/office/powerpoint/2010/main" val="2440764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dominating set for the following graphs.</a:t>
            </a: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47" name="Rectangle 46"/>
          <p:cNvSpPr/>
          <p:nvPr/>
        </p:nvSpPr>
        <p:spPr>
          <a:xfrm>
            <a:off x="16409" y="2363519"/>
            <a:ext cx="12175591" cy="666849"/>
          </a:xfrm>
          <a:prstGeom prst="rect">
            <a:avLst/>
          </a:prstGeom>
        </p:spPr>
        <p:txBody>
          <a:bodyPr wrap="square">
            <a:spAutoFit/>
          </a:bodyPr>
          <a:lstStyle/>
          <a:p>
            <a:pPr marL="265113" indent="-265113" algn="just">
              <a:lnSpc>
                <a:spcPct val="150000"/>
              </a:lnSpc>
              <a:spcBef>
                <a:spcPts val="1000"/>
              </a:spcBef>
              <a:buClr>
                <a:srgbClr val="B84742"/>
              </a:buClr>
              <a:buFont typeface="Wingdings 3" panose="05040102010807070707" pitchFamily="18" charset="2"/>
              <a:buChar char=""/>
            </a:pPr>
            <a:endParaRPr lang="en-US" sz="2800" dirty="0">
              <a:solidFill>
                <a:srgbClr val="002060"/>
              </a:solidFill>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2571" y="1560437"/>
            <a:ext cx="8767197" cy="4698695"/>
          </a:xfrm>
          <a:prstGeom prst="rect">
            <a:avLst/>
          </a:prstGeom>
          <a:noFill/>
        </p:spPr>
      </p:pic>
    </p:spTree>
    <p:extLst>
      <p:ext uri="{BB962C8B-B14F-4D97-AF65-F5344CB8AC3E}">
        <p14:creationId xmlns:p14="http://schemas.microsoft.com/office/powerpoint/2010/main" val="71948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dominating set for the following graphs.</a:t>
            </a: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8568685" y="23967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7856312" y="31168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9288765" y="31168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7" idx="5"/>
            <a:endCxn id="8" idx="1"/>
          </p:cNvCxnSpPr>
          <p:nvPr/>
        </p:nvCxnSpPr>
        <p:spPr>
          <a:xfrm flipH="1">
            <a:off x="7979224" y="2519657"/>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7" idx="7"/>
            <a:endCxn id="10" idx="3"/>
          </p:cNvCxnSpPr>
          <p:nvPr/>
        </p:nvCxnSpPr>
        <p:spPr>
          <a:xfrm>
            <a:off x="8691597" y="2519657"/>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6205DD86-315C-53B6-CEEF-A9919650168E}"/>
              </a:ext>
            </a:extLst>
          </p:cNvPr>
          <p:cNvCxnSpPr>
            <a:cxnSpLocks/>
            <a:stCxn id="10" idx="4"/>
            <a:endCxn id="8" idx="0"/>
          </p:cNvCxnSpPr>
          <p:nvPr/>
        </p:nvCxnSpPr>
        <p:spPr>
          <a:xfrm flipH="1">
            <a:off x="8000312" y="3188825"/>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4" name="Oval 13">
            <a:extLst>
              <a:ext uri="{FF2B5EF4-FFF2-40B4-BE49-F238E27FC236}">
                <a16:creationId xmlns:a16="http://schemas.microsoft.com/office/drawing/2014/main" id="{BDD11F87-DA81-9510-C1CB-0AF4093562CB}"/>
              </a:ext>
            </a:extLst>
          </p:cNvPr>
          <p:cNvSpPr/>
          <p:nvPr/>
        </p:nvSpPr>
        <p:spPr>
          <a:xfrm rot="5400000">
            <a:off x="7848605" y="45569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9288765" y="45569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 name="Straight Connector 15">
            <a:extLst>
              <a:ext uri="{FF2B5EF4-FFF2-40B4-BE49-F238E27FC236}">
                <a16:creationId xmlns:a16="http://schemas.microsoft.com/office/drawing/2014/main" id="{6205DD86-315C-53B6-CEEF-A9919650168E}"/>
              </a:ext>
            </a:extLst>
          </p:cNvPr>
          <p:cNvCxnSpPr>
            <a:cxnSpLocks/>
            <a:stCxn id="8" idx="6"/>
            <a:endCxn id="14" idx="2"/>
          </p:cNvCxnSpPr>
          <p:nvPr/>
        </p:nvCxnSpPr>
        <p:spPr>
          <a:xfrm flipH="1">
            <a:off x="7920605" y="3260825"/>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05DD86-315C-53B6-CEEF-A9919650168E}"/>
              </a:ext>
            </a:extLst>
          </p:cNvPr>
          <p:cNvCxnSpPr>
            <a:cxnSpLocks/>
            <a:stCxn id="10" idx="6"/>
            <a:endCxn id="15" idx="2"/>
          </p:cNvCxnSpPr>
          <p:nvPr/>
        </p:nvCxnSpPr>
        <p:spPr>
          <a:xfrm>
            <a:off x="9360765" y="3260825"/>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15" idx="4"/>
            <a:endCxn id="14" idx="0"/>
          </p:cNvCxnSpPr>
          <p:nvPr/>
        </p:nvCxnSpPr>
        <p:spPr>
          <a:xfrm flipH="1">
            <a:off x="7992605" y="4628985"/>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205DD86-315C-53B6-CEEF-A9919650168E}"/>
              </a:ext>
            </a:extLst>
          </p:cNvPr>
          <p:cNvCxnSpPr>
            <a:cxnSpLocks/>
            <a:stCxn id="15" idx="3"/>
            <a:endCxn id="8" idx="7"/>
          </p:cNvCxnSpPr>
          <p:nvPr/>
        </p:nvCxnSpPr>
        <p:spPr>
          <a:xfrm flipH="1" flipV="1">
            <a:off x="7979224" y="3239737"/>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8491838" y="5347509"/>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22" name="TextBox 21"/>
          <p:cNvSpPr txBox="1"/>
          <p:nvPr/>
        </p:nvSpPr>
        <p:spPr>
          <a:xfrm>
            <a:off x="8490012" y="1847062"/>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23" name="TextBox 22"/>
          <p:cNvSpPr txBox="1"/>
          <p:nvPr/>
        </p:nvSpPr>
        <p:spPr>
          <a:xfrm>
            <a:off x="7419825" y="2926675"/>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24" name="TextBox 23"/>
          <p:cNvSpPr txBox="1"/>
          <p:nvPr/>
        </p:nvSpPr>
        <p:spPr>
          <a:xfrm>
            <a:off x="9486101" y="4381661"/>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25" name="TextBox 24"/>
          <p:cNvSpPr txBox="1"/>
          <p:nvPr/>
        </p:nvSpPr>
        <p:spPr>
          <a:xfrm>
            <a:off x="9518161" y="2918650"/>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26" name="TextBox 25"/>
          <p:cNvSpPr txBox="1"/>
          <p:nvPr/>
        </p:nvSpPr>
        <p:spPr>
          <a:xfrm>
            <a:off x="7435958" y="436737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27" name="Straight Connector 26">
            <a:extLst>
              <a:ext uri="{FF2B5EF4-FFF2-40B4-BE49-F238E27FC236}">
                <a16:creationId xmlns:a16="http://schemas.microsoft.com/office/drawing/2014/main" id="{6205DD86-315C-53B6-CEEF-A9919650168E}"/>
              </a:ext>
            </a:extLst>
          </p:cNvPr>
          <p:cNvCxnSpPr>
            <a:cxnSpLocks/>
            <a:stCxn id="28" idx="3"/>
            <a:endCxn id="14" idx="7"/>
          </p:cNvCxnSpPr>
          <p:nvPr/>
        </p:nvCxnSpPr>
        <p:spPr>
          <a:xfrm flipH="1" flipV="1">
            <a:off x="7971517" y="4679897"/>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8" name="Oval 27">
            <a:extLst>
              <a:ext uri="{FF2B5EF4-FFF2-40B4-BE49-F238E27FC236}">
                <a16:creationId xmlns:a16="http://schemas.microsoft.com/office/drawing/2014/main" id="{BDD11F87-DA81-9510-C1CB-0AF4093562CB}"/>
              </a:ext>
            </a:extLst>
          </p:cNvPr>
          <p:cNvSpPr/>
          <p:nvPr/>
        </p:nvSpPr>
        <p:spPr>
          <a:xfrm rot="5400000">
            <a:off x="8564666" y="528603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9" name="Straight Connector 28">
            <a:extLst>
              <a:ext uri="{FF2B5EF4-FFF2-40B4-BE49-F238E27FC236}">
                <a16:creationId xmlns:a16="http://schemas.microsoft.com/office/drawing/2014/main" id="{6205DD86-315C-53B6-CEEF-A9919650168E}"/>
              </a:ext>
            </a:extLst>
          </p:cNvPr>
          <p:cNvCxnSpPr>
            <a:cxnSpLocks/>
            <a:stCxn id="28" idx="1"/>
            <a:endCxn id="15" idx="5"/>
          </p:cNvCxnSpPr>
          <p:nvPr/>
        </p:nvCxnSpPr>
        <p:spPr>
          <a:xfrm flipV="1">
            <a:off x="8687578" y="4679897"/>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99" y="3399523"/>
                <a:ext cx="6634781" cy="618186"/>
              </a:xfrm>
            </p:spPr>
            <p:txBody>
              <a:bodyPr/>
              <a:lstStyle/>
              <a:p>
                <a:pPr marL="0" indent="0">
                  <a:buNone/>
                </a:pPr>
                <a:r>
                  <a:rPr lang="en-US" dirty="0"/>
                  <a:t>Dominating set for following graph is </a:t>
                </a:r>
                <a14:m>
                  <m:oMath xmlns:m="http://schemas.openxmlformats.org/officeDocument/2006/math">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a</m:t>
                        </m:r>
                      </m:e>
                    </m:d>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99" y="3399523"/>
                <a:ext cx="6634781" cy="618186"/>
              </a:xfrm>
              <a:blipFill rotWithShape="0">
                <a:blip r:embed="rId2"/>
                <a:stretch>
                  <a:fillRect l="-1930" t="-17822" b="-4950"/>
                </a:stretch>
              </a:blipFill>
            </p:spPr>
            <p:txBody>
              <a:bodyPr/>
              <a:lstStyle/>
              <a:p>
                <a:r>
                  <a:rPr lang="en-US">
                    <a:noFill/>
                  </a:rPr>
                  <a:t> </a:t>
                </a:r>
              </a:p>
            </p:txBody>
          </p:sp>
        </mc:Fallback>
      </mc:AlternateContent>
      <p:sp>
        <p:nvSpPr>
          <p:cNvPr id="30" name="Oval 29"/>
          <p:cNvSpPr/>
          <p:nvPr/>
        </p:nvSpPr>
        <p:spPr>
          <a:xfrm>
            <a:off x="8448936" y="229555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7739361" y="301563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9177338" y="300707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8447983" y="517432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7739361" y="447101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9178812" y="447008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63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7"/>
                                        </p:tgtEl>
                                        <p:attrNameLst>
                                          <p:attrName>style.color</p:attrName>
                                        </p:attrNameLst>
                                      </p:cBhvr>
                                      <p:to>
                                        <a:srgbClr val="FFFF00"/>
                                      </p:to>
                                    </p:animClr>
                                    <p:animClr clrSpc="rgb" dir="cw">
                                      <p:cBhvr>
                                        <p:cTn id="7" dur="500" fill="hold"/>
                                        <p:tgtEl>
                                          <p:spTgt spid="7"/>
                                        </p:tgtEl>
                                        <p:attrNameLst>
                                          <p:attrName>fillcolor</p:attrName>
                                        </p:attrNameLst>
                                      </p:cBhvr>
                                      <p:to>
                                        <a:srgbClr val="FFFF00"/>
                                      </p:to>
                                    </p:animClr>
                                    <p:set>
                                      <p:cBhvr>
                                        <p:cTn id="8" dur="500" fill="hold"/>
                                        <p:tgtEl>
                                          <p:spTgt spid="7"/>
                                        </p:tgtEl>
                                        <p:attrNameLst>
                                          <p:attrName>fill.type</p:attrName>
                                        </p:attrNameLst>
                                      </p:cBhvr>
                                      <p:to>
                                        <p:strVal val="solid"/>
                                      </p:to>
                                    </p:set>
                                    <p:set>
                                      <p:cBhvr>
                                        <p:cTn id="9" dur="500" fill="hold"/>
                                        <p:tgtEl>
                                          <p:spTgt spid="7"/>
                                        </p:tgtEl>
                                        <p:attrNameLst>
                                          <p:attrName>fill.on</p:attrName>
                                        </p:attrNameLst>
                                      </p:cBhvr>
                                      <p:to>
                                        <p:strVal val="true"/>
                                      </p:to>
                                    </p:se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9" presetClass="emph" presetSubtype="0" fill="hold" grpId="0" nodeType="clickEffect">
                                  <p:stCondLst>
                                    <p:cond delay="0"/>
                                  </p:stCondLst>
                                  <p:childTnLst>
                                    <p:animClr clrSpc="rgb" dir="cw">
                                      <p:cBhvr override="childStyle">
                                        <p:cTn id="25" dur="500" fill="hold"/>
                                        <p:tgtEl>
                                          <p:spTgt spid="28"/>
                                        </p:tgtEl>
                                        <p:attrNameLst>
                                          <p:attrName>style.color</p:attrName>
                                        </p:attrNameLst>
                                      </p:cBhvr>
                                      <p:to>
                                        <a:srgbClr val="FFFF00"/>
                                      </p:to>
                                    </p:animClr>
                                    <p:animClr clrSpc="rgb" dir="cw">
                                      <p:cBhvr>
                                        <p:cTn id="26" dur="500" fill="hold"/>
                                        <p:tgtEl>
                                          <p:spTgt spid="28"/>
                                        </p:tgtEl>
                                        <p:attrNameLst>
                                          <p:attrName>fillcolor</p:attrName>
                                        </p:attrNameLst>
                                      </p:cBhvr>
                                      <p:to>
                                        <a:srgbClr val="FFFF00"/>
                                      </p:to>
                                    </p:animClr>
                                    <p:set>
                                      <p:cBhvr>
                                        <p:cTn id="27" dur="500" fill="hold"/>
                                        <p:tgtEl>
                                          <p:spTgt spid="28"/>
                                        </p:tgtEl>
                                        <p:attrNameLst>
                                          <p:attrName>fill.type</p:attrName>
                                        </p:attrNameLst>
                                      </p:cBhvr>
                                      <p:to>
                                        <p:strVal val="solid"/>
                                      </p:to>
                                    </p:set>
                                    <p:set>
                                      <p:cBhvr>
                                        <p:cTn id="28" dur="500" fill="hold"/>
                                        <p:tgtEl>
                                          <p:spTgt spid="28"/>
                                        </p:tgtEl>
                                        <p:attrNameLst>
                                          <p:attrName>fill.on</p:attrName>
                                        </p:attrNameLst>
                                      </p:cBhvr>
                                      <p:to>
                                        <p:strVal val="true"/>
                                      </p:to>
                                    </p:se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 grpId="0" build="p"/>
      <p:bldP spid="30" grpId="0" animBg="1"/>
      <p:bldP spid="31" grpId="0" animBg="1"/>
      <p:bldP spid="32" grpId="0" animBg="1"/>
      <p:bldP spid="33" grpId="0" animBg="1"/>
      <p:bldP spid="34"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dominating set for the following graphs.</a:t>
            </a: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99" y="3399523"/>
                <a:ext cx="6634781" cy="618186"/>
              </a:xfrm>
            </p:spPr>
            <p:txBody>
              <a:bodyPr/>
              <a:lstStyle/>
              <a:p>
                <a:pPr marL="0" indent="0">
                  <a:buNone/>
                </a:pPr>
                <a:r>
                  <a:rPr lang="en-US" dirty="0"/>
                  <a:t>Dominating set for following graph is </a:t>
                </a:r>
                <a14:m>
                  <m:oMath xmlns:m="http://schemas.openxmlformats.org/officeDocument/2006/math">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b</m:t>
                        </m:r>
                      </m:e>
                    </m:d>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99" y="3399523"/>
                <a:ext cx="6634781" cy="618186"/>
              </a:xfrm>
              <a:blipFill rotWithShape="0">
                <a:blip r:embed="rId2"/>
                <a:stretch>
                  <a:fillRect l="-1930" t="-17822" b="-4950"/>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BDD11F87-DA81-9510-C1CB-0AF4093562CB}"/>
              </a:ext>
            </a:extLst>
          </p:cNvPr>
          <p:cNvSpPr/>
          <p:nvPr/>
        </p:nvSpPr>
        <p:spPr>
          <a:xfrm rot="5400000">
            <a:off x="7156506" y="337131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9316738" y="337837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7156506" y="551642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9316738" y="552347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8308626" y="44259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2" name="Straight Connector 41">
            <a:extLst>
              <a:ext uri="{FF2B5EF4-FFF2-40B4-BE49-F238E27FC236}">
                <a16:creationId xmlns:a16="http://schemas.microsoft.com/office/drawing/2014/main" id="{6205DD86-315C-53B6-CEEF-A9919650168E}"/>
              </a:ext>
            </a:extLst>
          </p:cNvPr>
          <p:cNvCxnSpPr>
            <a:cxnSpLocks/>
            <a:stCxn id="41" idx="3"/>
            <a:endCxn id="37" idx="7"/>
          </p:cNvCxnSpPr>
          <p:nvPr/>
        </p:nvCxnSpPr>
        <p:spPr>
          <a:xfrm flipH="1" flipV="1">
            <a:off x="7279418" y="3494231"/>
            <a:ext cx="1050296" cy="9528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41" idx="5"/>
            <a:endCxn id="39" idx="1"/>
          </p:cNvCxnSpPr>
          <p:nvPr/>
        </p:nvCxnSpPr>
        <p:spPr>
          <a:xfrm flipH="1">
            <a:off x="7279418" y="4548895"/>
            <a:ext cx="1050296" cy="9886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39" idx="2"/>
            <a:endCxn id="37" idx="6"/>
          </p:cNvCxnSpPr>
          <p:nvPr/>
        </p:nvCxnSpPr>
        <p:spPr>
          <a:xfrm flipV="1">
            <a:off x="7228506" y="3515319"/>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40" idx="2"/>
            <a:endCxn id="38" idx="6"/>
          </p:cNvCxnSpPr>
          <p:nvPr/>
        </p:nvCxnSpPr>
        <p:spPr>
          <a:xfrm flipV="1">
            <a:off x="9388738" y="3522376"/>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37" idx="0"/>
            <a:endCxn id="38" idx="4"/>
          </p:cNvCxnSpPr>
          <p:nvPr/>
        </p:nvCxnSpPr>
        <p:spPr>
          <a:xfrm>
            <a:off x="7300506" y="3443319"/>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39" idx="0"/>
            <a:endCxn id="40" idx="4"/>
          </p:cNvCxnSpPr>
          <p:nvPr/>
        </p:nvCxnSpPr>
        <p:spPr>
          <a:xfrm>
            <a:off x="7300506" y="5588420"/>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8" name="Oval 47">
            <a:extLst>
              <a:ext uri="{FF2B5EF4-FFF2-40B4-BE49-F238E27FC236}">
                <a16:creationId xmlns:a16="http://schemas.microsoft.com/office/drawing/2014/main" id="{BDD11F87-DA81-9510-C1CB-0AF4093562CB}"/>
              </a:ext>
            </a:extLst>
          </p:cNvPr>
          <p:cNvSpPr/>
          <p:nvPr/>
        </p:nvSpPr>
        <p:spPr>
          <a:xfrm rot="5400000">
            <a:off x="10324842" y="23679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9" name="Straight Connector 48">
            <a:extLst>
              <a:ext uri="{FF2B5EF4-FFF2-40B4-BE49-F238E27FC236}">
                <a16:creationId xmlns:a16="http://schemas.microsoft.com/office/drawing/2014/main" id="{6205DD86-315C-53B6-CEEF-A9919650168E}"/>
              </a:ext>
            </a:extLst>
          </p:cNvPr>
          <p:cNvCxnSpPr>
            <a:cxnSpLocks/>
            <a:stCxn id="48" idx="5"/>
            <a:endCxn id="38" idx="1"/>
          </p:cNvCxnSpPr>
          <p:nvPr/>
        </p:nvCxnSpPr>
        <p:spPr>
          <a:xfrm flipH="1">
            <a:off x="9439650" y="2490853"/>
            <a:ext cx="906280" cy="9086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40" idx="1"/>
            <a:endCxn id="48" idx="5"/>
          </p:cNvCxnSpPr>
          <p:nvPr/>
        </p:nvCxnSpPr>
        <p:spPr>
          <a:xfrm flipV="1">
            <a:off x="9439650" y="2490853"/>
            <a:ext cx="906280" cy="30537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TextBox 50"/>
          <p:cNvSpPr txBox="1"/>
          <p:nvPr/>
        </p:nvSpPr>
        <p:spPr>
          <a:xfrm>
            <a:off x="6997780" y="2764595"/>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52" name="TextBox 51"/>
          <p:cNvSpPr txBox="1"/>
          <p:nvPr/>
        </p:nvSpPr>
        <p:spPr>
          <a:xfrm>
            <a:off x="7306918" y="5660420"/>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53" name="TextBox 52"/>
          <p:cNvSpPr txBox="1"/>
          <p:nvPr/>
        </p:nvSpPr>
        <p:spPr>
          <a:xfrm>
            <a:off x="8960550" y="5646839"/>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54" name="TextBox 53"/>
          <p:cNvSpPr txBox="1"/>
          <p:nvPr/>
        </p:nvSpPr>
        <p:spPr>
          <a:xfrm>
            <a:off x="8243434" y="4634926"/>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55" name="TextBox 54"/>
          <p:cNvSpPr txBox="1"/>
          <p:nvPr/>
        </p:nvSpPr>
        <p:spPr>
          <a:xfrm>
            <a:off x="8960550" y="3508795"/>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56" name="TextBox 55"/>
          <p:cNvSpPr txBox="1"/>
          <p:nvPr/>
        </p:nvSpPr>
        <p:spPr>
          <a:xfrm>
            <a:off x="10349102" y="1774095"/>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57" name="Oval 56"/>
          <p:cNvSpPr/>
          <p:nvPr/>
        </p:nvSpPr>
        <p:spPr>
          <a:xfrm>
            <a:off x="9202038" y="328595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p:cNvSpPr/>
          <p:nvPr/>
        </p:nvSpPr>
        <p:spPr>
          <a:xfrm>
            <a:off x="10223579" y="228443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p:cNvSpPr/>
          <p:nvPr/>
        </p:nvSpPr>
        <p:spPr>
          <a:xfrm>
            <a:off x="9206923" y="541761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Oval 59"/>
          <p:cNvSpPr/>
          <p:nvPr/>
        </p:nvSpPr>
        <p:spPr>
          <a:xfrm>
            <a:off x="7054557" y="329558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Oval 60"/>
          <p:cNvSpPr/>
          <p:nvPr/>
        </p:nvSpPr>
        <p:spPr>
          <a:xfrm>
            <a:off x="7054557" y="544505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Oval 61"/>
          <p:cNvSpPr/>
          <p:nvPr/>
        </p:nvSpPr>
        <p:spPr>
          <a:xfrm>
            <a:off x="8192523" y="435025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4537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8"/>
                                        </p:tgtEl>
                                        <p:attrNameLst>
                                          <p:attrName>style.color</p:attrName>
                                        </p:attrNameLst>
                                      </p:cBhvr>
                                      <p:to>
                                        <a:srgbClr val="FFFF00"/>
                                      </p:to>
                                    </p:animClr>
                                    <p:animClr clrSpc="rgb" dir="cw">
                                      <p:cBhvr>
                                        <p:cTn id="7" dur="500" fill="hold"/>
                                        <p:tgtEl>
                                          <p:spTgt spid="38"/>
                                        </p:tgtEl>
                                        <p:attrNameLst>
                                          <p:attrName>fillcolor</p:attrName>
                                        </p:attrNameLst>
                                      </p:cBhvr>
                                      <p:to>
                                        <a:srgbClr val="FFFF00"/>
                                      </p:to>
                                    </p:animClr>
                                    <p:set>
                                      <p:cBhvr>
                                        <p:cTn id="8" dur="500" fill="hold"/>
                                        <p:tgtEl>
                                          <p:spTgt spid="38"/>
                                        </p:tgtEl>
                                        <p:attrNameLst>
                                          <p:attrName>fill.type</p:attrName>
                                        </p:attrNameLst>
                                      </p:cBhvr>
                                      <p:to>
                                        <p:strVal val="solid"/>
                                      </p:to>
                                    </p:set>
                                    <p:set>
                                      <p:cBhvr>
                                        <p:cTn id="9" dur="500" fill="hold"/>
                                        <p:tgtEl>
                                          <p:spTgt spid="38"/>
                                        </p:tgtEl>
                                        <p:attrNameLst>
                                          <p:attrName>fill.on</p:attrName>
                                        </p:attrNameLst>
                                      </p:cBhvr>
                                      <p:to>
                                        <p:strVal val="true"/>
                                      </p:to>
                                    </p:se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down)">
                                      <p:cBhvr>
                                        <p:cTn id="13" dur="500"/>
                                        <p:tgtEl>
                                          <p:spTgt spid="57"/>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down)">
                                      <p:cBhvr>
                                        <p:cTn id="21" dur="500"/>
                                        <p:tgtEl>
                                          <p:spTgt spid="59"/>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9" presetClass="emph" presetSubtype="0" fill="hold" grpId="0" nodeType="clickEffect">
                                  <p:stCondLst>
                                    <p:cond delay="0"/>
                                  </p:stCondLst>
                                  <p:childTnLst>
                                    <p:animClr clrSpc="rgb" dir="cw">
                                      <p:cBhvr override="childStyle">
                                        <p:cTn id="29" dur="500" fill="hold"/>
                                        <p:tgtEl>
                                          <p:spTgt spid="39"/>
                                        </p:tgtEl>
                                        <p:attrNameLst>
                                          <p:attrName>style.color</p:attrName>
                                        </p:attrNameLst>
                                      </p:cBhvr>
                                      <p:to>
                                        <a:srgbClr val="FFFF00"/>
                                      </p:to>
                                    </p:animClr>
                                    <p:animClr clrSpc="rgb" dir="cw">
                                      <p:cBhvr>
                                        <p:cTn id="30" dur="500" fill="hold"/>
                                        <p:tgtEl>
                                          <p:spTgt spid="39"/>
                                        </p:tgtEl>
                                        <p:attrNameLst>
                                          <p:attrName>fillcolor</p:attrName>
                                        </p:attrNameLst>
                                      </p:cBhvr>
                                      <p:to>
                                        <a:srgbClr val="FFFF00"/>
                                      </p:to>
                                    </p:animClr>
                                    <p:set>
                                      <p:cBhvr>
                                        <p:cTn id="31" dur="500" fill="hold"/>
                                        <p:tgtEl>
                                          <p:spTgt spid="39"/>
                                        </p:tgtEl>
                                        <p:attrNameLst>
                                          <p:attrName>fill.type</p:attrName>
                                        </p:attrNameLst>
                                      </p:cBhvr>
                                      <p:to>
                                        <p:strVal val="solid"/>
                                      </p:to>
                                    </p:set>
                                    <p:set>
                                      <p:cBhvr>
                                        <p:cTn id="32" dur="500" fill="hold"/>
                                        <p:tgtEl>
                                          <p:spTgt spid="39"/>
                                        </p:tgtEl>
                                        <p:attrNameLst>
                                          <p:attrName>fill.on</p:attrName>
                                        </p:attrNameLst>
                                      </p:cBhvr>
                                      <p:to>
                                        <p:strVal val="true"/>
                                      </p:to>
                                    </p:se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down)">
                                      <p:cBhvr>
                                        <p:cTn id="36" dur="500"/>
                                        <p:tgtEl>
                                          <p:spTgt spid="61"/>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animBg="1"/>
      <p:bldP spid="39" grpId="0" animBg="1"/>
      <p:bldP spid="57" grpId="0" animBg="1"/>
      <p:bldP spid="58" grpId="0" animBg="1"/>
      <p:bldP spid="59" grpId="0" animBg="1"/>
      <p:bldP spid="60" grpId="0" animBg="1"/>
      <p:bldP spid="61"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241952"/>
            <a:ext cx="0" cy="4860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646362"/>
            <a:ext cx="9445594" cy="5801588"/>
          </a:xfrm>
          <a:prstGeom prst="rect">
            <a:avLst/>
          </a:prstGeom>
          <a:noFill/>
        </p:spPr>
        <p:txBody>
          <a:bodyPr wrap="square" rtlCol="0">
            <a:spAutoFit/>
          </a:bodyPr>
          <a:lstStyle/>
          <a:p>
            <a:pPr>
              <a:lnSpc>
                <a:spcPct val="125000"/>
              </a:lnSpc>
            </a:pPr>
            <a:r>
              <a:rPr lang="en-US" sz="2800" b="1" dirty="0">
                <a:solidFill>
                  <a:srgbClr val="FF0000"/>
                </a:solidFill>
              </a:rPr>
              <a:t>Topics of Unit 3</a:t>
            </a:r>
          </a:p>
          <a:p>
            <a:pPr marL="800100" lvl="1" indent="-342900">
              <a:lnSpc>
                <a:spcPct val="150000"/>
              </a:lnSpc>
              <a:buFont typeface="Wingdings" panose="05000000000000000000" pitchFamily="2" charset="2"/>
              <a:buChar char="§"/>
            </a:pPr>
            <a:r>
              <a:rPr lang="en-US" sz="2800" dirty="0">
                <a:solidFill>
                  <a:srgbClr val="002060"/>
                </a:solidFill>
              </a:rPr>
              <a:t>Introduction to Domination in Graphs</a:t>
            </a:r>
          </a:p>
          <a:p>
            <a:pPr marL="1257300" lvl="2" indent="-342900">
              <a:lnSpc>
                <a:spcPct val="150000"/>
              </a:lnSpc>
              <a:buFont typeface="Wingdings" panose="05000000000000000000" pitchFamily="2" charset="2"/>
              <a:buChar char="§"/>
            </a:pPr>
            <a:r>
              <a:rPr lang="en-US" sz="2800" dirty="0">
                <a:solidFill>
                  <a:srgbClr val="002060"/>
                </a:solidFill>
              </a:rPr>
              <a:t>Closed neighborhood</a:t>
            </a:r>
          </a:p>
          <a:p>
            <a:pPr marL="1257300" lvl="2" indent="-342900">
              <a:lnSpc>
                <a:spcPct val="150000"/>
              </a:lnSpc>
              <a:buFont typeface="Wingdings" panose="05000000000000000000" pitchFamily="2" charset="2"/>
              <a:buChar char="§"/>
            </a:pPr>
            <a:r>
              <a:rPr lang="en-US" sz="2800" dirty="0">
                <a:solidFill>
                  <a:srgbClr val="002060"/>
                </a:solidFill>
              </a:rPr>
              <a:t>Dominating Set </a:t>
            </a:r>
          </a:p>
          <a:p>
            <a:pPr marL="800100" lvl="1" indent="-342900">
              <a:lnSpc>
                <a:spcPct val="150000"/>
              </a:lnSpc>
              <a:buFont typeface="Wingdings" panose="05000000000000000000" pitchFamily="2" charset="2"/>
              <a:buChar char="§"/>
            </a:pPr>
            <a:r>
              <a:rPr lang="en-US" sz="2800" dirty="0">
                <a:solidFill>
                  <a:srgbClr val="002060"/>
                </a:solidFill>
              </a:rPr>
              <a:t>Domination Number and Total Domination  </a:t>
            </a:r>
          </a:p>
          <a:p>
            <a:pPr marL="800100" lvl="1" indent="-342900">
              <a:lnSpc>
                <a:spcPct val="150000"/>
              </a:lnSpc>
              <a:buFont typeface="Wingdings" panose="05000000000000000000" pitchFamily="2" charset="2"/>
              <a:buChar char="§"/>
            </a:pPr>
            <a:r>
              <a:rPr lang="en-US" sz="2800" dirty="0">
                <a:solidFill>
                  <a:srgbClr val="002060"/>
                </a:solidFill>
              </a:rPr>
              <a:t>Matching in Graphs</a:t>
            </a:r>
          </a:p>
          <a:p>
            <a:pPr marL="1257300" lvl="2" indent="-342900">
              <a:lnSpc>
                <a:spcPct val="150000"/>
              </a:lnSpc>
              <a:buFont typeface="Wingdings" panose="05000000000000000000" pitchFamily="2" charset="2"/>
              <a:buChar char="§"/>
            </a:pPr>
            <a:r>
              <a:rPr lang="en-US" sz="2800" dirty="0">
                <a:solidFill>
                  <a:srgbClr val="002060"/>
                </a:solidFill>
              </a:rPr>
              <a:t>Maximal Matching </a:t>
            </a:r>
          </a:p>
          <a:p>
            <a:pPr marL="1257300" lvl="2" indent="-342900">
              <a:lnSpc>
                <a:spcPct val="150000"/>
              </a:lnSpc>
              <a:buFont typeface="Wingdings" panose="05000000000000000000" pitchFamily="2" charset="2"/>
              <a:buChar char="§"/>
            </a:pPr>
            <a:r>
              <a:rPr lang="en-US" sz="2800" dirty="0">
                <a:solidFill>
                  <a:srgbClr val="002060"/>
                </a:solidFill>
              </a:rPr>
              <a:t>Maximum Matching </a:t>
            </a:r>
          </a:p>
          <a:p>
            <a:pPr marL="800100" lvl="1" indent="-342900">
              <a:lnSpc>
                <a:spcPct val="150000"/>
              </a:lnSpc>
              <a:buFont typeface="Wingdings" panose="05000000000000000000" pitchFamily="2" charset="2"/>
              <a:buChar char="§"/>
            </a:pPr>
            <a:r>
              <a:rPr lang="en-US" sz="2800" dirty="0">
                <a:solidFill>
                  <a:srgbClr val="002060"/>
                </a:solidFill>
              </a:rPr>
              <a:t>Perfect Matching and Hall’s Theorem (without proof)</a:t>
            </a:r>
          </a:p>
        </p:txBody>
      </p:sp>
    </p:spTree>
    <p:extLst>
      <p:ext uri="{BB962C8B-B14F-4D97-AF65-F5344CB8AC3E}">
        <p14:creationId xmlns:p14="http://schemas.microsoft.com/office/powerpoint/2010/main" val="138175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a:solidFill>
                  <a:schemeClr val="bg1"/>
                </a:solidFill>
              </a:rPr>
              <a:t>Give at least 2 dominating set for each of the following graphs</a:t>
            </a:r>
            <a:endParaRPr lang="en-US" sz="2800" dirty="0">
              <a:solidFill>
                <a:schemeClr val="bg1"/>
              </a:solidFill>
            </a:endParaRP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156" y="2155398"/>
            <a:ext cx="7976040" cy="3945749"/>
          </a:xfrm>
          <a:prstGeom prst="rect">
            <a:avLst/>
          </a:prstGeom>
          <a:noFill/>
        </p:spPr>
      </p:pic>
    </p:spTree>
    <p:extLst>
      <p:ext uri="{BB962C8B-B14F-4D97-AF65-F5344CB8AC3E}">
        <p14:creationId xmlns:p14="http://schemas.microsoft.com/office/powerpoint/2010/main" val="6983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a:solidFill>
                  <a:schemeClr val="bg1"/>
                </a:solidFill>
              </a:rPr>
              <a:t>Give at least 2 dominating set for each of the following graphs</a:t>
            </a:r>
            <a:endParaRPr lang="en-US" sz="2800" dirty="0">
              <a:solidFill>
                <a:schemeClr val="bg1"/>
              </a:solidFill>
            </a:endParaRP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47" name="Rectangle 46"/>
          <p:cNvSpPr/>
          <p:nvPr/>
        </p:nvSpPr>
        <p:spPr>
          <a:xfrm>
            <a:off x="-63233" y="2377301"/>
            <a:ext cx="12175591" cy="666849"/>
          </a:xfrm>
          <a:prstGeom prst="rect">
            <a:avLst/>
          </a:prstGeom>
        </p:spPr>
        <p:txBody>
          <a:bodyPr wrap="square">
            <a:spAutoFit/>
          </a:bodyPr>
          <a:lstStyle/>
          <a:p>
            <a:pPr marL="265113" indent="-265113" algn="just">
              <a:lnSpc>
                <a:spcPct val="150000"/>
              </a:lnSpc>
              <a:spcBef>
                <a:spcPts val="1000"/>
              </a:spcBef>
              <a:buClr>
                <a:srgbClr val="B84742"/>
              </a:buClr>
              <a:buFont typeface="Wingdings 3" panose="05040102010807070707" pitchFamily="18" charset="2"/>
              <a:buChar char=""/>
            </a:pPr>
            <a:endParaRPr lang="en-US" sz="2800" dirty="0">
              <a:solidFill>
                <a:srgbClr val="002060"/>
              </a:solidFill>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3146678" y="26562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2434305" y="337633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3866758" y="337633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7" idx="5"/>
            <a:endCxn id="8" idx="1"/>
          </p:cNvCxnSpPr>
          <p:nvPr/>
        </p:nvCxnSpPr>
        <p:spPr>
          <a:xfrm flipH="1">
            <a:off x="2557217" y="2779167"/>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10" idx="4"/>
            <a:endCxn id="8" idx="0"/>
          </p:cNvCxnSpPr>
          <p:nvPr/>
        </p:nvCxnSpPr>
        <p:spPr>
          <a:xfrm flipH="1">
            <a:off x="2578305" y="3448335"/>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Oval 12">
            <a:extLst>
              <a:ext uri="{FF2B5EF4-FFF2-40B4-BE49-F238E27FC236}">
                <a16:creationId xmlns:a16="http://schemas.microsoft.com/office/drawing/2014/main" id="{BDD11F87-DA81-9510-C1CB-0AF4093562CB}"/>
              </a:ext>
            </a:extLst>
          </p:cNvPr>
          <p:cNvSpPr/>
          <p:nvPr/>
        </p:nvSpPr>
        <p:spPr>
          <a:xfrm rot="5400000">
            <a:off x="2426598" y="48164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3866758" y="48164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 name="Straight Connector 14">
            <a:extLst>
              <a:ext uri="{FF2B5EF4-FFF2-40B4-BE49-F238E27FC236}">
                <a16:creationId xmlns:a16="http://schemas.microsoft.com/office/drawing/2014/main" id="{6205DD86-315C-53B6-CEEF-A9919650168E}"/>
              </a:ext>
            </a:extLst>
          </p:cNvPr>
          <p:cNvCxnSpPr>
            <a:cxnSpLocks/>
            <a:stCxn id="8" idx="6"/>
            <a:endCxn id="13" idx="2"/>
          </p:cNvCxnSpPr>
          <p:nvPr/>
        </p:nvCxnSpPr>
        <p:spPr>
          <a:xfrm flipH="1">
            <a:off x="2498598" y="3520335"/>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6205DD86-315C-53B6-CEEF-A9919650168E}"/>
              </a:ext>
            </a:extLst>
          </p:cNvPr>
          <p:cNvCxnSpPr>
            <a:cxnSpLocks/>
            <a:stCxn id="10" idx="6"/>
            <a:endCxn id="14" idx="2"/>
          </p:cNvCxnSpPr>
          <p:nvPr/>
        </p:nvCxnSpPr>
        <p:spPr>
          <a:xfrm>
            <a:off x="3938758" y="3520335"/>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05DD86-315C-53B6-CEEF-A9919650168E}"/>
              </a:ext>
            </a:extLst>
          </p:cNvPr>
          <p:cNvCxnSpPr>
            <a:cxnSpLocks/>
            <a:stCxn id="14" idx="4"/>
            <a:endCxn id="13" idx="0"/>
          </p:cNvCxnSpPr>
          <p:nvPr/>
        </p:nvCxnSpPr>
        <p:spPr>
          <a:xfrm flipH="1">
            <a:off x="2570598" y="4888495"/>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14" idx="3"/>
            <a:endCxn id="8" idx="7"/>
          </p:cNvCxnSpPr>
          <p:nvPr/>
        </p:nvCxnSpPr>
        <p:spPr>
          <a:xfrm flipH="1" flipV="1">
            <a:off x="2557217" y="3499247"/>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9"/>
          <p:cNvSpPr txBox="1"/>
          <p:nvPr/>
        </p:nvSpPr>
        <p:spPr>
          <a:xfrm>
            <a:off x="2026120" y="3154656"/>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21" name="TextBox 20"/>
          <p:cNvSpPr txBox="1"/>
          <p:nvPr/>
        </p:nvSpPr>
        <p:spPr>
          <a:xfrm>
            <a:off x="4874239" y="2332752"/>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22" name="TextBox 21"/>
          <p:cNvSpPr txBox="1"/>
          <p:nvPr/>
        </p:nvSpPr>
        <p:spPr>
          <a:xfrm>
            <a:off x="3921586" y="3464285"/>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23" name="TextBox 22"/>
          <p:cNvSpPr txBox="1"/>
          <p:nvPr/>
        </p:nvSpPr>
        <p:spPr>
          <a:xfrm>
            <a:off x="3168668" y="2154123"/>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24" name="TextBox 23"/>
          <p:cNvSpPr txBox="1"/>
          <p:nvPr/>
        </p:nvSpPr>
        <p:spPr>
          <a:xfrm>
            <a:off x="2101602" y="4811366"/>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25" name="TextBox 24"/>
          <p:cNvSpPr txBox="1"/>
          <p:nvPr/>
        </p:nvSpPr>
        <p:spPr>
          <a:xfrm>
            <a:off x="3880894" y="4888494"/>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26" name="Oval 25">
            <a:extLst>
              <a:ext uri="{FF2B5EF4-FFF2-40B4-BE49-F238E27FC236}">
                <a16:creationId xmlns:a16="http://schemas.microsoft.com/office/drawing/2014/main" id="{BDD11F87-DA81-9510-C1CB-0AF4093562CB}"/>
              </a:ext>
            </a:extLst>
          </p:cNvPr>
          <p:cNvSpPr/>
          <p:nvPr/>
        </p:nvSpPr>
        <p:spPr>
          <a:xfrm rot="5400000">
            <a:off x="4597847" y="263621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7" name="Arc 26"/>
          <p:cNvSpPr/>
          <p:nvPr/>
        </p:nvSpPr>
        <p:spPr>
          <a:xfrm rot="15169182">
            <a:off x="4126692" y="2538842"/>
            <a:ext cx="914400" cy="1335488"/>
          </a:xfrm>
          <a:prstGeom prst="arc">
            <a:avLst>
              <a:gd name="adj1" fmla="val 16200000"/>
              <a:gd name="adj2" fmla="val 1374728"/>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p:cNvSpPr/>
          <p:nvPr/>
        </p:nvSpPr>
        <p:spPr>
          <a:xfrm rot="20823509">
            <a:off x="3764489" y="2713318"/>
            <a:ext cx="1163058" cy="814200"/>
          </a:xfrm>
          <a:prstGeom prst="arc">
            <a:avLst>
              <a:gd name="adj1" fmla="val 19664884"/>
              <a:gd name="adj2" fmla="val 8732249"/>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8884600" y="267712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8172227" y="339720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9604680" y="339720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29" idx="5"/>
            <a:endCxn id="30" idx="1"/>
          </p:cNvCxnSpPr>
          <p:nvPr/>
        </p:nvCxnSpPr>
        <p:spPr>
          <a:xfrm flipH="1">
            <a:off x="8295139" y="2800040"/>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31" idx="4"/>
            <a:endCxn id="30" idx="0"/>
          </p:cNvCxnSpPr>
          <p:nvPr/>
        </p:nvCxnSpPr>
        <p:spPr>
          <a:xfrm flipH="1">
            <a:off x="8316227" y="3469208"/>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4" name="Oval 33">
            <a:extLst>
              <a:ext uri="{FF2B5EF4-FFF2-40B4-BE49-F238E27FC236}">
                <a16:creationId xmlns:a16="http://schemas.microsoft.com/office/drawing/2014/main" id="{BDD11F87-DA81-9510-C1CB-0AF4093562CB}"/>
              </a:ext>
            </a:extLst>
          </p:cNvPr>
          <p:cNvSpPr/>
          <p:nvPr/>
        </p:nvSpPr>
        <p:spPr>
          <a:xfrm rot="5400000">
            <a:off x="8164520" y="48373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6" name="Oval 35">
            <a:extLst>
              <a:ext uri="{FF2B5EF4-FFF2-40B4-BE49-F238E27FC236}">
                <a16:creationId xmlns:a16="http://schemas.microsoft.com/office/drawing/2014/main" id="{BDD11F87-DA81-9510-C1CB-0AF4093562CB}"/>
              </a:ext>
            </a:extLst>
          </p:cNvPr>
          <p:cNvSpPr/>
          <p:nvPr/>
        </p:nvSpPr>
        <p:spPr>
          <a:xfrm rot="5400000">
            <a:off x="9604680" y="48373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7" name="Straight Connector 36">
            <a:extLst>
              <a:ext uri="{FF2B5EF4-FFF2-40B4-BE49-F238E27FC236}">
                <a16:creationId xmlns:a16="http://schemas.microsoft.com/office/drawing/2014/main" id="{6205DD86-315C-53B6-CEEF-A9919650168E}"/>
              </a:ext>
            </a:extLst>
          </p:cNvPr>
          <p:cNvCxnSpPr>
            <a:cxnSpLocks/>
            <a:stCxn id="30" idx="6"/>
            <a:endCxn id="34" idx="2"/>
          </p:cNvCxnSpPr>
          <p:nvPr/>
        </p:nvCxnSpPr>
        <p:spPr>
          <a:xfrm flipH="1">
            <a:off x="8236520" y="3541208"/>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205DD86-315C-53B6-CEEF-A9919650168E}"/>
              </a:ext>
            </a:extLst>
          </p:cNvPr>
          <p:cNvCxnSpPr>
            <a:cxnSpLocks/>
            <a:stCxn id="31" idx="6"/>
            <a:endCxn id="36" idx="2"/>
          </p:cNvCxnSpPr>
          <p:nvPr/>
        </p:nvCxnSpPr>
        <p:spPr>
          <a:xfrm>
            <a:off x="9676680" y="3541208"/>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6205DD86-315C-53B6-CEEF-A9919650168E}"/>
              </a:ext>
            </a:extLst>
          </p:cNvPr>
          <p:cNvCxnSpPr>
            <a:cxnSpLocks/>
            <a:stCxn id="36" idx="4"/>
            <a:endCxn id="34" idx="0"/>
          </p:cNvCxnSpPr>
          <p:nvPr/>
        </p:nvCxnSpPr>
        <p:spPr>
          <a:xfrm flipH="1">
            <a:off x="8308520" y="4909368"/>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6205DD86-315C-53B6-CEEF-A9919650168E}"/>
              </a:ext>
            </a:extLst>
          </p:cNvPr>
          <p:cNvCxnSpPr>
            <a:cxnSpLocks/>
            <a:stCxn id="36" idx="3"/>
            <a:endCxn id="30" idx="7"/>
          </p:cNvCxnSpPr>
          <p:nvPr/>
        </p:nvCxnSpPr>
        <p:spPr>
          <a:xfrm flipH="1" flipV="1">
            <a:off x="8295139" y="3520120"/>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1" name="TextBox 40"/>
          <p:cNvSpPr txBox="1"/>
          <p:nvPr/>
        </p:nvSpPr>
        <p:spPr>
          <a:xfrm>
            <a:off x="7519937" y="3075258"/>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42" name="TextBox 41"/>
          <p:cNvSpPr txBox="1"/>
          <p:nvPr/>
        </p:nvSpPr>
        <p:spPr>
          <a:xfrm>
            <a:off x="10444282" y="2160439"/>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43" name="TextBox 42"/>
          <p:cNvSpPr txBox="1"/>
          <p:nvPr/>
        </p:nvSpPr>
        <p:spPr>
          <a:xfrm>
            <a:off x="9659508" y="3485158"/>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44" name="TextBox 43"/>
          <p:cNvSpPr txBox="1"/>
          <p:nvPr/>
        </p:nvSpPr>
        <p:spPr>
          <a:xfrm>
            <a:off x="8906590" y="2174996"/>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45" name="TextBox 44"/>
          <p:cNvSpPr txBox="1"/>
          <p:nvPr/>
        </p:nvSpPr>
        <p:spPr>
          <a:xfrm>
            <a:off x="7839524" y="483223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46" name="TextBox 45"/>
          <p:cNvSpPr txBox="1"/>
          <p:nvPr/>
        </p:nvSpPr>
        <p:spPr>
          <a:xfrm>
            <a:off x="9618816" y="4909367"/>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48" name="Oval 47">
            <a:extLst>
              <a:ext uri="{FF2B5EF4-FFF2-40B4-BE49-F238E27FC236}">
                <a16:creationId xmlns:a16="http://schemas.microsoft.com/office/drawing/2014/main" id="{BDD11F87-DA81-9510-C1CB-0AF4093562CB}"/>
              </a:ext>
            </a:extLst>
          </p:cNvPr>
          <p:cNvSpPr/>
          <p:nvPr/>
        </p:nvSpPr>
        <p:spPr>
          <a:xfrm rot="5400000">
            <a:off x="10335769" y="26570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Arc 48"/>
          <p:cNvSpPr/>
          <p:nvPr/>
        </p:nvSpPr>
        <p:spPr>
          <a:xfrm rot="15169182">
            <a:off x="9864614" y="2559715"/>
            <a:ext cx="914400" cy="1335488"/>
          </a:xfrm>
          <a:prstGeom prst="arc">
            <a:avLst>
              <a:gd name="adj1" fmla="val 16200000"/>
              <a:gd name="adj2" fmla="val 1374728"/>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p:cNvSpPr/>
          <p:nvPr/>
        </p:nvSpPr>
        <p:spPr>
          <a:xfrm rot="20823509">
            <a:off x="9502411" y="2734191"/>
            <a:ext cx="1163058" cy="814200"/>
          </a:xfrm>
          <a:prstGeom prst="arc">
            <a:avLst>
              <a:gd name="adj1" fmla="val 19664884"/>
              <a:gd name="adj2" fmla="val 8732249"/>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1" name="Oval 50"/>
          <p:cNvSpPr/>
          <p:nvPr/>
        </p:nvSpPr>
        <p:spPr>
          <a:xfrm>
            <a:off x="2314448" y="328209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p:cNvSpPr/>
          <p:nvPr/>
        </p:nvSpPr>
        <p:spPr>
          <a:xfrm>
            <a:off x="3034528" y="255561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p:cNvSpPr/>
          <p:nvPr/>
        </p:nvSpPr>
        <p:spPr>
          <a:xfrm>
            <a:off x="2311611" y="471611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Oval 53"/>
          <p:cNvSpPr/>
          <p:nvPr/>
        </p:nvSpPr>
        <p:spPr>
          <a:xfrm>
            <a:off x="3752698" y="471530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p:cNvSpPr/>
          <p:nvPr/>
        </p:nvSpPr>
        <p:spPr>
          <a:xfrm>
            <a:off x="3752276" y="329779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p:cNvSpPr/>
          <p:nvPr/>
        </p:nvSpPr>
        <p:spPr>
          <a:xfrm>
            <a:off x="4457631" y="2549904"/>
            <a:ext cx="383989"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p:cNvSpPr/>
          <p:nvPr/>
        </p:nvSpPr>
        <p:spPr>
          <a:xfrm>
            <a:off x="9485463" y="3290579"/>
            <a:ext cx="383989"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p:cNvSpPr/>
          <p:nvPr/>
        </p:nvSpPr>
        <p:spPr>
          <a:xfrm>
            <a:off x="8052499" y="3299872"/>
            <a:ext cx="383989"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p:cNvSpPr/>
          <p:nvPr/>
        </p:nvSpPr>
        <p:spPr>
          <a:xfrm>
            <a:off x="9484685" y="4738496"/>
            <a:ext cx="383989"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Oval 59"/>
          <p:cNvSpPr/>
          <p:nvPr/>
        </p:nvSpPr>
        <p:spPr>
          <a:xfrm>
            <a:off x="10215774" y="2582410"/>
            <a:ext cx="383989"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Oval 60"/>
          <p:cNvSpPr/>
          <p:nvPr/>
        </p:nvSpPr>
        <p:spPr>
          <a:xfrm>
            <a:off x="8774902" y="2582410"/>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Oval 61"/>
          <p:cNvSpPr/>
          <p:nvPr/>
        </p:nvSpPr>
        <p:spPr>
          <a:xfrm>
            <a:off x="8052370" y="472517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Content Placeholder 2"/>
              <p:cNvSpPr txBox="1">
                <a:spLocks/>
              </p:cNvSpPr>
              <p:nvPr/>
            </p:nvSpPr>
            <p:spPr>
              <a:xfrm>
                <a:off x="1885816" y="5279893"/>
                <a:ext cx="2665681" cy="95568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dirty="0"/>
                  <a:t>Dominating set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a</m:t>
                        </m:r>
                        <m:r>
                          <a:rPr lang="en-US" smtClean="0">
                            <a:latin typeface="Cambria Math" panose="02040503050406030204" pitchFamily="18" charset="0"/>
                          </a:rPr>
                          <m:t>,</m:t>
                        </m:r>
                        <m:r>
                          <m:rPr>
                            <m:sty m:val="p"/>
                          </m:rPr>
                          <a:rPr lang="en-US" b="0" i="0" smtClean="0">
                            <a:latin typeface="Cambria Math" panose="02040503050406030204" pitchFamily="18" charset="0"/>
                          </a:rPr>
                          <m:t>e</m:t>
                        </m:r>
                      </m:e>
                    </m:d>
                  </m:oMath>
                </a14:m>
                <a:r>
                  <a:rPr lang="en-US" dirty="0"/>
                  <a:t>.</a:t>
                </a:r>
              </a:p>
              <a:p>
                <a:pPr marL="0" indent="0" algn="ctr">
                  <a:buFont typeface="Wingdings 3" panose="05040102010807070707" pitchFamily="18" charset="2"/>
                  <a:buNone/>
                </a:pPr>
                <a:endParaRPr lang="en-US" dirty="0"/>
              </a:p>
            </p:txBody>
          </p:sp>
        </mc:Choice>
        <mc:Fallback xmlns="">
          <p:sp>
            <p:nvSpPr>
              <p:cNvPr id="63" name="Content Placeholder 2"/>
              <p:cNvSpPr txBox="1">
                <a:spLocks noRot="1" noChangeAspect="1" noMove="1" noResize="1" noEditPoints="1" noAdjustHandles="1" noChangeArrowheads="1" noChangeShapeType="1" noTextEdit="1"/>
              </p:cNvSpPr>
              <p:nvPr/>
            </p:nvSpPr>
            <p:spPr>
              <a:xfrm>
                <a:off x="1885816" y="5279893"/>
                <a:ext cx="2665681" cy="955682"/>
              </a:xfrm>
              <a:prstGeom prst="rect">
                <a:avLst/>
              </a:prstGeom>
              <a:blipFill rotWithShape="0">
                <a:blip r:embed="rId2"/>
                <a:stretch>
                  <a:fillRect t="-10828" r="-913" b="-7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Content Placeholder 2"/>
              <p:cNvSpPr txBox="1">
                <a:spLocks/>
              </p:cNvSpPr>
              <p:nvPr/>
            </p:nvSpPr>
            <p:spPr>
              <a:xfrm>
                <a:off x="7656133" y="5279893"/>
                <a:ext cx="2665681" cy="95568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dirty="0"/>
                  <a:t>Dominating set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d</m:t>
                        </m:r>
                        <m:r>
                          <a:rPr lang="en-US" smtClean="0">
                            <a:latin typeface="Cambria Math" panose="02040503050406030204" pitchFamily="18" charset="0"/>
                          </a:rPr>
                          <m:t>,</m:t>
                        </m:r>
                        <m:r>
                          <m:rPr>
                            <m:sty m:val="p"/>
                          </m:rPr>
                          <a:rPr lang="en-US" b="0" i="0" smtClean="0">
                            <a:latin typeface="Cambria Math" panose="02040503050406030204" pitchFamily="18" charset="0"/>
                          </a:rPr>
                          <m:t>f</m:t>
                        </m:r>
                        <m:r>
                          <a:rPr lang="en-US" b="0" i="0" smtClean="0">
                            <a:latin typeface="Cambria Math" panose="02040503050406030204" pitchFamily="18" charset="0"/>
                          </a:rPr>
                          <m:t>,</m:t>
                        </m:r>
                        <m:r>
                          <m:rPr>
                            <m:sty m:val="p"/>
                          </m:rPr>
                          <a:rPr lang="en-US" b="0" i="0" smtClean="0">
                            <a:latin typeface="Cambria Math" panose="02040503050406030204" pitchFamily="18" charset="0"/>
                          </a:rPr>
                          <m:t>b</m:t>
                        </m:r>
                      </m:e>
                    </m:d>
                  </m:oMath>
                </a14:m>
                <a:r>
                  <a:rPr lang="en-US" dirty="0"/>
                  <a:t>.</a:t>
                </a:r>
              </a:p>
              <a:p>
                <a:pPr marL="0" indent="0" algn="ctr">
                  <a:buFont typeface="Wingdings 3" panose="05040102010807070707" pitchFamily="18" charset="2"/>
                  <a:buNone/>
                </a:pPr>
                <a:endParaRPr lang="en-US" dirty="0"/>
              </a:p>
            </p:txBody>
          </p:sp>
        </mc:Choice>
        <mc:Fallback xmlns="">
          <p:sp>
            <p:nvSpPr>
              <p:cNvPr id="64" name="Content Placeholder 2"/>
              <p:cNvSpPr txBox="1">
                <a:spLocks noRot="1" noChangeAspect="1" noMove="1" noResize="1" noEditPoints="1" noAdjustHandles="1" noChangeArrowheads="1" noChangeShapeType="1" noTextEdit="1"/>
              </p:cNvSpPr>
              <p:nvPr/>
            </p:nvSpPr>
            <p:spPr>
              <a:xfrm>
                <a:off x="7656133" y="5279893"/>
                <a:ext cx="2665681" cy="955682"/>
              </a:xfrm>
              <a:prstGeom prst="rect">
                <a:avLst/>
              </a:prstGeom>
              <a:blipFill rotWithShape="0">
                <a:blip r:embed="rId3"/>
                <a:stretch>
                  <a:fillRect t="-10828" r="-1144" b="-7643"/>
                </a:stretch>
              </a:blipFill>
            </p:spPr>
            <p:txBody>
              <a:bodyPr/>
              <a:lstStyle/>
              <a:p>
                <a:r>
                  <a:rPr lang="en-US">
                    <a:noFill/>
                  </a:rPr>
                  <a:t> </a:t>
                </a:r>
              </a:p>
            </p:txBody>
          </p:sp>
        </mc:Fallback>
      </mc:AlternateContent>
    </p:spTree>
    <p:extLst>
      <p:ext uri="{BB962C8B-B14F-4D97-AF65-F5344CB8AC3E}">
        <p14:creationId xmlns:p14="http://schemas.microsoft.com/office/powerpoint/2010/main" val="28953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8"/>
                                        </p:tgtEl>
                                        <p:attrNameLst>
                                          <p:attrName>style.color</p:attrName>
                                        </p:attrNameLst>
                                      </p:cBhvr>
                                      <p:to>
                                        <a:srgbClr val="FFFF00"/>
                                      </p:to>
                                    </p:animClr>
                                    <p:animClr clrSpc="rgb" dir="cw">
                                      <p:cBhvr>
                                        <p:cTn id="7" dur="500" fill="hold"/>
                                        <p:tgtEl>
                                          <p:spTgt spid="8"/>
                                        </p:tgtEl>
                                        <p:attrNameLst>
                                          <p:attrName>fillcolor</p:attrName>
                                        </p:attrNameLst>
                                      </p:cBhvr>
                                      <p:to>
                                        <a:srgbClr val="FFFF00"/>
                                      </p:to>
                                    </p:animClr>
                                    <p:set>
                                      <p:cBhvr>
                                        <p:cTn id="8" dur="500" fill="hold"/>
                                        <p:tgtEl>
                                          <p:spTgt spid="8"/>
                                        </p:tgtEl>
                                        <p:attrNameLst>
                                          <p:attrName>fill.type</p:attrName>
                                        </p:attrNameLst>
                                      </p:cBhvr>
                                      <p:to>
                                        <p:strVal val="solid"/>
                                      </p:to>
                                    </p:set>
                                    <p:set>
                                      <p:cBhvr>
                                        <p:cTn id="9" dur="500" fill="hold"/>
                                        <p:tgtEl>
                                          <p:spTgt spid="8"/>
                                        </p:tgtEl>
                                        <p:attrNameLst>
                                          <p:attrName>fill.on</p:attrName>
                                        </p:attrNameLst>
                                      </p:cBhvr>
                                      <p:to>
                                        <p:strVal val="true"/>
                                      </p:to>
                                    </p:se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500"/>
                                        <p:tgtEl>
                                          <p:spTgt spid="52"/>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500"/>
                                        <p:tgtEl>
                                          <p:spTgt spid="53"/>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grpId="0" nodeType="clickEffect">
                                  <p:stCondLst>
                                    <p:cond delay="0"/>
                                  </p:stCondLst>
                                  <p:childTnLst>
                                    <p:animClr clrSpc="rgb" dir="cw">
                                      <p:cBhvr override="childStyle">
                                        <p:cTn id="33" dur="500" fill="hold"/>
                                        <p:tgtEl>
                                          <p:spTgt spid="26"/>
                                        </p:tgtEl>
                                        <p:attrNameLst>
                                          <p:attrName>style.color</p:attrName>
                                        </p:attrNameLst>
                                      </p:cBhvr>
                                      <p:to>
                                        <a:srgbClr val="FFFF00"/>
                                      </p:to>
                                    </p:animClr>
                                    <p:animClr clrSpc="rgb" dir="cw">
                                      <p:cBhvr>
                                        <p:cTn id="34" dur="500" fill="hold"/>
                                        <p:tgtEl>
                                          <p:spTgt spid="26"/>
                                        </p:tgtEl>
                                        <p:attrNameLst>
                                          <p:attrName>fillcolor</p:attrName>
                                        </p:attrNameLst>
                                      </p:cBhvr>
                                      <p:to>
                                        <a:srgbClr val="FFFF00"/>
                                      </p:to>
                                    </p:animClr>
                                    <p:set>
                                      <p:cBhvr>
                                        <p:cTn id="35" dur="500" fill="hold"/>
                                        <p:tgtEl>
                                          <p:spTgt spid="26"/>
                                        </p:tgtEl>
                                        <p:attrNameLst>
                                          <p:attrName>fill.type</p:attrName>
                                        </p:attrNameLst>
                                      </p:cBhvr>
                                      <p:to>
                                        <p:strVal val="solid"/>
                                      </p:to>
                                    </p:set>
                                    <p:set>
                                      <p:cBhvr>
                                        <p:cTn id="36" dur="500" fill="hold"/>
                                        <p:tgtEl>
                                          <p:spTgt spid="26"/>
                                        </p:tgtEl>
                                        <p:attrNameLst>
                                          <p:attrName>fill.on</p:attrName>
                                        </p:attrNameLst>
                                      </p:cBhvr>
                                      <p:to>
                                        <p:strVal val="tru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down)">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9" presetClass="emph" presetSubtype="0" fill="hold" grpId="0" nodeType="clickEffect">
                                  <p:stCondLst>
                                    <p:cond delay="0"/>
                                  </p:stCondLst>
                                  <p:childTnLst>
                                    <p:animClr clrSpc="rgb" dir="cw">
                                      <p:cBhvr override="childStyle">
                                        <p:cTn id="48" dur="500" fill="hold"/>
                                        <p:tgtEl>
                                          <p:spTgt spid="31"/>
                                        </p:tgtEl>
                                        <p:attrNameLst>
                                          <p:attrName>style.color</p:attrName>
                                        </p:attrNameLst>
                                      </p:cBhvr>
                                      <p:to>
                                        <a:srgbClr val="FFFF00"/>
                                      </p:to>
                                    </p:animClr>
                                    <p:animClr clrSpc="rgb" dir="cw">
                                      <p:cBhvr>
                                        <p:cTn id="49" dur="500" fill="hold"/>
                                        <p:tgtEl>
                                          <p:spTgt spid="31"/>
                                        </p:tgtEl>
                                        <p:attrNameLst>
                                          <p:attrName>fillcolor</p:attrName>
                                        </p:attrNameLst>
                                      </p:cBhvr>
                                      <p:to>
                                        <a:srgbClr val="FFFF00"/>
                                      </p:to>
                                    </p:animClr>
                                    <p:set>
                                      <p:cBhvr>
                                        <p:cTn id="50" dur="500" fill="hold"/>
                                        <p:tgtEl>
                                          <p:spTgt spid="31"/>
                                        </p:tgtEl>
                                        <p:attrNameLst>
                                          <p:attrName>fill.type</p:attrName>
                                        </p:attrNameLst>
                                      </p:cBhvr>
                                      <p:to>
                                        <p:strVal val="solid"/>
                                      </p:to>
                                    </p:set>
                                    <p:set>
                                      <p:cBhvr>
                                        <p:cTn id="51" dur="500" fill="hold"/>
                                        <p:tgtEl>
                                          <p:spTgt spid="31"/>
                                        </p:tgtEl>
                                        <p:attrNameLst>
                                          <p:attrName>fill.on</p:attrName>
                                        </p:attrNameLst>
                                      </p:cBhvr>
                                      <p:to>
                                        <p:strVal val="true"/>
                                      </p:to>
                                    </p:se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down)">
                                      <p:cBhvr>
                                        <p:cTn id="55" dur="500"/>
                                        <p:tgtEl>
                                          <p:spTgt spid="57"/>
                                        </p:tgtEl>
                                      </p:cBhvr>
                                    </p:animEffect>
                                  </p:childTnLst>
                                </p:cTn>
                              </p:par>
                            </p:childTnLst>
                          </p:cTn>
                        </p:par>
                        <p:par>
                          <p:cTn id="56" fill="hold">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500"/>
                                        <p:tgtEl>
                                          <p:spTgt spid="58"/>
                                        </p:tgtEl>
                                      </p:cBhvr>
                                    </p:animEffect>
                                  </p:childTnLst>
                                </p:cTn>
                              </p:par>
                            </p:childTnLst>
                          </p:cTn>
                        </p:par>
                        <p:par>
                          <p:cTn id="60" fill="hold">
                            <p:stCondLst>
                              <p:cond delay="1500"/>
                            </p:stCondLst>
                            <p:childTnLst>
                              <p:par>
                                <p:cTn id="61" presetID="22" presetClass="entr" presetSubtype="4"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down)">
                                      <p:cBhvr>
                                        <p:cTn id="63" dur="500"/>
                                        <p:tgtEl>
                                          <p:spTgt spid="59"/>
                                        </p:tgtEl>
                                      </p:cBhvr>
                                    </p:animEffect>
                                  </p:childTnLst>
                                </p:cTn>
                              </p:par>
                            </p:childTnLst>
                          </p:cTn>
                        </p:par>
                        <p:par>
                          <p:cTn id="64" fill="hold">
                            <p:stCondLst>
                              <p:cond delay="2000"/>
                            </p:stCondLst>
                            <p:childTnLst>
                              <p:par>
                                <p:cTn id="65" presetID="22" presetClass="entr" presetSubtype="4"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down)">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9" presetClass="emph" presetSubtype="0" fill="hold" grpId="0" nodeType="clickEffect">
                                  <p:stCondLst>
                                    <p:cond delay="0"/>
                                  </p:stCondLst>
                                  <p:childTnLst>
                                    <p:animClr clrSpc="rgb" dir="cw">
                                      <p:cBhvr override="childStyle">
                                        <p:cTn id="71" dur="500" fill="hold"/>
                                        <p:tgtEl>
                                          <p:spTgt spid="29"/>
                                        </p:tgtEl>
                                        <p:attrNameLst>
                                          <p:attrName>style.color</p:attrName>
                                        </p:attrNameLst>
                                      </p:cBhvr>
                                      <p:to>
                                        <a:srgbClr val="FFFF00"/>
                                      </p:to>
                                    </p:animClr>
                                    <p:animClr clrSpc="rgb" dir="cw">
                                      <p:cBhvr>
                                        <p:cTn id="72" dur="500" fill="hold"/>
                                        <p:tgtEl>
                                          <p:spTgt spid="29"/>
                                        </p:tgtEl>
                                        <p:attrNameLst>
                                          <p:attrName>fillcolor</p:attrName>
                                        </p:attrNameLst>
                                      </p:cBhvr>
                                      <p:to>
                                        <a:srgbClr val="FFFF00"/>
                                      </p:to>
                                    </p:animClr>
                                    <p:set>
                                      <p:cBhvr>
                                        <p:cTn id="73" dur="500" fill="hold"/>
                                        <p:tgtEl>
                                          <p:spTgt spid="29"/>
                                        </p:tgtEl>
                                        <p:attrNameLst>
                                          <p:attrName>fill.type</p:attrName>
                                        </p:attrNameLst>
                                      </p:cBhvr>
                                      <p:to>
                                        <p:strVal val="solid"/>
                                      </p:to>
                                    </p:set>
                                    <p:set>
                                      <p:cBhvr>
                                        <p:cTn id="74" dur="500" fill="hold"/>
                                        <p:tgtEl>
                                          <p:spTgt spid="29"/>
                                        </p:tgtEl>
                                        <p:attrNameLst>
                                          <p:attrName>fill.on</p:attrName>
                                        </p:attrNameLst>
                                      </p:cBhvr>
                                      <p:to>
                                        <p:strVal val="true"/>
                                      </p:to>
                                    </p:set>
                                  </p:childTnLst>
                                </p:cTn>
                              </p:par>
                            </p:childTnLst>
                          </p:cTn>
                        </p:par>
                        <p:par>
                          <p:cTn id="75" fill="hold">
                            <p:stCondLst>
                              <p:cond delay="500"/>
                            </p:stCondLst>
                            <p:childTnLst>
                              <p:par>
                                <p:cTn id="76" presetID="22" presetClass="entr" presetSubtype="4"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wipe(down)">
                                      <p:cBhvr>
                                        <p:cTn id="78" dur="500"/>
                                        <p:tgtEl>
                                          <p:spTgt spid="61"/>
                                        </p:tgtEl>
                                      </p:cBhvr>
                                    </p:animEffect>
                                  </p:childTnLst>
                                </p:cTn>
                              </p:par>
                            </p:childTnLst>
                          </p:cTn>
                        </p:par>
                      </p:childTnLst>
                    </p:cTn>
                  </p:par>
                  <p:par>
                    <p:cTn id="79" fill="hold">
                      <p:stCondLst>
                        <p:cond delay="indefinite"/>
                      </p:stCondLst>
                      <p:childTnLst>
                        <p:par>
                          <p:cTn id="80" fill="hold">
                            <p:stCondLst>
                              <p:cond delay="0"/>
                            </p:stCondLst>
                            <p:childTnLst>
                              <p:par>
                                <p:cTn id="81" presetID="19" presetClass="emph" presetSubtype="0" fill="hold" grpId="0" nodeType="clickEffect">
                                  <p:stCondLst>
                                    <p:cond delay="0"/>
                                  </p:stCondLst>
                                  <p:childTnLst>
                                    <p:animClr clrSpc="rgb" dir="cw">
                                      <p:cBhvr override="childStyle">
                                        <p:cTn id="82" dur="500" fill="hold"/>
                                        <p:tgtEl>
                                          <p:spTgt spid="34"/>
                                        </p:tgtEl>
                                        <p:attrNameLst>
                                          <p:attrName>style.color</p:attrName>
                                        </p:attrNameLst>
                                      </p:cBhvr>
                                      <p:to>
                                        <a:srgbClr val="FFFF00"/>
                                      </p:to>
                                    </p:animClr>
                                    <p:animClr clrSpc="rgb" dir="cw">
                                      <p:cBhvr>
                                        <p:cTn id="83" dur="500" fill="hold"/>
                                        <p:tgtEl>
                                          <p:spTgt spid="34"/>
                                        </p:tgtEl>
                                        <p:attrNameLst>
                                          <p:attrName>fillcolor</p:attrName>
                                        </p:attrNameLst>
                                      </p:cBhvr>
                                      <p:to>
                                        <a:srgbClr val="FFFF00"/>
                                      </p:to>
                                    </p:animClr>
                                    <p:set>
                                      <p:cBhvr>
                                        <p:cTn id="84" dur="500" fill="hold"/>
                                        <p:tgtEl>
                                          <p:spTgt spid="34"/>
                                        </p:tgtEl>
                                        <p:attrNameLst>
                                          <p:attrName>fill.type</p:attrName>
                                        </p:attrNameLst>
                                      </p:cBhvr>
                                      <p:to>
                                        <p:strVal val="solid"/>
                                      </p:to>
                                    </p:set>
                                    <p:set>
                                      <p:cBhvr>
                                        <p:cTn id="85" dur="500" fill="hold"/>
                                        <p:tgtEl>
                                          <p:spTgt spid="34"/>
                                        </p:tgtEl>
                                        <p:attrNameLst>
                                          <p:attrName>fill.on</p:attrName>
                                        </p:attrNameLst>
                                      </p:cBhvr>
                                      <p:to>
                                        <p:strVal val="true"/>
                                      </p:to>
                                    </p:se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down)">
                                      <p:cBhvr>
                                        <p:cTn id="89" dur="500"/>
                                        <p:tgtEl>
                                          <p:spTgt spid="6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9" grpId="0" animBg="1"/>
      <p:bldP spid="31" grpId="0" animBg="1"/>
      <p:bldP spid="34"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build="p"/>
      <p:bldP spid="6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53595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a:solidFill>
                  <a:schemeClr val="bg1"/>
                </a:solidFill>
              </a:rPr>
              <a:t>Give at least 2 dominating set for each of the following graphs</a:t>
            </a:r>
            <a:endParaRPr lang="en-US" sz="2800" dirty="0">
              <a:solidFill>
                <a:schemeClr val="bg1"/>
              </a:solidFill>
            </a:endParaRP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29555"/>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47" name="Rectangle 46"/>
          <p:cNvSpPr/>
          <p:nvPr/>
        </p:nvSpPr>
        <p:spPr>
          <a:xfrm>
            <a:off x="16409" y="2363519"/>
            <a:ext cx="12175591" cy="666849"/>
          </a:xfrm>
          <a:prstGeom prst="rect">
            <a:avLst/>
          </a:prstGeom>
        </p:spPr>
        <p:txBody>
          <a:bodyPr wrap="square">
            <a:spAutoFit/>
          </a:bodyPr>
          <a:lstStyle/>
          <a:p>
            <a:pPr marL="265113" indent="-265113" algn="just">
              <a:lnSpc>
                <a:spcPct val="150000"/>
              </a:lnSpc>
              <a:spcBef>
                <a:spcPts val="1000"/>
              </a:spcBef>
              <a:buClr>
                <a:srgbClr val="B84742"/>
              </a:buClr>
              <a:buFont typeface="Wingdings 3" panose="05040102010807070707" pitchFamily="18" charset="2"/>
              <a:buChar char=""/>
            </a:pPr>
            <a:endParaRPr lang="en-US" sz="2800" dirty="0">
              <a:solidFill>
                <a:srgbClr val="002060"/>
              </a:solidFill>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8533331" y="24138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7820958" y="3133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9253411" y="3133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 name="Straight Connector 9">
            <a:extLst>
              <a:ext uri="{FF2B5EF4-FFF2-40B4-BE49-F238E27FC236}">
                <a16:creationId xmlns:a16="http://schemas.microsoft.com/office/drawing/2014/main" id="{6205DD86-315C-53B6-CEEF-A9919650168E}"/>
              </a:ext>
            </a:extLst>
          </p:cNvPr>
          <p:cNvCxnSpPr>
            <a:cxnSpLocks/>
            <a:stCxn id="6" idx="5"/>
            <a:endCxn id="7" idx="1"/>
          </p:cNvCxnSpPr>
          <p:nvPr/>
        </p:nvCxnSpPr>
        <p:spPr>
          <a:xfrm flipH="1">
            <a:off x="7943870" y="2536715"/>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6205DD86-315C-53B6-CEEF-A9919650168E}"/>
              </a:ext>
            </a:extLst>
          </p:cNvPr>
          <p:cNvCxnSpPr>
            <a:cxnSpLocks/>
            <a:stCxn id="6" idx="7"/>
            <a:endCxn id="8" idx="3"/>
          </p:cNvCxnSpPr>
          <p:nvPr/>
        </p:nvCxnSpPr>
        <p:spPr>
          <a:xfrm>
            <a:off x="8656243" y="2536715"/>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8" idx="4"/>
            <a:endCxn id="7" idx="0"/>
          </p:cNvCxnSpPr>
          <p:nvPr/>
        </p:nvCxnSpPr>
        <p:spPr>
          <a:xfrm flipH="1">
            <a:off x="7964958" y="3205883"/>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Oval 12">
            <a:extLst>
              <a:ext uri="{FF2B5EF4-FFF2-40B4-BE49-F238E27FC236}">
                <a16:creationId xmlns:a16="http://schemas.microsoft.com/office/drawing/2014/main" id="{BDD11F87-DA81-9510-C1CB-0AF4093562CB}"/>
              </a:ext>
            </a:extLst>
          </p:cNvPr>
          <p:cNvSpPr/>
          <p:nvPr/>
        </p:nvSpPr>
        <p:spPr>
          <a:xfrm rot="5400000">
            <a:off x="7813251" y="45740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9253411" y="45740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 name="Straight Connector 14">
            <a:extLst>
              <a:ext uri="{FF2B5EF4-FFF2-40B4-BE49-F238E27FC236}">
                <a16:creationId xmlns:a16="http://schemas.microsoft.com/office/drawing/2014/main" id="{6205DD86-315C-53B6-CEEF-A9919650168E}"/>
              </a:ext>
            </a:extLst>
          </p:cNvPr>
          <p:cNvCxnSpPr>
            <a:cxnSpLocks/>
            <a:stCxn id="7" idx="6"/>
            <a:endCxn id="13" idx="2"/>
          </p:cNvCxnSpPr>
          <p:nvPr/>
        </p:nvCxnSpPr>
        <p:spPr>
          <a:xfrm flipH="1">
            <a:off x="7885251" y="3277883"/>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6205DD86-315C-53B6-CEEF-A9919650168E}"/>
              </a:ext>
            </a:extLst>
          </p:cNvPr>
          <p:cNvCxnSpPr>
            <a:cxnSpLocks/>
            <a:stCxn id="8" idx="6"/>
            <a:endCxn id="14" idx="2"/>
          </p:cNvCxnSpPr>
          <p:nvPr/>
        </p:nvCxnSpPr>
        <p:spPr>
          <a:xfrm>
            <a:off x="9325411" y="3277883"/>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05DD86-315C-53B6-CEEF-A9919650168E}"/>
              </a:ext>
            </a:extLst>
          </p:cNvPr>
          <p:cNvCxnSpPr>
            <a:cxnSpLocks/>
            <a:stCxn id="14" idx="4"/>
            <a:endCxn id="13" idx="0"/>
          </p:cNvCxnSpPr>
          <p:nvPr/>
        </p:nvCxnSpPr>
        <p:spPr>
          <a:xfrm flipH="1">
            <a:off x="7957251" y="4646043"/>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 name="TextBox 17"/>
          <p:cNvSpPr txBox="1"/>
          <p:nvPr/>
        </p:nvSpPr>
        <p:spPr>
          <a:xfrm>
            <a:off x="7970268" y="3221063"/>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20" name="TextBox 19"/>
          <p:cNvSpPr txBox="1"/>
          <p:nvPr/>
        </p:nvSpPr>
        <p:spPr>
          <a:xfrm>
            <a:off x="8432693" y="1808973"/>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21" name="TextBox 20"/>
          <p:cNvSpPr txBox="1"/>
          <p:nvPr/>
        </p:nvSpPr>
        <p:spPr>
          <a:xfrm>
            <a:off x="10221205" y="3633415"/>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22" name="TextBox 21"/>
          <p:cNvSpPr txBox="1"/>
          <p:nvPr/>
        </p:nvSpPr>
        <p:spPr>
          <a:xfrm>
            <a:off x="8008163" y="4083587"/>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23" name="TextBox 22"/>
          <p:cNvSpPr txBox="1"/>
          <p:nvPr/>
        </p:nvSpPr>
        <p:spPr>
          <a:xfrm>
            <a:off x="8452072" y="5538590"/>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24" name="TextBox 23"/>
          <p:cNvSpPr txBox="1"/>
          <p:nvPr/>
        </p:nvSpPr>
        <p:spPr>
          <a:xfrm>
            <a:off x="8848333" y="3241802"/>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25" name="TextBox 24"/>
          <p:cNvSpPr txBox="1"/>
          <p:nvPr/>
        </p:nvSpPr>
        <p:spPr>
          <a:xfrm>
            <a:off x="6638737" y="3622056"/>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26" name="TextBox 25"/>
          <p:cNvSpPr txBox="1"/>
          <p:nvPr/>
        </p:nvSpPr>
        <p:spPr>
          <a:xfrm>
            <a:off x="8874018" y="4040981"/>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27" name="Straight Connector 26">
            <a:extLst>
              <a:ext uri="{FF2B5EF4-FFF2-40B4-BE49-F238E27FC236}">
                <a16:creationId xmlns:a16="http://schemas.microsoft.com/office/drawing/2014/main" id="{6205DD86-315C-53B6-CEEF-A9919650168E}"/>
              </a:ext>
            </a:extLst>
          </p:cNvPr>
          <p:cNvCxnSpPr>
            <a:cxnSpLocks/>
            <a:stCxn id="28" idx="3"/>
            <a:endCxn id="13" idx="7"/>
          </p:cNvCxnSpPr>
          <p:nvPr/>
        </p:nvCxnSpPr>
        <p:spPr>
          <a:xfrm flipH="1" flipV="1">
            <a:off x="7936163" y="4696955"/>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8" name="Oval 27">
            <a:extLst>
              <a:ext uri="{FF2B5EF4-FFF2-40B4-BE49-F238E27FC236}">
                <a16:creationId xmlns:a16="http://schemas.microsoft.com/office/drawing/2014/main" id="{BDD11F87-DA81-9510-C1CB-0AF4093562CB}"/>
              </a:ext>
            </a:extLst>
          </p:cNvPr>
          <p:cNvSpPr/>
          <p:nvPr/>
        </p:nvSpPr>
        <p:spPr>
          <a:xfrm rot="5400000">
            <a:off x="8529312" y="530309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9" name="Straight Connector 28">
            <a:extLst>
              <a:ext uri="{FF2B5EF4-FFF2-40B4-BE49-F238E27FC236}">
                <a16:creationId xmlns:a16="http://schemas.microsoft.com/office/drawing/2014/main" id="{6205DD86-315C-53B6-CEEF-A9919650168E}"/>
              </a:ext>
            </a:extLst>
          </p:cNvPr>
          <p:cNvCxnSpPr>
            <a:cxnSpLocks/>
            <a:stCxn id="28" idx="1"/>
            <a:endCxn id="14" idx="5"/>
          </p:cNvCxnSpPr>
          <p:nvPr/>
        </p:nvCxnSpPr>
        <p:spPr>
          <a:xfrm flipV="1">
            <a:off x="8652224" y="4696955"/>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0" name="Oval 29">
            <a:extLst>
              <a:ext uri="{FF2B5EF4-FFF2-40B4-BE49-F238E27FC236}">
                <a16:creationId xmlns:a16="http://schemas.microsoft.com/office/drawing/2014/main" id="{BDD11F87-DA81-9510-C1CB-0AF4093562CB}"/>
              </a:ext>
            </a:extLst>
          </p:cNvPr>
          <p:cNvSpPr/>
          <p:nvPr/>
        </p:nvSpPr>
        <p:spPr>
          <a:xfrm rot="5400000">
            <a:off x="7090327" y="38718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9896270" y="384981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7" idx="5"/>
            <a:endCxn id="30" idx="1"/>
          </p:cNvCxnSpPr>
          <p:nvPr/>
        </p:nvCxnSpPr>
        <p:spPr>
          <a:xfrm flipH="1">
            <a:off x="7213239" y="3256795"/>
            <a:ext cx="628807" cy="63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30" idx="7"/>
            <a:endCxn id="13" idx="3"/>
          </p:cNvCxnSpPr>
          <p:nvPr/>
        </p:nvCxnSpPr>
        <p:spPr>
          <a:xfrm>
            <a:off x="7213239" y="3994779"/>
            <a:ext cx="621100" cy="60035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8" idx="7"/>
            <a:endCxn id="31" idx="3"/>
          </p:cNvCxnSpPr>
          <p:nvPr/>
        </p:nvCxnSpPr>
        <p:spPr>
          <a:xfrm>
            <a:off x="9376323" y="3256795"/>
            <a:ext cx="541035" cy="61411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31" idx="5"/>
            <a:endCxn id="14" idx="1"/>
          </p:cNvCxnSpPr>
          <p:nvPr/>
        </p:nvCxnSpPr>
        <p:spPr>
          <a:xfrm flipH="1">
            <a:off x="9376323" y="3972729"/>
            <a:ext cx="541035" cy="6224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7" name="Arc 36"/>
          <p:cNvSpPr/>
          <p:nvPr/>
        </p:nvSpPr>
        <p:spPr>
          <a:xfrm rot="16514619">
            <a:off x="7034448" y="2296096"/>
            <a:ext cx="2061353" cy="2118182"/>
          </a:xfrm>
          <a:prstGeom prst="arc">
            <a:avLst>
              <a:gd name="adj1" fmla="val 14076448"/>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rot="5804282">
            <a:off x="8130131" y="3476801"/>
            <a:ext cx="2061353" cy="2118182"/>
          </a:xfrm>
          <a:prstGeom prst="arc">
            <a:avLst>
              <a:gd name="adj1" fmla="val 13808793"/>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p:cNvSpPr/>
          <p:nvPr/>
        </p:nvSpPr>
        <p:spPr>
          <a:xfrm rot="558621">
            <a:off x="8086543" y="2320652"/>
            <a:ext cx="2061353" cy="2118182"/>
          </a:xfrm>
          <a:prstGeom prst="arc">
            <a:avLst>
              <a:gd name="adj1" fmla="val 14076448"/>
              <a:gd name="adj2" fmla="val 1171003"/>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p:cNvSpPr/>
          <p:nvPr/>
        </p:nvSpPr>
        <p:spPr>
          <a:xfrm rot="11103416">
            <a:off x="7015428" y="3415523"/>
            <a:ext cx="2061353" cy="2118182"/>
          </a:xfrm>
          <a:prstGeom prst="arc">
            <a:avLst>
              <a:gd name="adj1" fmla="val 14174272"/>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DD11F87-DA81-9510-C1CB-0AF4093562CB}"/>
              </a:ext>
            </a:extLst>
          </p:cNvPr>
          <p:cNvSpPr/>
          <p:nvPr/>
        </p:nvSpPr>
        <p:spPr>
          <a:xfrm rot="5400000">
            <a:off x="3182538" y="24138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5" name="Oval 74">
            <a:extLst>
              <a:ext uri="{FF2B5EF4-FFF2-40B4-BE49-F238E27FC236}">
                <a16:creationId xmlns:a16="http://schemas.microsoft.com/office/drawing/2014/main" id="{BDD11F87-DA81-9510-C1CB-0AF4093562CB}"/>
              </a:ext>
            </a:extLst>
          </p:cNvPr>
          <p:cNvSpPr/>
          <p:nvPr/>
        </p:nvSpPr>
        <p:spPr>
          <a:xfrm rot="5400000">
            <a:off x="2470165" y="3133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6" name="Oval 75">
            <a:extLst>
              <a:ext uri="{FF2B5EF4-FFF2-40B4-BE49-F238E27FC236}">
                <a16:creationId xmlns:a16="http://schemas.microsoft.com/office/drawing/2014/main" id="{BDD11F87-DA81-9510-C1CB-0AF4093562CB}"/>
              </a:ext>
            </a:extLst>
          </p:cNvPr>
          <p:cNvSpPr/>
          <p:nvPr/>
        </p:nvSpPr>
        <p:spPr>
          <a:xfrm rot="5400000">
            <a:off x="3902618" y="3133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7" name="Straight Connector 76">
            <a:extLst>
              <a:ext uri="{FF2B5EF4-FFF2-40B4-BE49-F238E27FC236}">
                <a16:creationId xmlns:a16="http://schemas.microsoft.com/office/drawing/2014/main" id="{6205DD86-315C-53B6-CEEF-A9919650168E}"/>
              </a:ext>
            </a:extLst>
          </p:cNvPr>
          <p:cNvCxnSpPr>
            <a:cxnSpLocks/>
            <a:stCxn id="74" idx="5"/>
            <a:endCxn id="75" idx="1"/>
          </p:cNvCxnSpPr>
          <p:nvPr/>
        </p:nvCxnSpPr>
        <p:spPr>
          <a:xfrm flipH="1">
            <a:off x="2593077" y="2536715"/>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74" idx="7"/>
            <a:endCxn id="76" idx="3"/>
          </p:cNvCxnSpPr>
          <p:nvPr/>
        </p:nvCxnSpPr>
        <p:spPr>
          <a:xfrm>
            <a:off x="3305450" y="2536715"/>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76" idx="4"/>
            <a:endCxn id="75" idx="0"/>
          </p:cNvCxnSpPr>
          <p:nvPr/>
        </p:nvCxnSpPr>
        <p:spPr>
          <a:xfrm flipH="1">
            <a:off x="2614165" y="3205883"/>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0" name="Oval 79">
            <a:extLst>
              <a:ext uri="{FF2B5EF4-FFF2-40B4-BE49-F238E27FC236}">
                <a16:creationId xmlns:a16="http://schemas.microsoft.com/office/drawing/2014/main" id="{BDD11F87-DA81-9510-C1CB-0AF4093562CB}"/>
              </a:ext>
            </a:extLst>
          </p:cNvPr>
          <p:cNvSpPr/>
          <p:nvPr/>
        </p:nvSpPr>
        <p:spPr>
          <a:xfrm rot="5400000">
            <a:off x="2462458" y="45740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1" name="Oval 80">
            <a:extLst>
              <a:ext uri="{FF2B5EF4-FFF2-40B4-BE49-F238E27FC236}">
                <a16:creationId xmlns:a16="http://schemas.microsoft.com/office/drawing/2014/main" id="{BDD11F87-DA81-9510-C1CB-0AF4093562CB}"/>
              </a:ext>
            </a:extLst>
          </p:cNvPr>
          <p:cNvSpPr/>
          <p:nvPr/>
        </p:nvSpPr>
        <p:spPr>
          <a:xfrm rot="5400000">
            <a:off x="3902618" y="45740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2" name="Straight Connector 81">
            <a:extLst>
              <a:ext uri="{FF2B5EF4-FFF2-40B4-BE49-F238E27FC236}">
                <a16:creationId xmlns:a16="http://schemas.microsoft.com/office/drawing/2014/main" id="{6205DD86-315C-53B6-CEEF-A9919650168E}"/>
              </a:ext>
            </a:extLst>
          </p:cNvPr>
          <p:cNvCxnSpPr>
            <a:cxnSpLocks/>
            <a:stCxn id="75" idx="6"/>
            <a:endCxn id="80" idx="2"/>
          </p:cNvCxnSpPr>
          <p:nvPr/>
        </p:nvCxnSpPr>
        <p:spPr>
          <a:xfrm flipH="1">
            <a:off x="2534458" y="3277883"/>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76" idx="6"/>
            <a:endCxn id="81" idx="2"/>
          </p:cNvCxnSpPr>
          <p:nvPr/>
        </p:nvCxnSpPr>
        <p:spPr>
          <a:xfrm>
            <a:off x="3974618" y="3277883"/>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6205DD86-315C-53B6-CEEF-A9919650168E}"/>
              </a:ext>
            </a:extLst>
          </p:cNvPr>
          <p:cNvCxnSpPr>
            <a:cxnSpLocks/>
            <a:stCxn id="81" idx="4"/>
            <a:endCxn id="80" idx="0"/>
          </p:cNvCxnSpPr>
          <p:nvPr/>
        </p:nvCxnSpPr>
        <p:spPr>
          <a:xfrm flipH="1">
            <a:off x="2606458" y="4646043"/>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5" name="TextBox 84"/>
          <p:cNvSpPr txBox="1"/>
          <p:nvPr/>
        </p:nvSpPr>
        <p:spPr>
          <a:xfrm>
            <a:off x="2619475" y="3221063"/>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86" name="TextBox 85"/>
          <p:cNvSpPr txBox="1"/>
          <p:nvPr/>
        </p:nvSpPr>
        <p:spPr>
          <a:xfrm>
            <a:off x="3081900" y="1808973"/>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87" name="TextBox 86"/>
          <p:cNvSpPr txBox="1"/>
          <p:nvPr/>
        </p:nvSpPr>
        <p:spPr>
          <a:xfrm>
            <a:off x="4870412" y="3633415"/>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88" name="TextBox 87"/>
          <p:cNvSpPr txBox="1"/>
          <p:nvPr/>
        </p:nvSpPr>
        <p:spPr>
          <a:xfrm>
            <a:off x="2657370" y="4083587"/>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89" name="TextBox 88"/>
          <p:cNvSpPr txBox="1"/>
          <p:nvPr/>
        </p:nvSpPr>
        <p:spPr>
          <a:xfrm>
            <a:off x="3101279" y="5538590"/>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90" name="TextBox 89"/>
          <p:cNvSpPr txBox="1"/>
          <p:nvPr/>
        </p:nvSpPr>
        <p:spPr>
          <a:xfrm>
            <a:off x="3497540" y="3241802"/>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91" name="TextBox 90"/>
          <p:cNvSpPr txBox="1"/>
          <p:nvPr/>
        </p:nvSpPr>
        <p:spPr>
          <a:xfrm>
            <a:off x="1287944" y="3622056"/>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92" name="TextBox 91"/>
          <p:cNvSpPr txBox="1"/>
          <p:nvPr/>
        </p:nvSpPr>
        <p:spPr>
          <a:xfrm>
            <a:off x="3523225" y="4040981"/>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93" name="Straight Connector 92">
            <a:extLst>
              <a:ext uri="{FF2B5EF4-FFF2-40B4-BE49-F238E27FC236}">
                <a16:creationId xmlns:a16="http://schemas.microsoft.com/office/drawing/2014/main" id="{6205DD86-315C-53B6-CEEF-A9919650168E}"/>
              </a:ext>
            </a:extLst>
          </p:cNvPr>
          <p:cNvCxnSpPr>
            <a:cxnSpLocks/>
            <a:stCxn id="94" idx="3"/>
            <a:endCxn id="80" idx="7"/>
          </p:cNvCxnSpPr>
          <p:nvPr/>
        </p:nvCxnSpPr>
        <p:spPr>
          <a:xfrm flipH="1" flipV="1">
            <a:off x="2585370" y="4696955"/>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4" name="Oval 93">
            <a:extLst>
              <a:ext uri="{FF2B5EF4-FFF2-40B4-BE49-F238E27FC236}">
                <a16:creationId xmlns:a16="http://schemas.microsoft.com/office/drawing/2014/main" id="{BDD11F87-DA81-9510-C1CB-0AF4093562CB}"/>
              </a:ext>
            </a:extLst>
          </p:cNvPr>
          <p:cNvSpPr/>
          <p:nvPr/>
        </p:nvSpPr>
        <p:spPr>
          <a:xfrm rot="5400000">
            <a:off x="3178519" y="530309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stCxn id="94" idx="1"/>
            <a:endCxn id="81" idx="5"/>
          </p:cNvCxnSpPr>
          <p:nvPr/>
        </p:nvCxnSpPr>
        <p:spPr>
          <a:xfrm flipV="1">
            <a:off x="3301431" y="4696955"/>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6" name="Oval 95">
            <a:extLst>
              <a:ext uri="{FF2B5EF4-FFF2-40B4-BE49-F238E27FC236}">
                <a16:creationId xmlns:a16="http://schemas.microsoft.com/office/drawing/2014/main" id="{BDD11F87-DA81-9510-C1CB-0AF4093562CB}"/>
              </a:ext>
            </a:extLst>
          </p:cNvPr>
          <p:cNvSpPr/>
          <p:nvPr/>
        </p:nvSpPr>
        <p:spPr>
          <a:xfrm rot="5400000">
            <a:off x="1739534" y="38718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7" name="Oval 96">
            <a:extLst>
              <a:ext uri="{FF2B5EF4-FFF2-40B4-BE49-F238E27FC236}">
                <a16:creationId xmlns:a16="http://schemas.microsoft.com/office/drawing/2014/main" id="{BDD11F87-DA81-9510-C1CB-0AF4093562CB}"/>
              </a:ext>
            </a:extLst>
          </p:cNvPr>
          <p:cNvSpPr/>
          <p:nvPr/>
        </p:nvSpPr>
        <p:spPr>
          <a:xfrm rot="5400000">
            <a:off x="4545477" y="384981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8" name="Straight Connector 97">
            <a:extLst>
              <a:ext uri="{FF2B5EF4-FFF2-40B4-BE49-F238E27FC236}">
                <a16:creationId xmlns:a16="http://schemas.microsoft.com/office/drawing/2014/main" id="{6205DD86-315C-53B6-CEEF-A9919650168E}"/>
              </a:ext>
            </a:extLst>
          </p:cNvPr>
          <p:cNvCxnSpPr>
            <a:cxnSpLocks/>
            <a:stCxn id="75" idx="5"/>
            <a:endCxn id="96" idx="1"/>
          </p:cNvCxnSpPr>
          <p:nvPr/>
        </p:nvCxnSpPr>
        <p:spPr>
          <a:xfrm flipH="1">
            <a:off x="1862446" y="3256795"/>
            <a:ext cx="628807" cy="63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6205DD86-315C-53B6-CEEF-A9919650168E}"/>
              </a:ext>
            </a:extLst>
          </p:cNvPr>
          <p:cNvCxnSpPr>
            <a:cxnSpLocks/>
            <a:stCxn id="96" idx="7"/>
            <a:endCxn id="80" idx="3"/>
          </p:cNvCxnSpPr>
          <p:nvPr/>
        </p:nvCxnSpPr>
        <p:spPr>
          <a:xfrm>
            <a:off x="1862446" y="3994779"/>
            <a:ext cx="621100" cy="60035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6205DD86-315C-53B6-CEEF-A9919650168E}"/>
              </a:ext>
            </a:extLst>
          </p:cNvPr>
          <p:cNvCxnSpPr>
            <a:cxnSpLocks/>
            <a:stCxn id="76" idx="7"/>
            <a:endCxn id="97" idx="3"/>
          </p:cNvCxnSpPr>
          <p:nvPr/>
        </p:nvCxnSpPr>
        <p:spPr>
          <a:xfrm>
            <a:off x="4025530" y="3256795"/>
            <a:ext cx="541035" cy="61411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a:extLst>
              <a:ext uri="{FF2B5EF4-FFF2-40B4-BE49-F238E27FC236}">
                <a16:creationId xmlns:a16="http://schemas.microsoft.com/office/drawing/2014/main" id="{6205DD86-315C-53B6-CEEF-A9919650168E}"/>
              </a:ext>
            </a:extLst>
          </p:cNvPr>
          <p:cNvCxnSpPr>
            <a:cxnSpLocks/>
            <a:stCxn id="97" idx="5"/>
            <a:endCxn id="81" idx="1"/>
          </p:cNvCxnSpPr>
          <p:nvPr/>
        </p:nvCxnSpPr>
        <p:spPr>
          <a:xfrm flipH="1">
            <a:off x="4025530" y="3972729"/>
            <a:ext cx="541035" cy="6224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2" name="Arc 101"/>
          <p:cNvSpPr/>
          <p:nvPr/>
        </p:nvSpPr>
        <p:spPr>
          <a:xfrm rot="16514619">
            <a:off x="1683655" y="2296096"/>
            <a:ext cx="2061353" cy="2118182"/>
          </a:xfrm>
          <a:prstGeom prst="arc">
            <a:avLst>
              <a:gd name="adj1" fmla="val 14076448"/>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c 102"/>
          <p:cNvSpPr/>
          <p:nvPr/>
        </p:nvSpPr>
        <p:spPr>
          <a:xfrm rot="5804282">
            <a:off x="2779338" y="3476801"/>
            <a:ext cx="2061353" cy="2118182"/>
          </a:xfrm>
          <a:prstGeom prst="arc">
            <a:avLst>
              <a:gd name="adj1" fmla="val 13808793"/>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p:cNvSpPr/>
          <p:nvPr/>
        </p:nvSpPr>
        <p:spPr>
          <a:xfrm rot="558621">
            <a:off x="2735750" y="2320652"/>
            <a:ext cx="2061353" cy="2118182"/>
          </a:xfrm>
          <a:prstGeom prst="arc">
            <a:avLst>
              <a:gd name="adj1" fmla="val 14076448"/>
              <a:gd name="adj2" fmla="val 1171003"/>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p:cNvSpPr/>
          <p:nvPr/>
        </p:nvSpPr>
        <p:spPr>
          <a:xfrm rot="11103416">
            <a:off x="1664635" y="3415523"/>
            <a:ext cx="2061353" cy="2118182"/>
          </a:xfrm>
          <a:prstGeom prst="arc">
            <a:avLst>
              <a:gd name="adj1" fmla="val 14174272"/>
              <a:gd name="adj2" fmla="val 134922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073659" y="232319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7" name="Oval 106"/>
          <p:cNvSpPr/>
          <p:nvPr/>
        </p:nvSpPr>
        <p:spPr>
          <a:xfrm>
            <a:off x="2364662" y="304238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8" name="Oval 107"/>
          <p:cNvSpPr/>
          <p:nvPr/>
        </p:nvSpPr>
        <p:spPr>
          <a:xfrm>
            <a:off x="1630256" y="377564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Oval 108"/>
          <p:cNvSpPr/>
          <p:nvPr/>
        </p:nvSpPr>
        <p:spPr>
          <a:xfrm>
            <a:off x="3792752" y="303855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Oval 109"/>
          <p:cNvSpPr/>
          <p:nvPr/>
        </p:nvSpPr>
        <p:spPr>
          <a:xfrm>
            <a:off x="4433359" y="375966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1" name="Oval 110"/>
          <p:cNvSpPr/>
          <p:nvPr/>
        </p:nvSpPr>
        <p:spPr>
          <a:xfrm>
            <a:off x="3068704" y="520825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 name="Oval 111"/>
          <p:cNvSpPr/>
          <p:nvPr/>
        </p:nvSpPr>
        <p:spPr>
          <a:xfrm>
            <a:off x="2347900" y="446469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3" name="Oval 112"/>
          <p:cNvSpPr/>
          <p:nvPr/>
        </p:nvSpPr>
        <p:spPr>
          <a:xfrm>
            <a:off x="3778217" y="446935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Oval 113"/>
          <p:cNvSpPr/>
          <p:nvPr/>
        </p:nvSpPr>
        <p:spPr>
          <a:xfrm>
            <a:off x="7704004" y="303619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Oval 114"/>
          <p:cNvSpPr/>
          <p:nvPr/>
        </p:nvSpPr>
        <p:spPr>
          <a:xfrm>
            <a:off x="8418183" y="231031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6" name="Oval 115"/>
          <p:cNvSpPr/>
          <p:nvPr/>
        </p:nvSpPr>
        <p:spPr>
          <a:xfrm>
            <a:off x="6981870" y="377564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Oval 116"/>
          <p:cNvSpPr/>
          <p:nvPr/>
        </p:nvSpPr>
        <p:spPr>
          <a:xfrm>
            <a:off x="7696733" y="4469350"/>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Oval 117"/>
          <p:cNvSpPr/>
          <p:nvPr/>
        </p:nvSpPr>
        <p:spPr>
          <a:xfrm>
            <a:off x="9132999" y="305152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Oval 118"/>
          <p:cNvSpPr/>
          <p:nvPr/>
        </p:nvSpPr>
        <p:spPr>
          <a:xfrm>
            <a:off x="9130973" y="445453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Oval 119"/>
          <p:cNvSpPr/>
          <p:nvPr/>
        </p:nvSpPr>
        <p:spPr>
          <a:xfrm>
            <a:off x="8417375" y="5212227"/>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1" name="Oval 120"/>
          <p:cNvSpPr/>
          <p:nvPr/>
        </p:nvSpPr>
        <p:spPr>
          <a:xfrm>
            <a:off x="9764641" y="376695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p:cNvSpPr txBox="1">
                <a:spLocks/>
              </p:cNvSpPr>
              <p:nvPr/>
            </p:nvSpPr>
            <p:spPr>
              <a:xfrm>
                <a:off x="1568049" y="5998592"/>
                <a:ext cx="3267293" cy="6065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dirty="0"/>
                  <a:t>Dominating set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e</m:t>
                        </m:r>
                        <m:r>
                          <a:rPr lang="en-US" smtClean="0">
                            <a:latin typeface="Cambria Math" panose="02040503050406030204" pitchFamily="18" charset="0"/>
                          </a:rPr>
                          <m:t>,</m:t>
                        </m:r>
                        <m:r>
                          <m:rPr>
                            <m:sty m:val="p"/>
                          </m:rPr>
                          <a:rPr lang="en-US" b="0" i="0" smtClean="0">
                            <a:latin typeface="Cambria Math" panose="02040503050406030204" pitchFamily="18" charset="0"/>
                          </a:rPr>
                          <m:t>f</m:t>
                        </m:r>
                      </m:e>
                    </m:d>
                  </m:oMath>
                </a14:m>
                <a:r>
                  <a:rPr lang="en-US" dirty="0"/>
                  <a:t>.</a:t>
                </a:r>
              </a:p>
              <a:p>
                <a:pPr marL="0" indent="0" algn="ctr">
                  <a:buFont typeface="Wingdings 3" panose="05040102010807070707" pitchFamily="18" charset="2"/>
                  <a:buNone/>
                </a:pPr>
                <a:endParaRPr lang="en-US" dirty="0"/>
              </a:p>
            </p:txBody>
          </p:sp>
        </mc:Choice>
        <mc:Fallback xmlns="">
          <p:sp>
            <p:nvSpPr>
              <p:cNvPr id="122" name="Content Placeholder 2"/>
              <p:cNvSpPr txBox="1">
                <a:spLocks noRot="1" noChangeAspect="1" noMove="1" noResize="1" noEditPoints="1" noAdjustHandles="1" noChangeArrowheads="1" noChangeShapeType="1" noTextEdit="1"/>
              </p:cNvSpPr>
              <p:nvPr/>
            </p:nvSpPr>
            <p:spPr>
              <a:xfrm>
                <a:off x="1568049" y="5998592"/>
                <a:ext cx="3267293" cy="606502"/>
              </a:xfrm>
              <a:prstGeom prst="rect">
                <a:avLst/>
              </a:prstGeom>
              <a:blipFill rotWithShape="0">
                <a:blip r:embed="rId2"/>
                <a:stretch>
                  <a:fillRect l="-2239" t="-17000" r="-2239"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Content Placeholder 2"/>
              <p:cNvSpPr txBox="1">
                <a:spLocks/>
              </p:cNvSpPr>
              <p:nvPr/>
            </p:nvSpPr>
            <p:spPr>
              <a:xfrm>
                <a:off x="6968980" y="5998592"/>
                <a:ext cx="3267293" cy="6065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dirty="0"/>
                  <a:t>Dominating set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a</m:t>
                        </m:r>
                        <m:r>
                          <a:rPr lang="en-US" smtClean="0">
                            <a:latin typeface="Cambria Math" panose="02040503050406030204" pitchFamily="18" charset="0"/>
                          </a:rPr>
                          <m:t>,</m:t>
                        </m:r>
                        <m:r>
                          <m:rPr>
                            <m:sty m:val="p"/>
                          </m:rPr>
                          <a:rPr lang="en-US" b="0" i="0" smtClean="0">
                            <a:latin typeface="Cambria Math" panose="02040503050406030204" pitchFamily="18" charset="0"/>
                          </a:rPr>
                          <m:t>c</m:t>
                        </m:r>
                      </m:e>
                    </m:d>
                  </m:oMath>
                </a14:m>
                <a:r>
                  <a:rPr lang="en-US" dirty="0"/>
                  <a:t>.</a:t>
                </a:r>
              </a:p>
              <a:p>
                <a:pPr marL="0" indent="0" algn="ctr">
                  <a:buFont typeface="Wingdings 3" panose="05040102010807070707" pitchFamily="18" charset="2"/>
                  <a:buNone/>
                </a:pPr>
                <a:endParaRPr lang="en-US" dirty="0"/>
              </a:p>
            </p:txBody>
          </p:sp>
        </mc:Choice>
        <mc:Fallback xmlns="">
          <p:sp>
            <p:nvSpPr>
              <p:cNvPr id="123" name="Content Placeholder 2"/>
              <p:cNvSpPr txBox="1">
                <a:spLocks noRot="1" noChangeAspect="1" noMove="1" noResize="1" noEditPoints="1" noAdjustHandles="1" noChangeArrowheads="1" noChangeShapeType="1" noTextEdit="1"/>
              </p:cNvSpPr>
              <p:nvPr/>
            </p:nvSpPr>
            <p:spPr>
              <a:xfrm>
                <a:off x="6968980" y="5998592"/>
                <a:ext cx="3267293" cy="606502"/>
              </a:xfrm>
              <a:prstGeom prst="rect">
                <a:avLst/>
              </a:prstGeom>
              <a:blipFill rotWithShape="0">
                <a:blip r:embed="rId3"/>
                <a:stretch>
                  <a:fillRect l="-2985" t="-17000" r="-2985" b="-6000"/>
                </a:stretch>
              </a:blipFill>
            </p:spPr>
            <p:txBody>
              <a:bodyPr/>
              <a:lstStyle/>
              <a:p>
                <a:r>
                  <a:rPr lang="en-US">
                    <a:noFill/>
                  </a:rPr>
                  <a:t> </a:t>
                </a:r>
              </a:p>
            </p:txBody>
          </p:sp>
        </mc:Fallback>
      </mc:AlternateContent>
    </p:spTree>
    <p:extLst>
      <p:ext uri="{BB962C8B-B14F-4D97-AF65-F5344CB8AC3E}">
        <p14:creationId xmlns:p14="http://schemas.microsoft.com/office/powerpoint/2010/main" val="421525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0" nodeType="clickEffect">
                                  <p:stCondLst>
                                    <p:cond delay="0"/>
                                  </p:stCondLst>
                                  <p:childTnLst>
                                    <p:animClr clrSpc="rgb" dir="cw">
                                      <p:cBhvr override="childStyle">
                                        <p:cTn id="10" dur="500" fill="hold"/>
                                        <p:tgtEl>
                                          <p:spTgt spid="74"/>
                                        </p:tgtEl>
                                        <p:attrNameLst>
                                          <p:attrName>style.color</p:attrName>
                                        </p:attrNameLst>
                                      </p:cBhvr>
                                      <p:to>
                                        <a:srgbClr val="FFFF00"/>
                                      </p:to>
                                    </p:animClr>
                                    <p:animClr clrSpc="rgb" dir="cw">
                                      <p:cBhvr>
                                        <p:cTn id="11" dur="500" fill="hold"/>
                                        <p:tgtEl>
                                          <p:spTgt spid="74"/>
                                        </p:tgtEl>
                                        <p:attrNameLst>
                                          <p:attrName>fillcolor</p:attrName>
                                        </p:attrNameLst>
                                      </p:cBhvr>
                                      <p:to>
                                        <a:srgbClr val="FFFF00"/>
                                      </p:to>
                                    </p:animClr>
                                    <p:set>
                                      <p:cBhvr>
                                        <p:cTn id="12" dur="500" fill="hold"/>
                                        <p:tgtEl>
                                          <p:spTgt spid="74"/>
                                        </p:tgtEl>
                                        <p:attrNameLst>
                                          <p:attrName>fill.type</p:attrName>
                                        </p:attrNameLst>
                                      </p:cBhvr>
                                      <p:to>
                                        <p:strVal val="solid"/>
                                      </p:to>
                                    </p:set>
                                    <p:set>
                                      <p:cBhvr>
                                        <p:cTn id="13" dur="500" fill="hold"/>
                                        <p:tgtEl>
                                          <p:spTgt spid="74"/>
                                        </p:tgtEl>
                                        <p:attrNameLst>
                                          <p:attrName>fill.on</p:attrName>
                                        </p:attrNameLst>
                                      </p:cBhvr>
                                      <p:to>
                                        <p:strVal val="true"/>
                                      </p:to>
                                    </p:se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wipe(down)">
                                      <p:cBhvr>
                                        <p:cTn id="17" dur="500"/>
                                        <p:tgtEl>
                                          <p:spTgt spid="106"/>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down)">
                                      <p:cBhvr>
                                        <p:cTn id="21" dur="500"/>
                                        <p:tgtEl>
                                          <p:spTgt spid="10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down)">
                                      <p:cBhvr>
                                        <p:cTn id="29" dur="500"/>
                                        <p:tgtEl>
                                          <p:spTgt spid="109"/>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wipe(down)">
                                      <p:cBhvr>
                                        <p:cTn id="33" dur="500"/>
                                        <p:tgtEl>
                                          <p:spTgt spid="110"/>
                                        </p:tgtEl>
                                      </p:cBhvr>
                                    </p:animEffect>
                                  </p:childTnLst>
                                </p:cTn>
                              </p:par>
                            </p:childTnLst>
                          </p:cTn>
                        </p:par>
                      </p:childTnLst>
                    </p:cTn>
                  </p:par>
                  <p:par>
                    <p:cTn id="34" fill="hold">
                      <p:stCondLst>
                        <p:cond delay="indefinite"/>
                      </p:stCondLst>
                      <p:childTnLst>
                        <p:par>
                          <p:cTn id="35" fill="hold">
                            <p:stCondLst>
                              <p:cond delay="0"/>
                            </p:stCondLst>
                            <p:childTnLst>
                              <p:par>
                                <p:cTn id="36" presetID="19" presetClass="emph" presetSubtype="0" fill="hold" grpId="0" nodeType="clickEffect">
                                  <p:stCondLst>
                                    <p:cond delay="0"/>
                                  </p:stCondLst>
                                  <p:childTnLst>
                                    <p:animClr clrSpc="rgb" dir="cw">
                                      <p:cBhvr override="childStyle">
                                        <p:cTn id="37" dur="500" fill="hold"/>
                                        <p:tgtEl>
                                          <p:spTgt spid="94"/>
                                        </p:tgtEl>
                                        <p:attrNameLst>
                                          <p:attrName>style.color</p:attrName>
                                        </p:attrNameLst>
                                      </p:cBhvr>
                                      <p:to>
                                        <a:srgbClr val="FFFF00"/>
                                      </p:to>
                                    </p:animClr>
                                    <p:animClr clrSpc="rgb" dir="cw">
                                      <p:cBhvr>
                                        <p:cTn id="38" dur="500" fill="hold"/>
                                        <p:tgtEl>
                                          <p:spTgt spid="94"/>
                                        </p:tgtEl>
                                        <p:attrNameLst>
                                          <p:attrName>fillcolor</p:attrName>
                                        </p:attrNameLst>
                                      </p:cBhvr>
                                      <p:to>
                                        <a:srgbClr val="FFFF00"/>
                                      </p:to>
                                    </p:animClr>
                                    <p:set>
                                      <p:cBhvr>
                                        <p:cTn id="39" dur="500" fill="hold"/>
                                        <p:tgtEl>
                                          <p:spTgt spid="94"/>
                                        </p:tgtEl>
                                        <p:attrNameLst>
                                          <p:attrName>fill.type</p:attrName>
                                        </p:attrNameLst>
                                      </p:cBhvr>
                                      <p:to>
                                        <p:strVal val="solid"/>
                                      </p:to>
                                    </p:set>
                                    <p:set>
                                      <p:cBhvr>
                                        <p:cTn id="40" dur="500" fill="hold"/>
                                        <p:tgtEl>
                                          <p:spTgt spid="94"/>
                                        </p:tgtEl>
                                        <p:attrNameLst>
                                          <p:attrName>fill.on</p:attrName>
                                        </p:attrNameLst>
                                      </p:cBhvr>
                                      <p:to>
                                        <p:strVal val="true"/>
                                      </p:to>
                                    </p:se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wipe(down)">
                                      <p:cBhvr>
                                        <p:cTn id="44" dur="500"/>
                                        <p:tgtEl>
                                          <p:spTgt spid="11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wipe(down)">
                                      <p:cBhvr>
                                        <p:cTn id="48" dur="500"/>
                                        <p:tgtEl>
                                          <p:spTgt spid="112"/>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wipe(down)">
                                      <p:cBhvr>
                                        <p:cTn id="52" dur="500"/>
                                        <p:tgtEl>
                                          <p:spTgt spid="11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9" presetClass="emph" presetSubtype="0" fill="hold" grpId="0" nodeType="clickEffect">
                                  <p:stCondLst>
                                    <p:cond delay="0"/>
                                  </p:stCondLst>
                                  <p:childTnLst>
                                    <p:animClr clrSpc="rgb" dir="cw">
                                      <p:cBhvr override="childStyle">
                                        <p:cTn id="60" dur="500" fill="hold"/>
                                        <p:tgtEl>
                                          <p:spTgt spid="7"/>
                                        </p:tgtEl>
                                        <p:attrNameLst>
                                          <p:attrName>style.color</p:attrName>
                                        </p:attrNameLst>
                                      </p:cBhvr>
                                      <p:to>
                                        <a:srgbClr val="FFFF00"/>
                                      </p:to>
                                    </p:animClr>
                                    <p:animClr clrSpc="rgb" dir="cw">
                                      <p:cBhvr>
                                        <p:cTn id="61" dur="500" fill="hold"/>
                                        <p:tgtEl>
                                          <p:spTgt spid="7"/>
                                        </p:tgtEl>
                                        <p:attrNameLst>
                                          <p:attrName>fillcolor</p:attrName>
                                        </p:attrNameLst>
                                      </p:cBhvr>
                                      <p:to>
                                        <a:srgbClr val="FFFF00"/>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wipe(down)">
                                      <p:cBhvr>
                                        <p:cTn id="67" dur="500"/>
                                        <p:tgtEl>
                                          <p:spTgt spid="114"/>
                                        </p:tgtEl>
                                      </p:cBhvr>
                                    </p:animEffect>
                                  </p:childTnLst>
                                </p:cTn>
                              </p:par>
                            </p:childTnLst>
                          </p:cTn>
                        </p:par>
                        <p:par>
                          <p:cTn id="68" fill="hold">
                            <p:stCondLst>
                              <p:cond delay="1000"/>
                            </p:stCondLst>
                            <p:childTnLst>
                              <p:par>
                                <p:cTn id="69" presetID="22" presetClass="entr" presetSubtype="4" fill="hold" grpId="0" nodeType="after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wipe(down)">
                                      <p:cBhvr>
                                        <p:cTn id="71" dur="500"/>
                                        <p:tgtEl>
                                          <p:spTgt spid="115"/>
                                        </p:tgtEl>
                                      </p:cBhvr>
                                    </p:animEffect>
                                  </p:childTnLst>
                                </p:cTn>
                              </p:par>
                            </p:childTnLst>
                          </p:cTn>
                        </p:par>
                        <p:par>
                          <p:cTn id="72" fill="hold">
                            <p:stCondLst>
                              <p:cond delay="1500"/>
                            </p:stCondLst>
                            <p:childTnLst>
                              <p:par>
                                <p:cTn id="73" presetID="22" presetClass="entr" presetSubtype="4" fill="hold" grpId="0" nodeType="after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wipe(down)">
                                      <p:cBhvr>
                                        <p:cTn id="75" dur="500"/>
                                        <p:tgtEl>
                                          <p:spTgt spid="116"/>
                                        </p:tgtEl>
                                      </p:cBhvr>
                                    </p:animEffect>
                                  </p:childTnLst>
                                </p:cTn>
                              </p:par>
                            </p:childTnLst>
                          </p:cTn>
                        </p:par>
                        <p:par>
                          <p:cTn id="76" fill="hold">
                            <p:stCondLst>
                              <p:cond delay="2000"/>
                            </p:stCondLst>
                            <p:childTnLst>
                              <p:par>
                                <p:cTn id="77" presetID="22" presetClass="entr" presetSubtype="4" fill="hold" grpId="0" nodeType="after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down)">
                                      <p:cBhvr>
                                        <p:cTn id="79" dur="500"/>
                                        <p:tgtEl>
                                          <p:spTgt spid="117"/>
                                        </p:tgtEl>
                                      </p:cBhvr>
                                    </p:animEffect>
                                  </p:childTnLst>
                                </p:cTn>
                              </p:par>
                            </p:childTnLst>
                          </p:cTn>
                        </p:par>
                        <p:par>
                          <p:cTn id="80" fill="hold">
                            <p:stCondLst>
                              <p:cond delay="2500"/>
                            </p:stCondLst>
                            <p:childTnLst>
                              <p:par>
                                <p:cTn id="81" presetID="22" presetClass="entr" presetSubtype="4" fill="hold" grpId="0" nodeType="after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wipe(down)">
                                      <p:cBhvr>
                                        <p:cTn id="83" dur="500"/>
                                        <p:tgtEl>
                                          <p:spTgt spid="118"/>
                                        </p:tgtEl>
                                      </p:cBhvr>
                                    </p:animEffect>
                                  </p:childTnLst>
                                </p:cTn>
                              </p:par>
                            </p:childTnLst>
                          </p:cTn>
                        </p:par>
                      </p:childTnLst>
                    </p:cTn>
                  </p:par>
                  <p:par>
                    <p:cTn id="84" fill="hold">
                      <p:stCondLst>
                        <p:cond delay="indefinite"/>
                      </p:stCondLst>
                      <p:childTnLst>
                        <p:par>
                          <p:cTn id="85" fill="hold">
                            <p:stCondLst>
                              <p:cond delay="0"/>
                            </p:stCondLst>
                            <p:childTnLst>
                              <p:par>
                                <p:cTn id="86" presetID="19" presetClass="emph" presetSubtype="0" fill="hold" grpId="0" nodeType="clickEffect">
                                  <p:stCondLst>
                                    <p:cond delay="0"/>
                                  </p:stCondLst>
                                  <p:childTnLst>
                                    <p:animClr clrSpc="rgb" dir="cw">
                                      <p:cBhvr override="childStyle">
                                        <p:cTn id="87" dur="500" fill="hold"/>
                                        <p:tgtEl>
                                          <p:spTgt spid="14"/>
                                        </p:tgtEl>
                                        <p:attrNameLst>
                                          <p:attrName>style.color</p:attrName>
                                        </p:attrNameLst>
                                      </p:cBhvr>
                                      <p:to>
                                        <a:srgbClr val="FFFF00"/>
                                      </p:to>
                                    </p:animClr>
                                    <p:animClr clrSpc="rgb" dir="cw">
                                      <p:cBhvr>
                                        <p:cTn id="88" dur="500" fill="hold"/>
                                        <p:tgtEl>
                                          <p:spTgt spid="14"/>
                                        </p:tgtEl>
                                        <p:attrNameLst>
                                          <p:attrName>fillcolor</p:attrName>
                                        </p:attrNameLst>
                                      </p:cBhvr>
                                      <p:to>
                                        <a:srgbClr val="FFFF00"/>
                                      </p:to>
                                    </p:animClr>
                                    <p:set>
                                      <p:cBhvr>
                                        <p:cTn id="89" dur="500" fill="hold"/>
                                        <p:tgtEl>
                                          <p:spTgt spid="14"/>
                                        </p:tgtEl>
                                        <p:attrNameLst>
                                          <p:attrName>fill.type</p:attrName>
                                        </p:attrNameLst>
                                      </p:cBhvr>
                                      <p:to>
                                        <p:strVal val="solid"/>
                                      </p:to>
                                    </p:set>
                                    <p:set>
                                      <p:cBhvr>
                                        <p:cTn id="90" dur="500" fill="hold"/>
                                        <p:tgtEl>
                                          <p:spTgt spid="14"/>
                                        </p:tgtEl>
                                        <p:attrNameLst>
                                          <p:attrName>fill.on</p:attrName>
                                        </p:attrNameLst>
                                      </p:cBhvr>
                                      <p:to>
                                        <p:strVal val="true"/>
                                      </p:to>
                                    </p:se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wipe(down)">
                                      <p:cBhvr>
                                        <p:cTn id="94" dur="500"/>
                                        <p:tgtEl>
                                          <p:spTgt spid="119"/>
                                        </p:tgtEl>
                                      </p:cBhvr>
                                    </p:animEffect>
                                  </p:childTnLst>
                                </p:cTn>
                              </p:par>
                            </p:childTnLst>
                          </p:cTn>
                        </p:par>
                        <p:par>
                          <p:cTn id="95" fill="hold">
                            <p:stCondLst>
                              <p:cond delay="1000"/>
                            </p:stCondLst>
                            <p:childTnLst>
                              <p:par>
                                <p:cTn id="96" presetID="22" presetClass="entr" presetSubtype="4" fill="hold" grpId="0" nodeType="after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wipe(down)">
                                      <p:cBhvr>
                                        <p:cTn id="98" dur="500"/>
                                        <p:tgtEl>
                                          <p:spTgt spid="120"/>
                                        </p:tgtEl>
                                      </p:cBhvr>
                                    </p:animEffect>
                                  </p:childTnLst>
                                </p:cTn>
                              </p:par>
                            </p:childTnLst>
                          </p:cTn>
                        </p:par>
                        <p:par>
                          <p:cTn id="99" fill="hold">
                            <p:stCondLst>
                              <p:cond delay="1500"/>
                            </p:stCondLst>
                            <p:childTnLst>
                              <p:par>
                                <p:cTn id="100" presetID="22" presetClass="entr" presetSubtype="4" fill="hold" grpId="0" nodeType="after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wipe(down)">
                                      <p:cBhvr>
                                        <p:cTn id="102" dur="50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74" grpId="0" animBg="1"/>
      <p:bldP spid="94"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build="p"/>
      <p:bldP spid="1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31176" y="867840"/>
            <a:ext cx="12024000" cy="1372994"/>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Justify following statement: </a:t>
            </a:r>
          </a:p>
          <a:p>
            <a:r>
              <a:rPr lang="en-US" sz="2800" dirty="0">
                <a:solidFill>
                  <a:schemeClr val="bg1"/>
                </a:solidFill>
              </a:rPr>
              <a:t>Let G be a graph without isolated vertices. If S is a dominating set of G, then V(G) − S is a dominating set of G. </a:t>
            </a:r>
          </a:p>
          <a:p>
            <a:endParaRPr lang="en-US" sz="2800" dirty="0">
              <a:solidFill>
                <a:schemeClr val="bg1"/>
              </a:solidFill>
            </a:endParaRPr>
          </a:p>
          <a:p>
            <a:endParaRPr lang="en-US" sz="2800" dirty="0">
              <a:solidFill>
                <a:schemeClr val="bg1"/>
              </a:solidFill>
            </a:endParaRPr>
          </a:p>
        </p:txBody>
      </p:sp>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1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2307189"/>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76" y="3030368"/>
                <a:ext cx="6240792" cy="3215886"/>
              </a:xfrm>
            </p:spPr>
            <p:txBody>
              <a:bodyPr/>
              <a:lstStyle/>
              <a:p>
                <a:r>
                  <a:rPr lang="en-US" dirty="0"/>
                  <a:t>No, its not true.</a:t>
                </a:r>
              </a:p>
              <a:p>
                <a:r>
                  <a:rPr lang="en-US" b="0" dirty="0"/>
                  <a:t>Consider dominating set,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m:t>
                        </m:r>
                        <m:r>
                          <m:rPr>
                            <m:sty m:val="p"/>
                          </m:rPr>
                          <a:rPr lang="en-US" b="0" i="0" smtClean="0">
                            <a:latin typeface="Cambria Math" panose="02040503050406030204" pitchFamily="18" charset="0"/>
                          </a:rPr>
                          <m:t>b</m:t>
                        </m:r>
                        <m:r>
                          <a:rPr lang="en-US" i="0">
                            <a:latin typeface="Cambria Math" panose="02040503050406030204" pitchFamily="18" charset="0"/>
                          </a:rPr>
                          <m:t>, </m:t>
                        </m:r>
                        <m:r>
                          <m:rPr>
                            <m:sty m:val="p"/>
                          </m:rPr>
                          <a:rPr lang="en-US" i="0">
                            <a:latin typeface="Cambria Math" panose="02040503050406030204" pitchFamily="18" charset="0"/>
                          </a:rPr>
                          <m:t>c</m:t>
                        </m:r>
                        <m:r>
                          <a:rPr lang="en-US" b="0" i="0" smtClean="0">
                            <a:latin typeface="Cambria Math" panose="02040503050406030204" pitchFamily="18" charset="0"/>
                          </a:rPr>
                          <m:t>,</m:t>
                        </m:r>
                        <m:r>
                          <m:rPr>
                            <m:sty m:val="p"/>
                          </m:rPr>
                          <a:rPr lang="en-US" b="0" i="0" smtClean="0">
                            <a:latin typeface="Cambria Math" panose="02040503050406030204" pitchFamily="18" charset="0"/>
                          </a:rPr>
                          <m:t>d</m:t>
                        </m:r>
                      </m:e>
                    </m:d>
                  </m:oMath>
                </a14:m>
                <a:r>
                  <a:rPr lang="en-US" dirty="0"/>
                  <a:t>.</a:t>
                </a:r>
              </a:p>
              <a:p>
                <a:r>
                  <a:rPr lang="en-US" dirty="0"/>
                  <a:t>So,</a:t>
                </a:r>
                <a:r>
                  <a:rPr lang="en-US" i="1" dirty="0"/>
                  <a:t>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G</m:t>
                        </m:r>
                      </m:e>
                    </m:d>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f</m:t>
                        </m:r>
                        <m:r>
                          <a:rPr lang="en-US" b="0" i="0" smtClean="0">
                            <a:latin typeface="Cambria Math" panose="02040503050406030204" pitchFamily="18" charset="0"/>
                          </a:rPr>
                          <m:t>,</m:t>
                        </m:r>
                        <m:r>
                          <m:rPr>
                            <m:sty m:val="p"/>
                          </m:rPr>
                          <a:rPr lang="en-US" b="0" i="0" smtClean="0">
                            <a:latin typeface="Cambria Math" panose="02040503050406030204" pitchFamily="18" charset="0"/>
                          </a:rPr>
                          <m:t>g</m:t>
                        </m:r>
                        <m:r>
                          <a:rPr lang="en-US" b="0" i="0" smtClean="0">
                            <a:latin typeface="Cambria Math" panose="02040503050406030204" pitchFamily="18" charset="0"/>
                          </a:rPr>
                          <m:t>,</m:t>
                        </m:r>
                        <m:r>
                          <m:rPr>
                            <m:sty m:val="p"/>
                          </m:rPr>
                          <a:rPr lang="en-US" b="0" i="0" smtClean="0">
                            <a:latin typeface="Cambria Math" panose="02040503050406030204" pitchFamily="18" charset="0"/>
                          </a:rPr>
                          <m:t>h</m:t>
                        </m:r>
                      </m:e>
                    </m:d>
                  </m:oMath>
                </a14:m>
                <a:r>
                  <a:rPr lang="en-US" dirty="0"/>
                  <a:t>.</a:t>
                </a:r>
              </a:p>
              <a:p>
                <a:r>
                  <a:rPr lang="en-US" dirty="0"/>
                  <a:t>But it is not dominating set of given graph.</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76" y="3030368"/>
                <a:ext cx="6240792" cy="3215886"/>
              </a:xfrm>
              <a:blipFill rotWithShape="0">
                <a:blip r:embed="rId2"/>
                <a:stretch>
                  <a:fillRect l="-1857" t="-3220" r="-2053"/>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BDD11F87-DA81-9510-C1CB-0AF4093562CB}"/>
              </a:ext>
            </a:extLst>
          </p:cNvPr>
          <p:cNvSpPr/>
          <p:nvPr/>
        </p:nvSpPr>
        <p:spPr>
          <a:xfrm rot="5400000">
            <a:off x="8906590" y="308452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8186364" y="407497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8906590" y="407497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0" name="Straight Connector 39">
            <a:extLst>
              <a:ext uri="{FF2B5EF4-FFF2-40B4-BE49-F238E27FC236}">
                <a16:creationId xmlns:a16="http://schemas.microsoft.com/office/drawing/2014/main" id="{6205DD86-315C-53B6-CEEF-A9919650168E}"/>
              </a:ext>
            </a:extLst>
          </p:cNvPr>
          <p:cNvCxnSpPr>
            <a:cxnSpLocks/>
            <a:stCxn id="95" idx="6"/>
          </p:cNvCxnSpPr>
          <p:nvPr/>
        </p:nvCxnSpPr>
        <p:spPr>
          <a:xfrm>
            <a:off x="9690816" y="3187404"/>
            <a:ext cx="0" cy="8875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a:stCxn id="39" idx="4"/>
            <a:endCxn id="38" idx="0"/>
          </p:cNvCxnSpPr>
          <p:nvPr/>
        </p:nvCxnSpPr>
        <p:spPr>
          <a:xfrm flipH="1">
            <a:off x="8330364" y="4146970"/>
            <a:ext cx="576226"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39" idx="6"/>
            <a:endCxn id="86" idx="2"/>
          </p:cNvCxnSpPr>
          <p:nvPr/>
        </p:nvCxnSpPr>
        <p:spPr>
          <a:xfrm flipH="1">
            <a:off x="8970590" y="4218970"/>
            <a:ext cx="8000" cy="94751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9" name="TextBox 48"/>
          <p:cNvSpPr txBox="1"/>
          <p:nvPr/>
        </p:nvSpPr>
        <p:spPr>
          <a:xfrm>
            <a:off x="8112195" y="4243602"/>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50" name="TextBox 49"/>
          <p:cNvSpPr txBox="1"/>
          <p:nvPr/>
        </p:nvSpPr>
        <p:spPr>
          <a:xfrm>
            <a:off x="9851658" y="2843023"/>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51" name="TextBox 50"/>
          <p:cNvSpPr txBox="1"/>
          <p:nvPr/>
        </p:nvSpPr>
        <p:spPr>
          <a:xfrm>
            <a:off x="10344683" y="4243594"/>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52" name="TextBox 51"/>
          <p:cNvSpPr txBox="1"/>
          <p:nvPr/>
        </p:nvSpPr>
        <p:spPr>
          <a:xfrm>
            <a:off x="8434697" y="2894919"/>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53" name="TextBox 52"/>
          <p:cNvSpPr txBox="1"/>
          <p:nvPr/>
        </p:nvSpPr>
        <p:spPr>
          <a:xfrm>
            <a:off x="8991443" y="4243602"/>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54" name="TextBox 53"/>
          <p:cNvSpPr txBox="1"/>
          <p:nvPr/>
        </p:nvSpPr>
        <p:spPr>
          <a:xfrm>
            <a:off x="9734344" y="4243594"/>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55" name="Oval 54">
            <a:extLst>
              <a:ext uri="{FF2B5EF4-FFF2-40B4-BE49-F238E27FC236}">
                <a16:creationId xmlns:a16="http://schemas.microsoft.com/office/drawing/2014/main" id="{BDD11F87-DA81-9510-C1CB-0AF4093562CB}"/>
              </a:ext>
            </a:extLst>
          </p:cNvPr>
          <p:cNvSpPr/>
          <p:nvPr/>
        </p:nvSpPr>
        <p:spPr>
          <a:xfrm rot="5400000">
            <a:off x="9618816" y="407497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64" name="Content Placeholder 2"/>
              <p:cNvSpPr txBox="1">
                <a:spLocks/>
              </p:cNvSpPr>
              <p:nvPr/>
            </p:nvSpPr>
            <p:spPr>
              <a:xfrm>
                <a:off x="8001862" y="5521125"/>
                <a:ext cx="2665681" cy="95568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dirty="0"/>
                  <a:t>Dominating set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 </m:t>
                        </m:r>
                        <m:r>
                          <m:rPr>
                            <m:sty m:val="p"/>
                          </m:rPr>
                          <a:rPr lang="en-US" b="0" i="0" smtClean="0">
                            <a:latin typeface="Cambria Math" panose="02040503050406030204" pitchFamily="18" charset="0"/>
                          </a:rPr>
                          <m:t>c</m:t>
                        </m:r>
                        <m:r>
                          <a:rPr lang="en-US" b="0" i="0" smtClean="0">
                            <a:latin typeface="Cambria Math" panose="02040503050406030204" pitchFamily="18" charset="0"/>
                          </a:rPr>
                          <m:t>,</m:t>
                        </m:r>
                        <m:r>
                          <m:rPr>
                            <m:sty m:val="p"/>
                          </m:rPr>
                          <a:rPr lang="en-US" b="0" i="0" smtClean="0">
                            <a:latin typeface="Cambria Math" panose="02040503050406030204" pitchFamily="18" charset="0"/>
                          </a:rPr>
                          <m:t>d</m:t>
                        </m:r>
                      </m:e>
                    </m:d>
                  </m:oMath>
                </a14:m>
                <a:endParaRPr lang="en-US" dirty="0"/>
              </a:p>
              <a:p>
                <a:pPr marL="0" indent="0" algn="ctr">
                  <a:buFont typeface="Wingdings 3" panose="05040102010807070707" pitchFamily="18" charset="2"/>
                  <a:buNone/>
                </a:pPr>
                <a:endParaRPr lang="en-US" dirty="0"/>
              </a:p>
            </p:txBody>
          </p:sp>
        </mc:Choice>
        <mc:Fallback xmlns="">
          <p:sp>
            <p:nvSpPr>
              <p:cNvPr id="64" name="Content Placeholder 2"/>
              <p:cNvSpPr txBox="1">
                <a:spLocks noRot="1" noChangeAspect="1" noMove="1" noResize="1" noEditPoints="1" noAdjustHandles="1" noChangeArrowheads="1" noChangeShapeType="1" noTextEdit="1"/>
              </p:cNvSpPr>
              <p:nvPr/>
            </p:nvSpPr>
            <p:spPr>
              <a:xfrm>
                <a:off x="8001862" y="5521125"/>
                <a:ext cx="2665681" cy="955682"/>
              </a:xfrm>
              <a:prstGeom prst="rect">
                <a:avLst/>
              </a:prstGeom>
              <a:blipFill rotWithShape="0">
                <a:blip r:embed="rId3"/>
                <a:stretch>
                  <a:fillRect t="-11538" r="-915"/>
                </a:stretch>
              </a:blipFill>
            </p:spPr>
            <p:txBody>
              <a:bodyPr/>
              <a:lstStyle/>
              <a:p>
                <a:r>
                  <a:rPr lang="en-US">
                    <a:noFill/>
                  </a:rPr>
                  <a:t> </a:t>
                </a:r>
              </a:p>
            </p:txBody>
          </p:sp>
        </mc:Fallback>
      </mc:AlternateContent>
      <p:sp>
        <p:nvSpPr>
          <p:cNvPr id="67" name="Oval 66"/>
          <p:cNvSpPr/>
          <p:nvPr/>
        </p:nvSpPr>
        <p:spPr>
          <a:xfrm>
            <a:off x="8088261" y="397378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6205DD86-315C-53B6-CEEF-A9919650168E}"/>
              </a:ext>
            </a:extLst>
          </p:cNvPr>
          <p:cNvCxnSpPr>
            <a:cxnSpLocks/>
            <a:stCxn id="37" idx="6"/>
            <a:endCxn id="39" idx="2"/>
          </p:cNvCxnSpPr>
          <p:nvPr/>
        </p:nvCxnSpPr>
        <p:spPr>
          <a:xfrm>
            <a:off x="8978590" y="3228529"/>
            <a:ext cx="0" cy="84644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55" idx="6"/>
            <a:endCxn id="88" idx="2"/>
          </p:cNvCxnSpPr>
          <p:nvPr/>
        </p:nvCxnSpPr>
        <p:spPr>
          <a:xfrm>
            <a:off x="9690816" y="4218970"/>
            <a:ext cx="0" cy="94751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BDD11F87-DA81-9510-C1CB-0AF4093562CB}"/>
              </a:ext>
            </a:extLst>
          </p:cNvPr>
          <p:cNvSpPr/>
          <p:nvPr/>
        </p:nvSpPr>
        <p:spPr>
          <a:xfrm rot="5400000">
            <a:off x="8898590" y="516648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8" name="Oval 87">
            <a:extLst>
              <a:ext uri="{FF2B5EF4-FFF2-40B4-BE49-F238E27FC236}">
                <a16:creationId xmlns:a16="http://schemas.microsoft.com/office/drawing/2014/main" id="{BDD11F87-DA81-9510-C1CB-0AF4093562CB}"/>
              </a:ext>
            </a:extLst>
          </p:cNvPr>
          <p:cNvSpPr/>
          <p:nvPr/>
        </p:nvSpPr>
        <p:spPr>
          <a:xfrm rot="5400000">
            <a:off x="9618816" y="516648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5" name="Oval 94">
            <a:extLst>
              <a:ext uri="{FF2B5EF4-FFF2-40B4-BE49-F238E27FC236}">
                <a16:creationId xmlns:a16="http://schemas.microsoft.com/office/drawing/2014/main" id="{BDD11F87-DA81-9510-C1CB-0AF4093562CB}"/>
              </a:ext>
            </a:extLst>
          </p:cNvPr>
          <p:cNvSpPr/>
          <p:nvPr/>
        </p:nvSpPr>
        <p:spPr>
          <a:xfrm rot="5400000">
            <a:off x="9618816" y="30434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7" name="Straight Connector 96">
            <a:extLst>
              <a:ext uri="{FF2B5EF4-FFF2-40B4-BE49-F238E27FC236}">
                <a16:creationId xmlns:a16="http://schemas.microsoft.com/office/drawing/2014/main" id="{6205DD86-315C-53B6-CEEF-A9919650168E}"/>
              </a:ext>
            </a:extLst>
          </p:cNvPr>
          <p:cNvCxnSpPr>
            <a:cxnSpLocks/>
            <a:stCxn id="55" idx="4"/>
            <a:endCxn id="39" idx="0"/>
          </p:cNvCxnSpPr>
          <p:nvPr/>
        </p:nvCxnSpPr>
        <p:spPr>
          <a:xfrm flipH="1">
            <a:off x="9050590" y="4146970"/>
            <a:ext cx="568226"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0" name="Oval 99">
            <a:extLst>
              <a:ext uri="{FF2B5EF4-FFF2-40B4-BE49-F238E27FC236}">
                <a16:creationId xmlns:a16="http://schemas.microsoft.com/office/drawing/2014/main" id="{BDD11F87-DA81-9510-C1CB-0AF4093562CB}"/>
              </a:ext>
            </a:extLst>
          </p:cNvPr>
          <p:cNvSpPr/>
          <p:nvPr/>
        </p:nvSpPr>
        <p:spPr>
          <a:xfrm rot="5400000">
            <a:off x="10331041" y="407497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1" name="Straight Connector 100">
            <a:extLst>
              <a:ext uri="{FF2B5EF4-FFF2-40B4-BE49-F238E27FC236}">
                <a16:creationId xmlns:a16="http://schemas.microsoft.com/office/drawing/2014/main" id="{6205DD86-315C-53B6-CEEF-A9919650168E}"/>
              </a:ext>
            </a:extLst>
          </p:cNvPr>
          <p:cNvCxnSpPr>
            <a:cxnSpLocks/>
            <a:stCxn id="100" idx="4"/>
            <a:endCxn id="55" idx="0"/>
          </p:cNvCxnSpPr>
          <p:nvPr/>
        </p:nvCxnSpPr>
        <p:spPr>
          <a:xfrm flipH="1">
            <a:off x="9762816" y="4146970"/>
            <a:ext cx="5682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3" name="TextBox 102"/>
          <p:cNvSpPr txBox="1"/>
          <p:nvPr/>
        </p:nvSpPr>
        <p:spPr>
          <a:xfrm>
            <a:off x="9856557" y="4976870"/>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104" name="TextBox 103"/>
          <p:cNvSpPr txBox="1"/>
          <p:nvPr/>
        </p:nvSpPr>
        <p:spPr>
          <a:xfrm>
            <a:off x="8393096" y="4901274"/>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05" name="Oval 104"/>
          <p:cNvSpPr/>
          <p:nvPr/>
        </p:nvSpPr>
        <p:spPr>
          <a:xfrm>
            <a:off x="8782253" y="397378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6" name="Oval 105"/>
          <p:cNvSpPr/>
          <p:nvPr/>
        </p:nvSpPr>
        <p:spPr>
          <a:xfrm>
            <a:off x="9506666" y="397700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7" name="Oval 106"/>
          <p:cNvSpPr/>
          <p:nvPr/>
        </p:nvSpPr>
        <p:spPr>
          <a:xfrm>
            <a:off x="10226892" y="397378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8" name="Oval 107"/>
          <p:cNvSpPr/>
          <p:nvPr/>
        </p:nvSpPr>
        <p:spPr>
          <a:xfrm>
            <a:off x="8790440" y="299543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Oval 108"/>
          <p:cNvSpPr/>
          <p:nvPr/>
        </p:nvSpPr>
        <p:spPr>
          <a:xfrm>
            <a:off x="9511718" y="2954313"/>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0" name="Oval 109"/>
          <p:cNvSpPr/>
          <p:nvPr/>
        </p:nvSpPr>
        <p:spPr>
          <a:xfrm>
            <a:off x="9512171" y="508991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1" name="Oval 110"/>
          <p:cNvSpPr/>
          <p:nvPr/>
        </p:nvSpPr>
        <p:spPr>
          <a:xfrm>
            <a:off x="8782253" y="508481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518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38"/>
                                        </p:tgtEl>
                                        <p:attrNameLst>
                                          <p:attrName>style.color</p:attrName>
                                        </p:attrNameLst>
                                      </p:cBhvr>
                                      <p:to>
                                        <a:srgbClr val="FFFF00"/>
                                      </p:to>
                                    </p:animClr>
                                    <p:animClr clrSpc="rgb" dir="cw">
                                      <p:cBhvr>
                                        <p:cTn id="15" dur="500" fill="hold"/>
                                        <p:tgtEl>
                                          <p:spTgt spid="38"/>
                                        </p:tgtEl>
                                        <p:attrNameLst>
                                          <p:attrName>fillcolor</p:attrName>
                                        </p:attrNameLst>
                                      </p:cBhvr>
                                      <p:to>
                                        <a:srgbClr val="FFFF00"/>
                                      </p:to>
                                    </p:animClr>
                                    <p:set>
                                      <p:cBhvr>
                                        <p:cTn id="16" dur="500" fill="hold"/>
                                        <p:tgtEl>
                                          <p:spTgt spid="38"/>
                                        </p:tgtEl>
                                        <p:attrNameLst>
                                          <p:attrName>fill.type</p:attrName>
                                        </p:attrNameLst>
                                      </p:cBhvr>
                                      <p:to>
                                        <p:strVal val="solid"/>
                                      </p:to>
                                    </p:set>
                                    <p:set>
                                      <p:cBhvr>
                                        <p:cTn id="17" dur="500" fill="hold"/>
                                        <p:tgtEl>
                                          <p:spTgt spid="38"/>
                                        </p:tgtEl>
                                        <p:attrNameLst>
                                          <p:attrName>fill.on</p:attrName>
                                        </p:attrNameLst>
                                      </p:cBhvr>
                                      <p:to>
                                        <p:strVal val="true"/>
                                      </p:to>
                                    </p:set>
                                  </p:childTnLst>
                                </p:cTn>
                              </p:par>
                              <p:par>
                                <p:cTn id="18" presetID="19" presetClass="emph" presetSubtype="0" fill="hold" grpId="0" nodeType="withEffect">
                                  <p:stCondLst>
                                    <p:cond delay="0"/>
                                  </p:stCondLst>
                                  <p:childTnLst>
                                    <p:animClr clrSpc="rgb" dir="cw">
                                      <p:cBhvr override="childStyle">
                                        <p:cTn id="19" dur="500" fill="hold"/>
                                        <p:tgtEl>
                                          <p:spTgt spid="39"/>
                                        </p:tgtEl>
                                        <p:attrNameLst>
                                          <p:attrName>style.color</p:attrName>
                                        </p:attrNameLst>
                                      </p:cBhvr>
                                      <p:to>
                                        <a:srgbClr val="FFFF00"/>
                                      </p:to>
                                    </p:animClr>
                                    <p:animClr clrSpc="rgb" dir="cw">
                                      <p:cBhvr>
                                        <p:cTn id="20" dur="500" fill="hold"/>
                                        <p:tgtEl>
                                          <p:spTgt spid="39"/>
                                        </p:tgtEl>
                                        <p:attrNameLst>
                                          <p:attrName>fillcolor</p:attrName>
                                        </p:attrNameLst>
                                      </p:cBhvr>
                                      <p:to>
                                        <a:srgbClr val="FFFF00"/>
                                      </p:to>
                                    </p:animClr>
                                    <p:set>
                                      <p:cBhvr>
                                        <p:cTn id="21" dur="500" fill="hold"/>
                                        <p:tgtEl>
                                          <p:spTgt spid="39"/>
                                        </p:tgtEl>
                                        <p:attrNameLst>
                                          <p:attrName>fill.type</p:attrName>
                                        </p:attrNameLst>
                                      </p:cBhvr>
                                      <p:to>
                                        <p:strVal val="solid"/>
                                      </p:to>
                                    </p:set>
                                    <p:set>
                                      <p:cBhvr>
                                        <p:cTn id="22" dur="500" fill="hold"/>
                                        <p:tgtEl>
                                          <p:spTgt spid="39"/>
                                        </p:tgtEl>
                                        <p:attrNameLst>
                                          <p:attrName>fill.on</p:attrName>
                                        </p:attrNameLst>
                                      </p:cBhvr>
                                      <p:to>
                                        <p:strVal val="true"/>
                                      </p:to>
                                    </p:set>
                                  </p:childTnLst>
                                </p:cTn>
                              </p:par>
                              <p:par>
                                <p:cTn id="23" presetID="19" presetClass="emph" presetSubtype="0" fill="hold" grpId="0" nodeType="withEffect">
                                  <p:stCondLst>
                                    <p:cond delay="0"/>
                                  </p:stCondLst>
                                  <p:childTnLst>
                                    <p:animClr clrSpc="rgb" dir="cw">
                                      <p:cBhvr override="childStyle">
                                        <p:cTn id="24" dur="500" fill="hold"/>
                                        <p:tgtEl>
                                          <p:spTgt spid="55"/>
                                        </p:tgtEl>
                                        <p:attrNameLst>
                                          <p:attrName>style.color</p:attrName>
                                        </p:attrNameLst>
                                      </p:cBhvr>
                                      <p:to>
                                        <a:srgbClr val="FFFF00"/>
                                      </p:to>
                                    </p:animClr>
                                    <p:animClr clrSpc="rgb" dir="cw">
                                      <p:cBhvr>
                                        <p:cTn id="25" dur="500" fill="hold"/>
                                        <p:tgtEl>
                                          <p:spTgt spid="55"/>
                                        </p:tgtEl>
                                        <p:attrNameLst>
                                          <p:attrName>fillcolor</p:attrName>
                                        </p:attrNameLst>
                                      </p:cBhvr>
                                      <p:to>
                                        <a:srgbClr val="FFFF00"/>
                                      </p:to>
                                    </p:animClr>
                                    <p:set>
                                      <p:cBhvr>
                                        <p:cTn id="26" dur="500" fill="hold"/>
                                        <p:tgtEl>
                                          <p:spTgt spid="55"/>
                                        </p:tgtEl>
                                        <p:attrNameLst>
                                          <p:attrName>fill.type</p:attrName>
                                        </p:attrNameLst>
                                      </p:cBhvr>
                                      <p:to>
                                        <p:strVal val="solid"/>
                                      </p:to>
                                    </p:set>
                                    <p:set>
                                      <p:cBhvr>
                                        <p:cTn id="27" dur="500" fill="hold"/>
                                        <p:tgtEl>
                                          <p:spTgt spid="55"/>
                                        </p:tgtEl>
                                        <p:attrNameLst>
                                          <p:attrName>fill.on</p:attrName>
                                        </p:attrNameLst>
                                      </p:cBhvr>
                                      <p:to>
                                        <p:strVal val="true"/>
                                      </p:to>
                                    </p:set>
                                  </p:childTnLst>
                                </p:cTn>
                              </p:par>
                              <p:par>
                                <p:cTn id="28" presetID="19" presetClass="emph" presetSubtype="0" fill="hold" grpId="0" nodeType="withEffect">
                                  <p:stCondLst>
                                    <p:cond delay="0"/>
                                  </p:stCondLst>
                                  <p:childTnLst>
                                    <p:animClr clrSpc="rgb" dir="cw">
                                      <p:cBhvr override="childStyle">
                                        <p:cTn id="29" dur="500" fill="hold"/>
                                        <p:tgtEl>
                                          <p:spTgt spid="100"/>
                                        </p:tgtEl>
                                        <p:attrNameLst>
                                          <p:attrName>style.color</p:attrName>
                                        </p:attrNameLst>
                                      </p:cBhvr>
                                      <p:to>
                                        <a:srgbClr val="FFFF00"/>
                                      </p:to>
                                    </p:animClr>
                                    <p:animClr clrSpc="rgb" dir="cw">
                                      <p:cBhvr>
                                        <p:cTn id="30" dur="500" fill="hold"/>
                                        <p:tgtEl>
                                          <p:spTgt spid="100"/>
                                        </p:tgtEl>
                                        <p:attrNameLst>
                                          <p:attrName>fillcolor</p:attrName>
                                        </p:attrNameLst>
                                      </p:cBhvr>
                                      <p:to>
                                        <a:srgbClr val="FFFF00"/>
                                      </p:to>
                                    </p:animClr>
                                    <p:set>
                                      <p:cBhvr>
                                        <p:cTn id="31" dur="500" fill="hold"/>
                                        <p:tgtEl>
                                          <p:spTgt spid="100"/>
                                        </p:tgtEl>
                                        <p:attrNameLst>
                                          <p:attrName>fill.type</p:attrName>
                                        </p:attrNameLst>
                                      </p:cBhvr>
                                      <p:to>
                                        <p:strVal val="solid"/>
                                      </p:to>
                                    </p:set>
                                    <p:set>
                                      <p:cBhvr>
                                        <p:cTn id="32" dur="500" fill="hold"/>
                                        <p:tgtEl>
                                          <p:spTgt spid="100"/>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down)">
                                      <p:cBhvr>
                                        <p:cTn id="40" dur="500"/>
                                        <p:tgtEl>
                                          <p:spTgt spid="10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down)">
                                      <p:cBhvr>
                                        <p:cTn id="43" dur="500"/>
                                        <p:tgtEl>
                                          <p:spTgt spid="10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wipe(down)">
                                      <p:cBhvr>
                                        <p:cTn id="46" dur="500"/>
                                        <p:tgtEl>
                                          <p:spTgt spid="1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down)">
                                      <p:cBhvr>
                                        <p:cTn id="51" dur="500"/>
                                        <p:tgtEl>
                                          <p:spTgt spid="108"/>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wipe(down)">
                                      <p:cBhvr>
                                        <p:cTn id="55" dur="500"/>
                                        <p:tgtEl>
                                          <p:spTgt spid="109"/>
                                        </p:tgtEl>
                                      </p:cBhvr>
                                    </p:animEffect>
                                  </p:childTnLst>
                                </p:cTn>
                              </p:par>
                            </p:childTnLst>
                          </p:cTn>
                        </p:par>
                        <p:par>
                          <p:cTn id="56" fill="hold">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down)">
                                      <p:cBhvr>
                                        <p:cTn id="59" dur="500"/>
                                        <p:tgtEl>
                                          <p:spTgt spid="110"/>
                                        </p:tgtEl>
                                      </p:cBhvr>
                                    </p:animEffect>
                                  </p:childTnLst>
                                </p:cTn>
                              </p:par>
                            </p:childTnLst>
                          </p:cTn>
                        </p:par>
                        <p:par>
                          <p:cTn id="60" fill="hold">
                            <p:stCondLst>
                              <p:cond delay="1500"/>
                            </p:stCondLst>
                            <p:childTnLst>
                              <p:par>
                                <p:cTn id="61" presetID="22" presetClass="entr" presetSubtype="4"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down)">
                                      <p:cBhvr>
                                        <p:cTn id="63" dur="500"/>
                                        <p:tgtEl>
                                          <p:spTgt spid="1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67"/>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0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0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07"/>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08"/>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0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110"/>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11"/>
                                        </p:tgtEl>
                                        <p:attrNameLst>
                                          <p:attrName>style.visibility</p:attrName>
                                        </p:attrNameLst>
                                      </p:cBhvr>
                                      <p:to>
                                        <p:strVal val="hidden"/>
                                      </p:to>
                                    </p:set>
                                  </p:childTnLst>
                                </p:cTn>
                              </p:par>
                              <p:par>
                                <p:cTn id="94" presetID="19" presetClass="emph" presetSubtype="0" fill="hold" grpId="1" nodeType="withEffect">
                                  <p:stCondLst>
                                    <p:cond delay="0"/>
                                  </p:stCondLst>
                                  <p:childTnLst>
                                    <p:animClr clrSpc="rgb" dir="cw">
                                      <p:cBhvr override="childStyle">
                                        <p:cTn id="95" dur="500" fill="hold"/>
                                        <p:tgtEl>
                                          <p:spTgt spid="38"/>
                                        </p:tgtEl>
                                        <p:attrNameLst>
                                          <p:attrName>style.color</p:attrName>
                                        </p:attrNameLst>
                                      </p:cBhvr>
                                      <p:to>
                                        <a:srgbClr val="212121"/>
                                      </p:to>
                                    </p:animClr>
                                    <p:animClr clrSpc="rgb" dir="cw">
                                      <p:cBhvr>
                                        <p:cTn id="96" dur="500" fill="hold"/>
                                        <p:tgtEl>
                                          <p:spTgt spid="38"/>
                                        </p:tgtEl>
                                        <p:attrNameLst>
                                          <p:attrName>fillcolor</p:attrName>
                                        </p:attrNameLst>
                                      </p:cBhvr>
                                      <p:to>
                                        <a:srgbClr val="212121"/>
                                      </p:to>
                                    </p:animClr>
                                    <p:set>
                                      <p:cBhvr>
                                        <p:cTn id="97" dur="500" fill="hold"/>
                                        <p:tgtEl>
                                          <p:spTgt spid="38"/>
                                        </p:tgtEl>
                                        <p:attrNameLst>
                                          <p:attrName>fill.type</p:attrName>
                                        </p:attrNameLst>
                                      </p:cBhvr>
                                      <p:to>
                                        <p:strVal val="solid"/>
                                      </p:to>
                                    </p:set>
                                    <p:set>
                                      <p:cBhvr>
                                        <p:cTn id="98" dur="500" fill="hold"/>
                                        <p:tgtEl>
                                          <p:spTgt spid="38"/>
                                        </p:tgtEl>
                                        <p:attrNameLst>
                                          <p:attrName>fill.on</p:attrName>
                                        </p:attrNameLst>
                                      </p:cBhvr>
                                      <p:to>
                                        <p:strVal val="true"/>
                                      </p:to>
                                    </p:set>
                                  </p:childTnLst>
                                </p:cTn>
                              </p:par>
                              <p:par>
                                <p:cTn id="99" presetID="19" presetClass="emph" presetSubtype="0" fill="hold" grpId="1" nodeType="withEffect">
                                  <p:stCondLst>
                                    <p:cond delay="0"/>
                                  </p:stCondLst>
                                  <p:childTnLst>
                                    <p:animClr clrSpc="rgb" dir="cw">
                                      <p:cBhvr override="childStyle">
                                        <p:cTn id="100" dur="500" fill="hold"/>
                                        <p:tgtEl>
                                          <p:spTgt spid="39"/>
                                        </p:tgtEl>
                                        <p:attrNameLst>
                                          <p:attrName>style.color</p:attrName>
                                        </p:attrNameLst>
                                      </p:cBhvr>
                                      <p:to>
                                        <a:srgbClr val="212121"/>
                                      </p:to>
                                    </p:animClr>
                                    <p:animClr clrSpc="rgb" dir="cw">
                                      <p:cBhvr>
                                        <p:cTn id="101" dur="500" fill="hold"/>
                                        <p:tgtEl>
                                          <p:spTgt spid="39"/>
                                        </p:tgtEl>
                                        <p:attrNameLst>
                                          <p:attrName>fillcolor</p:attrName>
                                        </p:attrNameLst>
                                      </p:cBhvr>
                                      <p:to>
                                        <a:srgbClr val="212121"/>
                                      </p:to>
                                    </p:animClr>
                                    <p:set>
                                      <p:cBhvr>
                                        <p:cTn id="102" dur="500" fill="hold"/>
                                        <p:tgtEl>
                                          <p:spTgt spid="39"/>
                                        </p:tgtEl>
                                        <p:attrNameLst>
                                          <p:attrName>fill.type</p:attrName>
                                        </p:attrNameLst>
                                      </p:cBhvr>
                                      <p:to>
                                        <p:strVal val="solid"/>
                                      </p:to>
                                    </p:set>
                                    <p:set>
                                      <p:cBhvr>
                                        <p:cTn id="103" dur="500" fill="hold"/>
                                        <p:tgtEl>
                                          <p:spTgt spid="39"/>
                                        </p:tgtEl>
                                        <p:attrNameLst>
                                          <p:attrName>fill.on</p:attrName>
                                        </p:attrNameLst>
                                      </p:cBhvr>
                                      <p:to>
                                        <p:strVal val="true"/>
                                      </p:to>
                                    </p:set>
                                  </p:childTnLst>
                                </p:cTn>
                              </p:par>
                              <p:par>
                                <p:cTn id="104" presetID="19" presetClass="emph" presetSubtype="0" fill="hold" grpId="1" nodeType="withEffect">
                                  <p:stCondLst>
                                    <p:cond delay="0"/>
                                  </p:stCondLst>
                                  <p:childTnLst>
                                    <p:animClr clrSpc="rgb" dir="cw">
                                      <p:cBhvr override="childStyle">
                                        <p:cTn id="105" dur="500" fill="hold"/>
                                        <p:tgtEl>
                                          <p:spTgt spid="55"/>
                                        </p:tgtEl>
                                        <p:attrNameLst>
                                          <p:attrName>style.color</p:attrName>
                                        </p:attrNameLst>
                                      </p:cBhvr>
                                      <p:to>
                                        <a:srgbClr val="212121"/>
                                      </p:to>
                                    </p:animClr>
                                    <p:animClr clrSpc="rgb" dir="cw">
                                      <p:cBhvr>
                                        <p:cTn id="106" dur="500" fill="hold"/>
                                        <p:tgtEl>
                                          <p:spTgt spid="55"/>
                                        </p:tgtEl>
                                        <p:attrNameLst>
                                          <p:attrName>fillcolor</p:attrName>
                                        </p:attrNameLst>
                                      </p:cBhvr>
                                      <p:to>
                                        <a:srgbClr val="212121"/>
                                      </p:to>
                                    </p:animClr>
                                    <p:set>
                                      <p:cBhvr>
                                        <p:cTn id="107" dur="500" fill="hold"/>
                                        <p:tgtEl>
                                          <p:spTgt spid="55"/>
                                        </p:tgtEl>
                                        <p:attrNameLst>
                                          <p:attrName>fill.type</p:attrName>
                                        </p:attrNameLst>
                                      </p:cBhvr>
                                      <p:to>
                                        <p:strVal val="solid"/>
                                      </p:to>
                                    </p:set>
                                    <p:set>
                                      <p:cBhvr>
                                        <p:cTn id="108" dur="500" fill="hold"/>
                                        <p:tgtEl>
                                          <p:spTgt spid="55"/>
                                        </p:tgtEl>
                                        <p:attrNameLst>
                                          <p:attrName>fill.on</p:attrName>
                                        </p:attrNameLst>
                                      </p:cBhvr>
                                      <p:to>
                                        <p:strVal val="true"/>
                                      </p:to>
                                    </p:set>
                                  </p:childTnLst>
                                </p:cTn>
                              </p:par>
                              <p:par>
                                <p:cTn id="109" presetID="19" presetClass="emph" presetSubtype="0" fill="hold" grpId="1" nodeType="withEffect">
                                  <p:stCondLst>
                                    <p:cond delay="0"/>
                                  </p:stCondLst>
                                  <p:childTnLst>
                                    <p:animClr clrSpc="rgb" dir="cw">
                                      <p:cBhvr override="childStyle">
                                        <p:cTn id="110" dur="500" fill="hold"/>
                                        <p:tgtEl>
                                          <p:spTgt spid="100"/>
                                        </p:tgtEl>
                                        <p:attrNameLst>
                                          <p:attrName>style.color</p:attrName>
                                        </p:attrNameLst>
                                      </p:cBhvr>
                                      <p:to>
                                        <a:srgbClr val="212121"/>
                                      </p:to>
                                    </p:animClr>
                                    <p:animClr clrSpc="rgb" dir="cw">
                                      <p:cBhvr>
                                        <p:cTn id="111" dur="500" fill="hold"/>
                                        <p:tgtEl>
                                          <p:spTgt spid="100"/>
                                        </p:tgtEl>
                                        <p:attrNameLst>
                                          <p:attrName>fillcolor</p:attrName>
                                        </p:attrNameLst>
                                      </p:cBhvr>
                                      <p:to>
                                        <a:srgbClr val="212121"/>
                                      </p:to>
                                    </p:animClr>
                                    <p:set>
                                      <p:cBhvr>
                                        <p:cTn id="112" dur="500" fill="hold"/>
                                        <p:tgtEl>
                                          <p:spTgt spid="100"/>
                                        </p:tgtEl>
                                        <p:attrNameLst>
                                          <p:attrName>fill.type</p:attrName>
                                        </p:attrNameLst>
                                      </p:cBhvr>
                                      <p:to>
                                        <p:strVal val="solid"/>
                                      </p:to>
                                    </p:set>
                                    <p:set>
                                      <p:cBhvr>
                                        <p:cTn id="113" dur="500" fill="hold"/>
                                        <p:tgtEl>
                                          <p:spTgt spid="100"/>
                                        </p:tgtEl>
                                        <p:attrNameLst>
                                          <p:attrName>fill.on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9" presetClass="emph" presetSubtype="0" fill="hold" grpId="0" nodeType="clickEffect">
                                  <p:stCondLst>
                                    <p:cond delay="0"/>
                                  </p:stCondLst>
                                  <p:childTnLst>
                                    <p:animClr clrSpc="rgb" dir="cw">
                                      <p:cBhvr override="childStyle">
                                        <p:cTn id="117" dur="500" fill="hold"/>
                                        <p:tgtEl>
                                          <p:spTgt spid="37"/>
                                        </p:tgtEl>
                                        <p:attrNameLst>
                                          <p:attrName>style.color</p:attrName>
                                        </p:attrNameLst>
                                      </p:cBhvr>
                                      <p:to>
                                        <a:srgbClr val="FFFF00"/>
                                      </p:to>
                                    </p:animClr>
                                    <p:animClr clrSpc="rgb" dir="cw">
                                      <p:cBhvr>
                                        <p:cTn id="118" dur="500" fill="hold"/>
                                        <p:tgtEl>
                                          <p:spTgt spid="37"/>
                                        </p:tgtEl>
                                        <p:attrNameLst>
                                          <p:attrName>fillcolor</p:attrName>
                                        </p:attrNameLst>
                                      </p:cBhvr>
                                      <p:to>
                                        <a:srgbClr val="FFFF00"/>
                                      </p:to>
                                    </p:animClr>
                                    <p:set>
                                      <p:cBhvr>
                                        <p:cTn id="119" dur="500" fill="hold"/>
                                        <p:tgtEl>
                                          <p:spTgt spid="37"/>
                                        </p:tgtEl>
                                        <p:attrNameLst>
                                          <p:attrName>fill.type</p:attrName>
                                        </p:attrNameLst>
                                      </p:cBhvr>
                                      <p:to>
                                        <p:strVal val="solid"/>
                                      </p:to>
                                    </p:set>
                                    <p:set>
                                      <p:cBhvr>
                                        <p:cTn id="120" dur="500" fill="hold"/>
                                        <p:tgtEl>
                                          <p:spTgt spid="37"/>
                                        </p:tgtEl>
                                        <p:attrNameLst>
                                          <p:attrName>fill.on</p:attrName>
                                        </p:attrNameLst>
                                      </p:cBhvr>
                                      <p:to>
                                        <p:strVal val="true"/>
                                      </p:to>
                                    </p:set>
                                  </p:childTnLst>
                                </p:cTn>
                              </p:par>
                              <p:par>
                                <p:cTn id="121" presetID="19" presetClass="emph" presetSubtype="0" fill="hold" grpId="0" nodeType="withEffect">
                                  <p:stCondLst>
                                    <p:cond delay="0"/>
                                  </p:stCondLst>
                                  <p:childTnLst>
                                    <p:animClr clrSpc="rgb" dir="cw">
                                      <p:cBhvr override="childStyle">
                                        <p:cTn id="122" dur="500" fill="hold"/>
                                        <p:tgtEl>
                                          <p:spTgt spid="95"/>
                                        </p:tgtEl>
                                        <p:attrNameLst>
                                          <p:attrName>style.color</p:attrName>
                                        </p:attrNameLst>
                                      </p:cBhvr>
                                      <p:to>
                                        <a:srgbClr val="FFFF00"/>
                                      </p:to>
                                    </p:animClr>
                                    <p:animClr clrSpc="rgb" dir="cw">
                                      <p:cBhvr>
                                        <p:cTn id="123" dur="500" fill="hold"/>
                                        <p:tgtEl>
                                          <p:spTgt spid="95"/>
                                        </p:tgtEl>
                                        <p:attrNameLst>
                                          <p:attrName>fillcolor</p:attrName>
                                        </p:attrNameLst>
                                      </p:cBhvr>
                                      <p:to>
                                        <a:srgbClr val="FFFF00"/>
                                      </p:to>
                                    </p:animClr>
                                    <p:set>
                                      <p:cBhvr>
                                        <p:cTn id="124" dur="500" fill="hold"/>
                                        <p:tgtEl>
                                          <p:spTgt spid="95"/>
                                        </p:tgtEl>
                                        <p:attrNameLst>
                                          <p:attrName>fill.type</p:attrName>
                                        </p:attrNameLst>
                                      </p:cBhvr>
                                      <p:to>
                                        <p:strVal val="solid"/>
                                      </p:to>
                                    </p:set>
                                    <p:set>
                                      <p:cBhvr>
                                        <p:cTn id="125" dur="500" fill="hold"/>
                                        <p:tgtEl>
                                          <p:spTgt spid="95"/>
                                        </p:tgtEl>
                                        <p:attrNameLst>
                                          <p:attrName>fill.on</p:attrName>
                                        </p:attrNameLst>
                                      </p:cBhvr>
                                      <p:to>
                                        <p:strVal val="true"/>
                                      </p:to>
                                    </p:set>
                                  </p:childTnLst>
                                </p:cTn>
                              </p:par>
                              <p:par>
                                <p:cTn id="126" presetID="19" presetClass="emph" presetSubtype="0" fill="hold" grpId="0" nodeType="withEffect">
                                  <p:stCondLst>
                                    <p:cond delay="0"/>
                                  </p:stCondLst>
                                  <p:childTnLst>
                                    <p:animClr clrSpc="rgb" dir="cw">
                                      <p:cBhvr override="childStyle">
                                        <p:cTn id="127" dur="500" fill="hold"/>
                                        <p:tgtEl>
                                          <p:spTgt spid="88"/>
                                        </p:tgtEl>
                                        <p:attrNameLst>
                                          <p:attrName>style.color</p:attrName>
                                        </p:attrNameLst>
                                      </p:cBhvr>
                                      <p:to>
                                        <a:srgbClr val="FFFF00"/>
                                      </p:to>
                                    </p:animClr>
                                    <p:animClr clrSpc="rgb" dir="cw">
                                      <p:cBhvr>
                                        <p:cTn id="128" dur="500" fill="hold"/>
                                        <p:tgtEl>
                                          <p:spTgt spid="88"/>
                                        </p:tgtEl>
                                        <p:attrNameLst>
                                          <p:attrName>fillcolor</p:attrName>
                                        </p:attrNameLst>
                                      </p:cBhvr>
                                      <p:to>
                                        <a:srgbClr val="FFFF00"/>
                                      </p:to>
                                    </p:animClr>
                                    <p:set>
                                      <p:cBhvr>
                                        <p:cTn id="129" dur="500" fill="hold"/>
                                        <p:tgtEl>
                                          <p:spTgt spid="88"/>
                                        </p:tgtEl>
                                        <p:attrNameLst>
                                          <p:attrName>fill.type</p:attrName>
                                        </p:attrNameLst>
                                      </p:cBhvr>
                                      <p:to>
                                        <p:strVal val="solid"/>
                                      </p:to>
                                    </p:set>
                                    <p:set>
                                      <p:cBhvr>
                                        <p:cTn id="130" dur="500" fill="hold"/>
                                        <p:tgtEl>
                                          <p:spTgt spid="88"/>
                                        </p:tgtEl>
                                        <p:attrNameLst>
                                          <p:attrName>fill.on</p:attrName>
                                        </p:attrNameLst>
                                      </p:cBhvr>
                                      <p:to>
                                        <p:strVal val="true"/>
                                      </p:to>
                                    </p:set>
                                  </p:childTnLst>
                                </p:cTn>
                              </p:par>
                              <p:par>
                                <p:cTn id="131" presetID="19" presetClass="emph" presetSubtype="0" fill="hold" grpId="0" nodeType="withEffect">
                                  <p:stCondLst>
                                    <p:cond delay="0"/>
                                  </p:stCondLst>
                                  <p:childTnLst>
                                    <p:animClr clrSpc="rgb" dir="cw">
                                      <p:cBhvr override="childStyle">
                                        <p:cTn id="132" dur="500" fill="hold"/>
                                        <p:tgtEl>
                                          <p:spTgt spid="86"/>
                                        </p:tgtEl>
                                        <p:attrNameLst>
                                          <p:attrName>style.color</p:attrName>
                                        </p:attrNameLst>
                                      </p:cBhvr>
                                      <p:to>
                                        <a:srgbClr val="FFFF00"/>
                                      </p:to>
                                    </p:animClr>
                                    <p:animClr clrSpc="rgb" dir="cw">
                                      <p:cBhvr>
                                        <p:cTn id="133" dur="500" fill="hold"/>
                                        <p:tgtEl>
                                          <p:spTgt spid="86"/>
                                        </p:tgtEl>
                                        <p:attrNameLst>
                                          <p:attrName>fillcolor</p:attrName>
                                        </p:attrNameLst>
                                      </p:cBhvr>
                                      <p:to>
                                        <a:srgbClr val="FFFF00"/>
                                      </p:to>
                                    </p:animClr>
                                    <p:set>
                                      <p:cBhvr>
                                        <p:cTn id="134" dur="500" fill="hold"/>
                                        <p:tgtEl>
                                          <p:spTgt spid="86"/>
                                        </p:tgtEl>
                                        <p:attrNameLst>
                                          <p:attrName>fill.type</p:attrName>
                                        </p:attrNameLst>
                                      </p:cBhvr>
                                      <p:to>
                                        <p:strVal val="solid"/>
                                      </p:to>
                                    </p:set>
                                    <p:set>
                                      <p:cBhvr>
                                        <p:cTn id="135" dur="500" fill="hold"/>
                                        <p:tgtEl>
                                          <p:spTgt spid="86"/>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2" nodeType="clickEffect">
                                  <p:stCondLst>
                                    <p:cond delay="0"/>
                                  </p:stCondLst>
                                  <p:childTnLst>
                                    <p:set>
                                      <p:cBhvr>
                                        <p:cTn id="139" dur="1" fill="hold">
                                          <p:stCondLst>
                                            <p:cond delay="0"/>
                                          </p:stCondLst>
                                        </p:cTn>
                                        <p:tgtEl>
                                          <p:spTgt spid="108"/>
                                        </p:tgtEl>
                                        <p:attrNameLst>
                                          <p:attrName>style.visibility</p:attrName>
                                        </p:attrNameLst>
                                      </p:cBhvr>
                                      <p:to>
                                        <p:strVal val="visible"/>
                                      </p:to>
                                    </p:set>
                                    <p:animEffect transition="in" filter="wipe(down)">
                                      <p:cBhvr>
                                        <p:cTn id="140" dur="500"/>
                                        <p:tgtEl>
                                          <p:spTgt spid="108"/>
                                        </p:tgtEl>
                                      </p:cBhvr>
                                    </p:animEffect>
                                  </p:childTnLst>
                                </p:cTn>
                              </p:par>
                              <p:par>
                                <p:cTn id="141" presetID="22" presetClass="entr" presetSubtype="4" fill="hold" grpId="2" nodeType="withEffect">
                                  <p:stCondLst>
                                    <p:cond delay="0"/>
                                  </p:stCondLst>
                                  <p:childTnLst>
                                    <p:set>
                                      <p:cBhvr>
                                        <p:cTn id="142" dur="1" fill="hold">
                                          <p:stCondLst>
                                            <p:cond delay="0"/>
                                          </p:stCondLst>
                                        </p:cTn>
                                        <p:tgtEl>
                                          <p:spTgt spid="109"/>
                                        </p:tgtEl>
                                        <p:attrNameLst>
                                          <p:attrName>style.visibility</p:attrName>
                                        </p:attrNameLst>
                                      </p:cBhvr>
                                      <p:to>
                                        <p:strVal val="visible"/>
                                      </p:to>
                                    </p:set>
                                    <p:animEffect transition="in" filter="wipe(down)">
                                      <p:cBhvr>
                                        <p:cTn id="143" dur="500"/>
                                        <p:tgtEl>
                                          <p:spTgt spid="109"/>
                                        </p:tgtEl>
                                      </p:cBhvr>
                                    </p:animEffect>
                                  </p:childTnLst>
                                </p:cTn>
                              </p:par>
                              <p:par>
                                <p:cTn id="144" presetID="22" presetClass="entr" presetSubtype="4" fill="hold" grpId="2" nodeType="withEffect">
                                  <p:stCondLst>
                                    <p:cond delay="0"/>
                                  </p:stCondLst>
                                  <p:childTnLst>
                                    <p:set>
                                      <p:cBhvr>
                                        <p:cTn id="145" dur="1" fill="hold">
                                          <p:stCondLst>
                                            <p:cond delay="0"/>
                                          </p:stCondLst>
                                        </p:cTn>
                                        <p:tgtEl>
                                          <p:spTgt spid="110"/>
                                        </p:tgtEl>
                                        <p:attrNameLst>
                                          <p:attrName>style.visibility</p:attrName>
                                        </p:attrNameLst>
                                      </p:cBhvr>
                                      <p:to>
                                        <p:strVal val="visible"/>
                                      </p:to>
                                    </p:set>
                                    <p:animEffect transition="in" filter="wipe(down)">
                                      <p:cBhvr>
                                        <p:cTn id="146" dur="500"/>
                                        <p:tgtEl>
                                          <p:spTgt spid="110"/>
                                        </p:tgtEl>
                                      </p:cBhvr>
                                    </p:animEffect>
                                  </p:childTnLst>
                                </p:cTn>
                              </p:par>
                              <p:par>
                                <p:cTn id="147" presetID="22" presetClass="entr" presetSubtype="4" fill="hold" grpId="2" nodeType="withEffect">
                                  <p:stCondLst>
                                    <p:cond delay="0"/>
                                  </p:stCondLst>
                                  <p:childTnLst>
                                    <p:set>
                                      <p:cBhvr>
                                        <p:cTn id="148" dur="1" fill="hold">
                                          <p:stCondLst>
                                            <p:cond delay="0"/>
                                          </p:stCondLst>
                                        </p:cTn>
                                        <p:tgtEl>
                                          <p:spTgt spid="111"/>
                                        </p:tgtEl>
                                        <p:attrNameLst>
                                          <p:attrName>style.visibility</p:attrName>
                                        </p:attrNameLst>
                                      </p:cBhvr>
                                      <p:to>
                                        <p:strVal val="visible"/>
                                      </p:to>
                                    </p:set>
                                    <p:animEffect transition="in" filter="wipe(down)">
                                      <p:cBhvr>
                                        <p:cTn id="149" dur="500"/>
                                        <p:tgtEl>
                                          <p:spTgt spid="11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2" nodeType="clickEffect">
                                  <p:stCondLst>
                                    <p:cond delay="0"/>
                                  </p:stCondLst>
                                  <p:childTnLst>
                                    <p:set>
                                      <p:cBhvr>
                                        <p:cTn id="153" dur="1" fill="hold">
                                          <p:stCondLst>
                                            <p:cond delay="0"/>
                                          </p:stCondLst>
                                        </p:cTn>
                                        <p:tgtEl>
                                          <p:spTgt spid="105"/>
                                        </p:tgtEl>
                                        <p:attrNameLst>
                                          <p:attrName>style.visibility</p:attrName>
                                        </p:attrNameLst>
                                      </p:cBhvr>
                                      <p:to>
                                        <p:strVal val="visible"/>
                                      </p:to>
                                    </p:set>
                                    <p:animEffect transition="in" filter="wipe(down)">
                                      <p:cBhvr>
                                        <p:cTn id="154" dur="500"/>
                                        <p:tgtEl>
                                          <p:spTgt spid="105"/>
                                        </p:tgtEl>
                                      </p:cBhvr>
                                    </p:animEffect>
                                  </p:childTnLst>
                                </p:cTn>
                              </p:par>
                              <p:par>
                                <p:cTn id="155" presetID="22" presetClass="entr" presetSubtype="4" fill="hold" grpId="2" nodeType="withEffect">
                                  <p:stCondLst>
                                    <p:cond delay="0"/>
                                  </p:stCondLst>
                                  <p:childTnLst>
                                    <p:set>
                                      <p:cBhvr>
                                        <p:cTn id="156" dur="1" fill="hold">
                                          <p:stCondLst>
                                            <p:cond delay="0"/>
                                          </p:stCondLst>
                                        </p:cTn>
                                        <p:tgtEl>
                                          <p:spTgt spid="106"/>
                                        </p:tgtEl>
                                        <p:attrNameLst>
                                          <p:attrName>style.visibility</p:attrName>
                                        </p:attrNameLst>
                                      </p:cBhvr>
                                      <p:to>
                                        <p:strVal val="visible"/>
                                      </p:to>
                                    </p:set>
                                    <p:animEffect transition="in" filter="wipe(down)">
                                      <p:cBhvr>
                                        <p:cTn id="15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P spid="39" grpId="0" animBg="1"/>
      <p:bldP spid="39" grpId="1" animBg="1"/>
      <p:bldP spid="55" grpId="0" animBg="1"/>
      <p:bldP spid="55" grpId="1" animBg="1"/>
      <p:bldP spid="64" grpId="0"/>
      <p:bldP spid="67" grpId="0" animBg="1"/>
      <p:bldP spid="67" grpId="1" animBg="1"/>
      <p:bldP spid="86" grpId="0" animBg="1"/>
      <p:bldP spid="88" grpId="0" animBg="1"/>
      <p:bldP spid="95" grpId="0" animBg="1"/>
      <p:bldP spid="100" grpId="0" animBg="1"/>
      <p:bldP spid="100" grpId="1" animBg="1"/>
      <p:bldP spid="105" grpId="0" animBg="1"/>
      <p:bldP spid="105" grpId="1" animBg="1"/>
      <p:bldP spid="105" grpId="2" animBg="1"/>
      <p:bldP spid="106" grpId="0" animBg="1"/>
      <p:bldP spid="106" grpId="1" animBg="1"/>
      <p:bldP spid="106" grpId="2" animBg="1"/>
      <p:bldP spid="107" grpId="0" animBg="1"/>
      <p:bldP spid="107" grpId="1"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uFill>
                  <a:solidFill>
                    <a:schemeClr val="bg1"/>
                  </a:solidFill>
                </a:uFill>
                <a:hlinkClick r:id="" action="ppaction://noaction">
                  <a:extLst>
                    <a:ext uri="{A12FA001-AC4F-418D-AE19-62706E023703}">
                      <ahyp:hlinkClr xmlns:ahyp="http://schemas.microsoft.com/office/drawing/2018/hyperlinkcolor" val="tx"/>
                    </a:ext>
                  </a:extLst>
                </a:hlinkClick>
              </a:rPr>
              <a:t>Method – </a:t>
            </a:r>
            <a:r>
              <a:rPr lang="en-US" u="sng" dirty="0">
                <a:uFill>
                  <a:solidFill>
                    <a:schemeClr val="bg1"/>
                  </a:solidFill>
                </a:uFill>
              </a:rPr>
              <a:t>2</a:t>
            </a:r>
            <a:br>
              <a:rPr lang="en-US" dirty="0">
                <a:hlinkClick r:id="" action="ppaction://noaction">
                  <a:extLst>
                    <a:ext uri="{A12FA001-AC4F-418D-AE19-62706E023703}">
                      <ahyp:hlinkClr xmlns:ahyp="http://schemas.microsoft.com/office/drawing/2018/hyperlinkcolor" val="tx"/>
                    </a:ext>
                  </a:extLst>
                </a:hlinkClick>
              </a:rPr>
            </a:br>
            <a:r>
              <a:rPr lang="en-US" dirty="0"/>
              <a:t>Domination Number and Total Domination</a:t>
            </a:r>
          </a:p>
        </p:txBody>
      </p:sp>
    </p:spTree>
    <p:extLst>
      <p:ext uri="{BB962C8B-B14F-4D97-AF65-F5344CB8AC3E}">
        <p14:creationId xmlns:p14="http://schemas.microsoft.com/office/powerpoint/2010/main" val="731508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Dominating Set </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863444"/>
                <a:ext cx="7590420" cy="5590565"/>
              </a:xfrm>
            </p:spPr>
            <p:txBody>
              <a:bodyPr/>
              <a:lstStyle/>
              <a:p>
                <a:pPr lvl="0"/>
                <a:r>
                  <a:rPr lang="en-US" b="1" dirty="0"/>
                  <a:t>A minimum dominating set </a:t>
                </a:r>
                <a:r>
                  <a:rPr lang="en-US" dirty="0"/>
                  <a:t>in a graph G is a dominating set of minimum cardinality. </a:t>
                </a:r>
              </a:p>
              <a:p>
                <a:pPr lvl="0"/>
                <a:r>
                  <a:rPr lang="en-US" dirty="0"/>
                  <a:t>The cardinality of a minimum dominating set in G is called </a:t>
                </a:r>
                <a:r>
                  <a:rPr lang="en-US" b="1" dirty="0"/>
                  <a:t>the domination number of G</a:t>
                </a:r>
                <a:r>
                  <a:rPr lang="en-US" dirty="0"/>
                  <a:t> and is denoted by</a:t>
                </a:r>
                <a14:m>
                  <m:oMath xmlns:m="http://schemas.openxmlformats.org/officeDocument/2006/math">
                    <m:r>
                      <a:rPr lang="en-US" i="0" dirty="0" smtClean="0">
                        <a:latin typeface="Cambria Math" panose="02040503050406030204" pitchFamily="18" charset="0"/>
                      </a:rPr>
                      <m:t> </m:t>
                    </m:r>
                    <m:r>
                      <m:rPr>
                        <m:sty m:val="p"/>
                      </m:rPr>
                      <a:rPr lang="en-US" b="0" i="1" dirty="0" smtClean="0">
                        <a:latin typeface="Cambria Math" panose="02040503050406030204" pitchFamily="18" charset="0"/>
                      </a:rPr>
                      <m:t>γ</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G</m:t>
                        </m:r>
                      </m:e>
                    </m:d>
                  </m:oMath>
                </a14:m>
                <a:r>
                  <a:rPr lang="en-US" dirty="0"/>
                  <a:t>. </a:t>
                </a:r>
              </a:p>
              <a:p>
                <a:pPr lvl="0"/>
                <a:r>
                  <a:rPr lang="en-US" dirty="0"/>
                  <a:t>Given graph have dominating set</a:t>
                </a:r>
                <a14:m>
                  <m:oMath xmlns:m="http://schemas.openxmlformats.org/officeDocument/2006/math">
                    <m:r>
                      <a:rPr lang="en-US" dirty="0">
                        <a:latin typeface="Cambria Math" panose="02040503050406030204" pitchFamily="18" charset="0"/>
                      </a:rPr>
                      <m:t> </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b</m:t>
                        </m:r>
                      </m:e>
                    </m:d>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c</m:t>
                        </m:r>
                      </m:e>
                    </m:d>
                    <m:r>
                      <a:rPr lang="en-US" dirty="0">
                        <a:latin typeface="Cambria Math" panose="02040503050406030204" pitchFamily="18" charset="0"/>
                      </a:rPr>
                      <m:t>,</m:t>
                    </m:r>
                  </m:oMath>
                </a14:m>
                <a:r>
                  <a:rPr lang="en-US" dirty="0"/>
                  <a:t> </a:t>
                </a:r>
                <a14:m>
                  <m:oMath xmlns:m="http://schemas.openxmlformats.org/officeDocument/2006/math">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a</m:t>
                        </m:r>
                        <m:r>
                          <a:rPr lang="en-US" dirty="0">
                            <a:latin typeface="Cambria Math" panose="02040503050406030204" pitchFamily="18" charset="0"/>
                          </a:rPr>
                          <m:t>,</m:t>
                        </m:r>
                        <m:r>
                          <m:rPr>
                            <m:sty m:val="p"/>
                          </m:rPr>
                          <a:rPr lang="en-US" dirty="0">
                            <a:latin typeface="Cambria Math" panose="02040503050406030204" pitchFamily="18" charset="0"/>
                          </a:rPr>
                          <m:t>b</m:t>
                        </m:r>
                      </m:e>
                    </m:d>
                    <m:r>
                      <a:rPr lang="en-US" dirty="0">
                        <a:latin typeface="Cambria Math" panose="02040503050406030204" pitchFamily="18" charset="0"/>
                      </a:rPr>
                      <m:t>,</m:t>
                    </m:r>
                  </m:oMath>
                </a14:m>
                <a:r>
                  <a:rPr lang="en-US" dirty="0"/>
                  <a:t> </a:t>
                </a:r>
                <a14:m>
                  <m:oMath xmlns:m="http://schemas.openxmlformats.org/officeDocument/2006/math">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a</m:t>
                        </m:r>
                        <m:r>
                          <a:rPr lang="en-US" dirty="0">
                            <a:latin typeface="Cambria Math" panose="02040503050406030204" pitchFamily="18" charset="0"/>
                          </a:rPr>
                          <m:t>,</m:t>
                        </m:r>
                        <m:r>
                          <m:rPr>
                            <m:sty m:val="p"/>
                          </m:rPr>
                          <a:rPr lang="en-US" dirty="0">
                            <a:latin typeface="Cambria Math" panose="02040503050406030204" pitchFamily="18" charset="0"/>
                          </a:rPr>
                          <m:t>c</m:t>
                        </m:r>
                      </m:e>
                    </m:d>
                    <m:r>
                      <a:rPr lang="en-US" dirty="0">
                        <a:latin typeface="Cambria Math" panose="02040503050406030204" pitchFamily="18" charset="0"/>
                      </a:rPr>
                      <m:t>,</m:t>
                    </m:r>
                  </m:oMath>
                </a14:m>
                <a:r>
                  <a:rPr lang="en-US" dirty="0"/>
                  <a:t> </a:t>
                </a:r>
                <a14:m>
                  <m:oMath xmlns:m="http://schemas.openxmlformats.org/officeDocument/2006/math">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b</m:t>
                        </m:r>
                        <m:r>
                          <a:rPr lang="en-US" dirty="0">
                            <a:latin typeface="Cambria Math" panose="02040503050406030204" pitchFamily="18" charset="0"/>
                          </a:rPr>
                          <m:t>,</m:t>
                        </m:r>
                        <m:r>
                          <m:rPr>
                            <m:sty m:val="p"/>
                          </m:rPr>
                          <a:rPr lang="en-US" dirty="0">
                            <a:latin typeface="Cambria Math" panose="02040503050406030204" pitchFamily="18" charset="0"/>
                          </a:rPr>
                          <m:t>c</m:t>
                        </m:r>
                      </m:e>
                    </m:d>
                    <m:r>
                      <a:rPr lang="en-US" dirty="0">
                        <a:latin typeface="Cambria Math" panose="02040503050406030204" pitchFamily="18" charset="0"/>
                      </a:rPr>
                      <m:t>,</m:t>
                    </m:r>
                  </m:oMath>
                </a14:m>
                <a:r>
                  <a:rPr lang="en-US" dirty="0"/>
                  <a:t> and</a:t>
                </a:r>
                <a14:m>
                  <m:oMath xmlns:m="http://schemas.openxmlformats.org/officeDocument/2006/math">
                    <m:r>
                      <a:rPr lang="en-US" dirty="0">
                        <a:latin typeface="Cambria Math" panose="02040503050406030204" pitchFamily="18" charset="0"/>
                      </a:rPr>
                      <m:t> </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a</m:t>
                        </m:r>
                        <m:r>
                          <a:rPr lang="en-US" dirty="0">
                            <a:latin typeface="Cambria Math" panose="02040503050406030204" pitchFamily="18" charset="0"/>
                          </a:rPr>
                          <m:t>,</m:t>
                        </m:r>
                        <m:r>
                          <m:rPr>
                            <m:sty m:val="p"/>
                          </m:rPr>
                          <a:rPr lang="en-US" dirty="0">
                            <a:latin typeface="Cambria Math" panose="02040503050406030204" pitchFamily="18" charset="0"/>
                          </a:rPr>
                          <m:t>b</m:t>
                        </m:r>
                        <m:r>
                          <a:rPr lang="en-US" dirty="0">
                            <a:latin typeface="Cambria Math" panose="02040503050406030204" pitchFamily="18" charset="0"/>
                          </a:rPr>
                          <m:t>,</m:t>
                        </m:r>
                        <m:r>
                          <m:rPr>
                            <m:sty m:val="p"/>
                          </m:rPr>
                          <a:rPr lang="en-US" dirty="0">
                            <a:latin typeface="Cambria Math" panose="02040503050406030204" pitchFamily="18" charset="0"/>
                          </a:rPr>
                          <m:t>c</m:t>
                        </m:r>
                      </m:e>
                    </m:d>
                    <m:r>
                      <a:rPr lang="en-US" dirty="0">
                        <a:latin typeface="Cambria Math" panose="02040503050406030204" pitchFamily="18" charset="0"/>
                      </a:rPr>
                      <m:t>.</m:t>
                    </m:r>
                  </m:oMath>
                </a14:m>
                <a:endParaRPr lang="en-US" dirty="0"/>
              </a:p>
              <a:p>
                <a:pPr lvl="0"/>
                <a:r>
                  <a:rPr lang="en-US" dirty="0"/>
                  <a:t>But dominating set with minimum cardinality is</a:t>
                </a:r>
                <a14:m>
                  <m:oMath xmlns:m="http://schemas.openxmlformats.org/officeDocument/2006/math">
                    <m:r>
                      <a:rPr lang="en-US" dirty="0">
                        <a:latin typeface="Cambria Math" panose="02040503050406030204" pitchFamily="18" charset="0"/>
                      </a:rPr>
                      <m:t> </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a</m:t>
                        </m:r>
                      </m:e>
                    </m:d>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b</m:t>
                        </m:r>
                      </m:e>
                    </m:d>
                    <m:r>
                      <a:rPr lang="en-US" dirty="0">
                        <a:latin typeface="Cambria Math" panose="02040503050406030204" pitchFamily="18" charset="0"/>
                      </a:rPr>
                      <m:t>,</m:t>
                    </m:r>
                  </m:oMath>
                </a14:m>
                <a:r>
                  <a:rPr lang="en-US" dirty="0"/>
                  <a:t> and</a:t>
                </a:r>
                <a14:m>
                  <m:oMath xmlns:m="http://schemas.openxmlformats.org/officeDocument/2006/math">
                    <m:r>
                      <a:rPr lang="en-US" dirty="0">
                        <a:latin typeface="Cambria Math" panose="02040503050406030204" pitchFamily="18" charset="0"/>
                      </a:rPr>
                      <m:t> </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c</m:t>
                        </m:r>
                      </m:e>
                    </m:d>
                    <m:r>
                      <a:rPr lang="en-US" dirty="0">
                        <a:latin typeface="Cambria Math" panose="02040503050406030204" pitchFamily="18" charset="0"/>
                      </a:rPr>
                      <m:t>.</m:t>
                    </m:r>
                  </m:oMath>
                </a14:m>
                <a:endParaRPr lang="en-US" dirty="0"/>
              </a:p>
              <a:p>
                <a:pPr lvl="0"/>
                <a:r>
                  <a:rPr lang="en-US" dirty="0"/>
                  <a:t>So, </a:t>
                </a:r>
                <a:r>
                  <a:rPr lang="en-US" b="1" dirty="0"/>
                  <a:t>domination number for graph is 1.</a:t>
                </a:r>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863444"/>
                <a:ext cx="7590420" cy="5590565"/>
              </a:xfrm>
              <a:blipFill rotWithShape="0">
                <a:blip r:embed="rId2"/>
                <a:stretch>
                  <a:fillRect l="-1526" t="-1963" r="-160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DD11F87-DA81-9510-C1CB-0AF4093562CB}"/>
              </a:ext>
            </a:extLst>
          </p:cNvPr>
          <p:cNvSpPr/>
          <p:nvPr/>
        </p:nvSpPr>
        <p:spPr>
          <a:xfrm rot="5400000">
            <a:off x="9626309" y="19212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8184922" y="40741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11067697" y="40741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4" idx="5"/>
            <a:endCxn id="6" idx="1"/>
          </p:cNvCxnSpPr>
          <p:nvPr/>
        </p:nvCxnSpPr>
        <p:spPr>
          <a:xfrm flipH="1">
            <a:off x="8307834" y="2044137"/>
            <a:ext cx="1339563" cy="20510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6205DD86-315C-53B6-CEEF-A9919650168E}"/>
              </a:ext>
            </a:extLst>
          </p:cNvPr>
          <p:cNvCxnSpPr>
            <a:cxnSpLocks/>
            <a:stCxn id="4" idx="7"/>
            <a:endCxn id="7" idx="3"/>
          </p:cNvCxnSpPr>
          <p:nvPr/>
        </p:nvCxnSpPr>
        <p:spPr>
          <a:xfrm>
            <a:off x="9749221" y="2044137"/>
            <a:ext cx="1339564" cy="20510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8328922" y="4146110"/>
            <a:ext cx="27387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8084068" y="4146110"/>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8" name="TextBox 17"/>
          <p:cNvSpPr txBox="1"/>
          <p:nvPr/>
        </p:nvSpPr>
        <p:spPr>
          <a:xfrm>
            <a:off x="10959199" y="4197023"/>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9" name="TextBox 18"/>
          <p:cNvSpPr txBox="1"/>
          <p:nvPr/>
        </p:nvSpPr>
        <p:spPr>
          <a:xfrm>
            <a:off x="9509884" y="1341851"/>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Tree>
    <p:extLst>
      <p:ext uri="{BB962C8B-B14F-4D97-AF65-F5344CB8AC3E}">
        <p14:creationId xmlns:p14="http://schemas.microsoft.com/office/powerpoint/2010/main" val="20460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grpId="1" nodeType="clickEffect">
                                  <p:stCondLst>
                                    <p:cond delay="0"/>
                                  </p:stCondLst>
                                  <p:childTnLst>
                                    <p:animClr clrSpc="rgb" dir="cw">
                                      <p:cBhvr override="childStyle">
                                        <p:cTn id="42" dur="500" fill="hold"/>
                                        <p:tgtEl>
                                          <p:spTgt spid="4"/>
                                        </p:tgtEl>
                                        <p:attrNameLst>
                                          <p:attrName>style.color</p:attrName>
                                        </p:attrNameLst>
                                      </p:cBhvr>
                                      <p:to>
                                        <a:srgbClr val="FFFF00"/>
                                      </p:to>
                                    </p:animClr>
                                    <p:animClr clrSpc="rgb" dir="cw">
                                      <p:cBhvr>
                                        <p:cTn id="43" dur="500" fill="hold"/>
                                        <p:tgtEl>
                                          <p:spTgt spid="4"/>
                                        </p:tgtEl>
                                        <p:attrNameLst>
                                          <p:attrName>fillcolor</p:attrName>
                                        </p:attrNameLst>
                                      </p:cBhvr>
                                      <p:to>
                                        <a:srgbClr val="FFFF00"/>
                                      </p:to>
                                    </p:animClr>
                                    <p:set>
                                      <p:cBhvr>
                                        <p:cTn id="44" dur="500" fill="hold"/>
                                        <p:tgtEl>
                                          <p:spTgt spid="4"/>
                                        </p:tgtEl>
                                        <p:attrNameLst>
                                          <p:attrName>fill.type</p:attrName>
                                        </p:attrNameLst>
                                      </p:cBhvr>
                                      <p:to>
                                        <p:strVal val="solid"/>
                                      </p:to>
                                    </p:set>
                                    <p:set>
                                      <p:cBhvr>
                                        <p:cTn id="45" dur="500" fill="hold"/>
                                        <p:tgtEl>
                                          <p:spTgt spid="4"/>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animBg="1"/>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Find domination number of below graph </a:t>
            </a:r>
          </a:p>
        </p:txBody>
      </p:sp>
      <p:sp>
        <p:nvSpPr>
          <p:cNvPr id="4" name="Oval 3">
            <a:extLst>
              <a:ext uri="{FF2B5EF4-FFF2-40B4-BE49-F238E27FC236}">
                <a16:creationId xmlns:a16="http://schemas.microsoft.com/office/drawing/2014/main" id="{BDD11F87-DA81-9510-C1CB-0AF4093562CB}"/>
              </a:ext>
            </a:extLst>
          </p:cNvPr>
          <p:cNvSpPr/>
          <p:nvPr/>
        </p:nvSpPr>
        <p:spPr>
          <a:xfrm rot="5400000">
            <a:off x="5965118" y="121709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497845" y="297559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7378165" y="412772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5965118" y="412772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7378181" y="556788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7378181" y="297559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4497845" y="197037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4497861" y="556788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5938013" y="276245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7378165" y="19767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4493807" y="412916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 name="Straight Connector 15">
            <a:extLst>
              <a:ext uri="{FF2B5EF4-FFF2-40B4-BE49-F238E27FC236}">
                <a16:creationId xmlns:a16="http://schemas.microsoft.com/office/drawing/2014/main" id="{6205DD86-315C-53B6-CEEF-A9919650168E}"/>
              </a:ext>
            </a:extLst>
          </p:cNvPr>
          <p:cNvCxnSpPr>
            <a:cxnSpLocks/>
            <a:stCxn id="4" idx="5"/>
            <a:endCxn id="11" idx="0"/>
          </p:cNvCxnSpPr>
          <p:nvPr/>
        </p:nvCxnSpPr>
        <p:spPr>
          <a:xfrm flipH="1">
            <a:off x="4640408" y="1338995"/>
            <a:ext cx="1344361" cy="70337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05DD86-315C-53B6-CEEF-A9919650168E}"/>
              </a:ext>
            </a:extLst>
          </p:cNvPr>
          <p:cNvCxnSpPr>
            <a:cxnSpLocks/>
            <a:stCxn id="6" idx="2"/>
            <a:endCxn id="11" idx="6"/>
          </p:cNvCxnSpPr>
          <p:nvPr/>
        </p:nvCxnSpPr>
        <p:spPr>
          <a:xfrm flipV="1">
            <a:off x="4568408" y="2112933"/>
            <a:ext cx="0" cy="8640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15" idx="2"/>
          </p:cNvCxnSpPr>
          <p:nvPr/>
        </p:nvCxnSpPr>
        <p:spPr>
          <a:xfrm flipV="1">
            <a:off x="4564370" y="3118155"/>
            <a:ext cx="4046" cy="1012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6205DD86-315C-53B6-CEEF-A9919650168E}"/>
              </a:ext>
            </a:extLst>
          </p:cNvPr>
          <p:cNvCxnSpPr>
            <a:cxnSpLocks/>
            <a:stCxn id="12" idx="2"/>
            <a:endCxn id="15" idx="6"/>
          </p:cNvCxnSpPr>
          <p:nvPr/>
        </p:nvCxnSpPr>
        <p:spPr>
          <a:xfrm flipH="1" flipV="1">
            <a:off x="4564370" y="4271728"/>
            <a:ext cx="4054" cy="12975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205DD86-315C-53B6-CEEF-A9919650168E}"/>
              </a:ext>
            </a:extLst>
          </p:cNvPr>
          <p:cNvCxnSpPr>
            <a:cxnSpLocks/>
            <a:stCxn id="10" idx="2"/>
            <a:endCxn id="14" idx="6"/>
          </p:cNvCxnSpPr>
          <p:nvPr/>
        </p:nvCxnSpPr>
        <p:spPr>
          <a:xfrm flipH="1" flipV="1">
            <a:off x="7448728" y="2119330"/>
            <a:ext cx="16" cy="8576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6205DD86-315C-53B6-CEEF-A9919650168E}"/>
              </a:ext>
            </a:extLst>
          </p:cNvPr>
          <p:cNvCxnSpPr>
            <a:cxnSpLocks/>
            <a:stCxn id="10" idx="6"/>
            <a:endCxn id="7" idx="2"/>
          </p:cNvCxnSpPr>
          <p:nvPr/>
        </p:nvCxnSpPr>
        <p:spPr>
          <a:xfrm flipH="1">
            <a:off x="7448728" y="3118155"/>
            <a:ext cx="16" cy="10110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6205DD86-315C-53B6-CEEF-A9919650168E}"/>
              </a:ext>
            </a:extLst>
          </p:cNvPr>
          <p:cNvCxnSpPr>
            <a:cxnSpLocks/>
            <a:stCxn id="7" idx="6"/>
            <a:endCxn id="9" idx="2"/>
          </p:cNvCxnSpPr>
          <p:nvPr/>
        </p:nvCxnSpPr>
        <p:spPr>
          <a:xfrm>
            <a:off x="7448728" y="4270283"/>
            <a:ext cx="16" cy="129903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6205DD86-315C-53B6-CEEF-A9919650168E}"/>
              </a:ext>
            </a:extLst>
          </p:cNvPr>
          <p:cNvCxnSpPr>
            <a:cxnSpLocks/>
            <a:endCxn id="4" idx="7"/>
          </p:cNvCxnSpPr>
          <p:nvPr/>
        </p:nvCxnSpPr>
        <p:spPr>
          <a:xfrm flipH="1" flipV="1">
            <a:off x="6086593" y="1338995"/>
            <a:ext cx="1298307" cy="6977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6205DD86-315C-53B6-CEEF-A9919650168E}"/>
              </a:ext>
            </a:extLst>
          </p:cNvPr>
          <p:cNvCxnSpPr>
            <a:cxnSpLocks/>
            <a:stCxn id="8" idx="4"/>
            <a:endCxn id="12" idx="0"/>
          </p:cNvCxnSpPr>
          <p:nvPr/>
        </p:nvCxnSpPr>
        <p:spPr>
          <a:xfrm flipH="1">
            <a:off x="4640424" y="4199720"/>
            <a:ext cx="1323257"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6205DD86-315C-53B6-CEEF-A9919650168E}"/>
              </a:ext>
            </a:extLst>
          </p:cNvPr>
          <p:cNvCxnSpPr>
            <a:cxnSpLocks/>
            <a:stCxn id="8" idx="0"/>
            <a:endCxn id="9" idx="4"/>
          </p:cNvCxnSpPr>
          <p:nvPr/>
        </p:nvCxnSpPr>
        <p:spPr>
          <a:xfrm>
            <a:off x="6107681" y="4199720"/>
            <a:ext cx="1269063"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6205DD86-315C-53B6-CEEF-A9919650168E}"/>
              </a:ext>
            </a:extLst>
          </p:cNvPr>
          <p:cNvCxnSpPr>
            <a:cxnSpLocks/>
            <a:stCxn id="13" idx="3"/>
            <a:endCxn id="11" idx="7"/>
          </p:cNvCxnSpPr>
          <p:nvPr/>
        </p:nvCxnSpPr>
        <p:spPr>
          <a:xfrm flipH="1" flipV="1">
            <a:off x="4619320" y="2092266"/>
            <a:ext cx="1338344" cy="6922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6205DD86-315C-53B6-CEEF-A9919650168E}"/>
              </a:ext>
            </a:extLst>
          </p:cNvPr>
          <p:cNvCxnSpPr>
            <a:cxnSpLocks/>
            <a:stCxn id="13" idx="1"/>
            <a:endCxn id="14" idx="5"/>
          </p:cNvCxnSpPr>
          <p:nvPr/>
        </p:nvCxnSpPr>
        <p:spPr>
          <a:xfrm flipV="1">
            <a:off x="6059488" y="2098663"/>
            <a:ext cx="1338328" cy="685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6205DD86-315C-53B6-CEEF-A9919650168E}"/>
              </a:ext>
            </a:extLst>
          </p:cNvPr>
          <p:cNvCxnSpPr>
            <a:cxnSpLocks/>
            <a:stCxn id="13" idx="5"/>
            <a:endCxn id="15" idx="1"/>
          </p:cNvCxnSpPr>
          <p:nvPr/>
        </p:nvCxnSpPr>
        <p:spPr>
          <a:xfrm flipH="1">
            <a:off x="4615282" y="2884354"/>
            <a:ext cx="1342382" cy="12669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6205DD86-315C-53B6-CEEF-A9919650168E}"/>
              </a:ext>
            </a:extLst>
          </p:cNvPr>
          <p:cNvCxnSpPr>
            <a:cxnSpLocks/>
            <a:stCxn id="7" idx="4"/>
            <a:endCxn id="13" idx="7"/>
          </p:cNvCxnSpPr>
          <p:nvPr/>
        </p:nvCxnSpPr>
        <p:spPr>
          <a:xfrm flipH="1" flipV="1">
            <a:off x="6059488" y="2884354"/>
            <a:ext cx="1317240" cy="13153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205DD86-315C-53B6-CEEF-A9919650168E}"/>
              </a:ext>
            </a:extLst>
          </p:cNvPr>
          <p:cNvCxnSpPr>
            <a:cxnSpLocks/>
            <a:stCxn id="10" idx="6"/>
            <a:endCxn id="8" idx="1"/>
          </p:cNvCxnSpPr>
          <p:nvPr/>
        </p:nvCxnSpPr>
        <p:spPr>
          <a:xfrm flipH="1">
            <a:off x="6086593" y="3118155"/>
            <a:ext cx="1362151" cy="10316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6205DD86-315C-53B6-CEEF-A9919650168E}"/>
              </a:ext>
            </a:extLst>
          </p:cNvPr>
          <p:cNvCxnSpPr>
            <a:cxnSpLocks/>
            <a:stCxn id="8" idx="3"/>
            <a:endCxn id="6" idx="7"/>
          </p:cNvCxnSpPr>
          <p:nvPr/>
        </p:nvCxnSpPr>
        <p:spPr>
          <a:xfrm flipH="1" flipV="1">
            <a:off x="4619320" y="3097488"/>
            <a:ext cx="1365449" cy="1052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2" name="TextBox 31"/>
          <p:cNvSpPr txBox="1"/>
          <p:nvPr/>
        </p:nvSpPr>
        <p:spPr>
          <a:xfrm>
            <a:off x="4390330" y="5592849"/>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33" name="TextBox 32"/>
          <p:cNvSpPr txBox="1"/>
          <p:nvPr/>
        </p:nvSpPr>
        <p:spPr>
          <a:xfrm>
            <a:off x="7291301" y="5592849"/>
            <a:ext cx="360996" cy="523220"/>
          </a:xfrm>
          <a:prstGeom prst="rect">
            <a:avLst/>
          </a:prstGeom>
          <a:noFill/>
        </p:spPr>
        <p:txBody>
          <a:bodyPr wrap="none" rtlCol="0">
            <a:spAutoFit/>
          </a:bodyPr>
          <a:lstStyle/>
          <a:p>
            <a:r>
              <a:rPr lang="en-US" sz="2800" dirty="0">
                <a:solidFill>
                  <a:srgbClr val="C00000"/>
                </a:solidFill>
              </a:rPr>
              <a:t>b</a:t>
            </a:r>
          </a:p>
        </p:txBody>
      </p:sp>
      <p:sp>
        <p:nvSpPr>
          <p:cNvPr id="34" name="TextBox 33"/>
          <p:cNvSpPr txBox="1"/>
          <p:nvPr/>
        </p:nvSpPr>
        <p:spPr>
          <a:xfrm>
            <a:off x="4218640" y="3982251"/>
            <a:ext cx="349776" cy="523220"/>
          </a:xfrm>
          <a:prstGeom prst="rect">
            <a:avLst/>
          </a:prstGeom>
          <a:noFill/>
        </p:spPr>
        <p:txBody>
          <a:bodyPr wrap="none" rtlCol="0">
            <a:spAutoFit/>
          </a:bodyPr>
          <a:lstStyle/>
          <a:p>
            <a:r>
              <a:rPr lang="en-US" sz="2800" dirty="0">
                <a:solidFill>
                  <a:srgbClr val="C00000"/>
                </a:solidFill>
              </a:rPr>
              <a:t>c</a:t>
            </a:r>
          </a:p>
        </p:txBody>
      </p:sp>
      <p:sp>
        <p:nvSpPr>
          <p:cNvPr id="35" name="TextBox 34"/>
          <p:cNvSpPr txBox="1"/>
          <p:nvPr/>
        </p:nvSpPr>
        <p:spPr>
          <a:xfrm>
            <a:off x="7470997" y="3982251"/>
            <a:ext cx="362600" cy="523220"/>
          </a:xfrm>
          <a:prstGeom prst="rect">
            <a:avLst/>
          </a:prstGeom>
          <a:noFill/>
        </p:spPr>
        <p:txBody>
          <a:bodyPr wrap="none" rtlCol="0">
            <a:spAutoFit/>
          </a:bodyPr>
          <a:lstStyle/>
          <a:p>
            <a:r>
              <a:rPr lang="en-US" sz="2800" dirty="0">
                <a:solidFill>
                  <a:srgbClr val="C00000"/>
                </a:solidFill>
              </a:rPr>
              <a:t>d</a:t>
            </a:r>
          </a:p>
        </p:txBody>
      </p:sp>
      <p:sp>
        <p:nvSpPr>
          <p:cNvPr id="36" name="TextBox 35"/>
          <p:cNvSpPr txBox="1"/>
          <p:nvPr/>
        </p:nvSpPr>
        <p:spPr>
          <a:xfrm>
            <a:off x="4215434" y="2752429"/>
            <a:ext cx="352982" cy="523220"/>
          </a:xfrm>
          <a:prstGeom prst="rect">
            <a:avLst/>
          </a:prstGeom>
          <a:noFill/>
        </p:spPr>
        <p:txBody>
          <a:bodyPr wrap="none" rtlCol="0">
            <a:spAutoFit/>
          </a:bodyPr>
          <a:lstStyle/>
          <a:p>
            <a:r>
              <a:rPr lang="en-US" sz="2800" dirty="0">
                <a:solidFill>
                  <a:srgbClr val="C00000"/>
                </a:solidFill>
              </a:rPr>
              <a:t>e</a:t>
            </a:r>
          </a:p>
        </p:txBody>
      </p:sp>
      <p:sp>
        <p:nvSpPr>
          <p:cNvPr id="37" name="TextBox 36"/>
          <p:cNvSpPr txBox="1"/>
          <p:nvPr/>
        </p:nvSpPr>
        <p:spPr>
          <a:xfrm>
            <a:off x="7475004" y="2749026"/>
            <a:ext cx="293670" cy="523220"/>
          </a:xfrm>
          <a:prstGeom prst="rect">
            <a:avLst/>
          </a:prstGeom>
          <a:noFill/>
        </p:spPr>
        <p:txBody>
          <a:bodyPr wrap="none" rtlCol="0">
            <a:spAutoFit/>
          </a:bodyPr>
          <a:lstStyle/>
          <a:p>
            <a:r>
              <a:rPr lang="en-US" sz="2800" dirty="0">
                <a:solidFill>
                  <a:srgbClr val="C00000"/>
                </a:solidFill>
              </a:rPr>
              <a:t>f</a:t>
            </a:r>
          </a:p>
        </p:txBody>
      </p:sp>
      <p:sp>
        <p:nvSpPr>
          <p:cNvPr id="38" name="TextBox 37"/>
          <p:cNvSpPr txBox="1"/>
          <p:nvPr/>
        </p:nvSpPr>
        <p:spPr>
          <a:xfrm>
            <a:off x="7448736" y="1733729"/>
            <a:ext cx="352982" cy="523220"/>
          </a:xfrm>
          <a:prstGeom prst="rect">
            <a:avLst/>
          </a:prstGeom>
          <a:noFill/>
        </p:spPr>
        <p:txBody>
          <a:bodyPr wrap="none" rtlCol="0">
            <a:spAutoFit/>
          </a:bodyPr>
          <a:lstStyle/>
          <a:p>
            <a:r>
              <a:rPr lang="en-US" sz="2800" dirty="0">
                <a:solidFill>
                  <a:srgbClr val="C00000"/>
                </a:solidFill>
              </a:rPr>
              <a:t>g</a:t>
            </a:r>
          </a:p>
        </p:txBody>
      </p:sp>
      <p:sp>
        <p:nvSpPr>
          <p:cNvPr id="39" name="TextBox 38"/>
          <p:cNvSpPr txBox="1"/>
          <p:nvPr/>
        </p:nvSpPr>
        <p:spPr>
          <a:xfrm>
            <a:off x="4210618" y="1787157"/>
            <a:ext cx="357790" cy="523220"/>
          </a:xfrm>
          <a:prstGeom prst="rect">
            <a:avLst/>
          </a:prstGeom>
          <a:noFill/>
        </p:spPr>
        <p:txBody>
          <a:bodyPr wrap="none" rtlCol="0">
            <a:spAutoFit/>
          </a:bodyPr>
          <a:lstStyle/>
          <a:p>
            <a:r>
              <a:rPr lang="en-US" sz="2800" dirty="0">
                <a:solidFill>
                  <a:srgbClr val="C00000"/>
                </a:solidFill>
              </a:rPr>
              <a:t>h</a:t>
            </a:r>
          </a:p>
        </p:txBody>
      </p:sp>
      <p:sp>
        <p:nvSpPr>
          <p:cNvPr id="40" name="TextBox 39"/>
          <p:cNvSpPr txBox="1"/>
          <p:nvPr/>
        </p:nvSpPr>
        <p:spPr>
          <a:xfrm>
            <a:off x="5884442" y="1392853"/>
            <a:ext cx="340158" cy="523220"/>
          </a:xfrm>
          <a:prstGeom prst="rect">
            <a:avLst/>
          </a:prstGeom>
          <a:noFill/>
        </p:spPr>
        <p:txBody>
          <a:bodyPr wrap="none" rtlCol="0">
            <a:spAutoFit/>
          </a:bodyPr>
          <a:lstStyle/>
          <a:p>
            <a:r>
              <a:rPr lang="en-US" sz="2800" dirty="0">
                <a:solidFill>
                  <a:srgbClr val="C00000"/>
                </a:solidFill>
              </a:rPr>
              <a:t>x</a:t>
            </a:r>
          </a:p>
        </p:txBody>
      </p:sp>
      <p:sp>
        <p:nvSpPr>
          <p:cNvPr id="41" name="TextBox 40"/>
          <p:cNvSpPr txBox="1"/>
          <p:nvPr/>
        </p:nvSpPr>
        <p:spPr>
          <a:xfrm>
            <a:off x="5846266" y="2957865"/>
            <a:ext cx="346570" cy="523220"/>
          </a:xfrm>
          <a:prstGeom prst="rect">
            <a:avLst/>
          </a:prstGeom>
          <a:noFill/>
        </p:spPr>
        <p:txBody>
          <a:bodyPr wrap="none" rtlCol="0">
            <a:spAutoFit/>
          </a:bodyPr>
          <a:lstStyle/>
          <a:p>
            <a:r>
              <a:rPr lang="en-US" sz="2800" dirty="0">
                <a:solidFill>
                  <a:srgbClr val="C00000"/>
                </a:solidFill>
              </a:rPr>
              <a:t>y</a:t>
            </a:r>
          </a:p>
        </p:txBody>
      </p:sp>
      <p:sp>
        <p:nvSpPr>
          <p:cNvPr id="42" name="TextBox 41"/>
          <p:cNvSpPr txBox="1"/>
          <p:nvPr/>
        </p:nvSpPr>
        <p:spPr>
          <a:xfrm>
            <a:off x="5898870" y="4273173"/>
            <a:ext cx="325730" cy="523220"/>
          </a:xfrm>
          <a:prstGeom prst="rect">
            <a:avLst/>
          </a:prstGeom>
          <a:noFill/>
        </p:spPr>
        <p:txBody>
          <a:bodyPr wrap="none" rtlCol="0">
            <a:spAutoFit/>
          </a:bodyPr>
          <a:lstStyle/>
          <a:p>
            <a:r>
              <a:rPr lang="en-US" sz="2800" dirty="0">
                <a:solidFill>
                  <a:srgbClr val="C00000"/>
                </a:solidFill>
              </a:rPr>
              <a:t>z</a:t>
            </a:r>
          </a:p>
        </p:txBody>
      </p:sp>
    </p:spTree>
    <p:extLst>
      <p:ext uri="{BB962C8B-B14F-4D97-AF65-F5344CB8AC3E}">
        <p14:creationId xmlns:p14="http://schemas.microsoft.com/office/powerpoint/2010/main" val="1278322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a:t>Find domination number of below graph </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1" y="773292"/>
                <a:ext cx="8212720" cy="4313674"/>
              </a:xfrm>
            </p:spPr>
            <p:txBody>
              <a:bodyPr/>
              <a:lstStyle/>
              <a:p>
                <a:r>
                  <a:rPr lang="en-US" dirty="0"/>
                  <a:t>We saw that the set</a:t>
                </a:r>
                <a14:m>
                  <m:oMath xmlns:m="http://schemas.openxmlformats.org/officeDocument/2006/math">
                    <m:r>
                      <a:rPr lang="en-US" i="0" dirty="0" smtClean="0">
                        <a:latin typeface="Cambria Math" panose="02040503050406030204" pitchFamily="18" charset="0"/>
                      </a:rPr>
                      <m:t> </m:t>
                    </m:r>
                    <m:sSub>
                      <m:sSubPr>
                        <m:ctrlPr>
                          <a:rPr lang="en-US" b="0" i="1" dirty="0" smtClean="0">
                            <a:latin typeface="Cambria Math" panose="02040503050406030204" pitchFamily="18" charset="0"/>
                          </a:rPr>
                        </m:ctrlPr>
                      </m:sSubPr>
                      <m:e>
                        <m:r>
                          <m:rPr>
                            <m:sty m:val="p"/>
                          </m:rPr>
                          <a:rPr lang="en-US" i="0" dirty="0" smtClean="0">
                            <a:latin typeface="Cambria Math" panose="02040503050406030204" pitchFamily="18" charset="0"/>
                          </a:rPr>
                          <m:t>S</m:t>
                        </m:r>
                      </m:e>
                      <m:sub>
                        <m:r>
                          <a:rPr lang="en-US" i="0" dirty="0" smtClean="0">
                            <a:latin typeface="Cambria Math" panose="02040503050406030204" pitchFamily="18" charset="0"/>
                          </a:rPr>
                          <m:t>1</m:t>
                        </m:r>
                      </m:sub>
                    </m:sSub>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b="0" i="0" dirty="0" smtClean="0">
                            <a:latin typeface="Cambria Math" panose="02040503050406030204" pitchFamily="18" charset="0"/>
                          </a:rPr>
                          <m:t>x</m:t>
                        </m:r>
                        <m:r>
                          <a:rPr lang="en-US" i="0" dirty="0" smtClean="0">
                            <a:latin typeface="Cambria Math" panose="02040503050406030204" pitchFamily="18" charset="0"/>
                          </a:rPr>
                          <m:t>, </m:t>
                        </m:r>
                        <m:r>
                          <m:rPr>
                            <m:sty m:val="p"/>
                          </m:rPr>
                          <a:rPr lang="en-US" b="0" i="0" dirty="0" smtClean="0">
                            <a:latin typeface="Cambria Math" panose="02040503050406030204" pitchFamily="18" charset="0"/>
                          </a:rPr>
                          <m:t>y</m:t>
                        </m:r>
                        <m:r>
                          <a:rPr lang="en-US" i="0" dirty="0" smtClean="0">
                            <a:latin typeface="Cambria Math" panose="02040503050406030204" pitchFamily="18" charset="0"/>
                          </a:rPr>
                          <m:t>, </m:t>
                        </m:r>
                        <m:r>
                          <m:rPr>
                            <m:sty m:val="p"/>
                          </m:rPr>
                          <a:rPr lang="en-US" b="0" i="0" dirty="0" smtClean="0">
                            <a:latin typeface="Cambria Math" panose="02040503050406030204" pitchFamily="18" charset="0"/>
                          </a:rPr>
                          <m:t>z</m:t>
                        </m:r>
                      </m:e>
                    </m:d>
                  </m:oMath>
                </a14:m>
                <a:r>
                  <a:rPr lang="en-US" dirty="0"/>
                  <a:t> is a dominating set for</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 </a:t>
                </a:r>
              </a:p>
              <a:p>
                <a:r>
                  <a:rPr lang="en-US" dirty="0"/>
                  <a:t>Therefore,</a:t>
                </a:r>
                <a14:m>
                  <m:oMath xmlns:m="http://schemas.openxmlformats.org/officeDocument/2006/math">
                    <m:r>
                      <a:rPr lang="en-US" b="0" i="0" dirty="0" smtClean="0">
                        <a:latin typeface="Cambria Math" panose="02040503050406030204" pitchFamily="18" charset="0"/>
                      </a:rPr>
                      <m:t> </m:t>
                    </m:r>
                    <m:r>
                      <a:rPr lang="en-US" i="0" dirty="0" smtClean="0">
                        <a:latin typeface="Cambria Math" panose="02040503050406030204" pitchFamily="18" charset="0"/>
                      </a:rPr>
                      <m:t> </m:t>
                    </m:r>
                    <m:r>
                      <m:rPr>
                        <m:sty m:val="p"/>
                      </m:rPr>
                      <a:rPr lang="en-US" i="0" dirty="0" smtClean="0">
                        <a:latin typeface="Cambria Math" panose="02040503050406030204" pitchFamily="18" charset="0"/>
                      </a:rPr>
                      <m:t>γ</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G</m:t>
                        </m:r>
                      </m:e>
                    </m:d>
                    <m:r>
                      <a:rPr lang="en-US" i="0" dirty="0" smtClean="0">
                        <a:latin typeface="Cambria Math" panose="02040503050406030204" pitchFamily="18" charset="0"/>
                      </a:rPr>
                      <m:t>≤3</m:t>
                    </m:r>
                  </m:oMath>
                </a14:m>
                <a:r>
                  <a:rPr lang="en-US" dirty="0"/>
                  <a:t>.</a:t>
                </a:r>
              </a:p>
              <a:p>
                <a:r>
                  <a:rPr lang="en-US" dirty="0"/>
                  <a:t>To show that the domination number of</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 is actually 3, it is required to show that there is </a:t>
                </a:r>
                <a:r>
                  <a:rPr lang="en-US" b="1" dirty="0"/>
                  <a:t>no dominating set with two vertices. </a:t>
                </a:r>
              </a:p>
              <a:p>
                <a:r>
                  <a:rPr lang="en-US" dirty="0"/>
                  <a:t>Notice that, the order of</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 is 11 and that the degree of every vertex of</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 is at most 4.</a:t>
                </a:r>
              </a:p>
              <a:p>
                <a:r>
                  <a:rPr lang="en-US" dirty="0"/>
                  <a:t>This means that no vertex can dominate more than 5 vertices and that every two vertices dominate at most 10 vertices. </a:t>
                </a:r>
              </a:p>
              <a:p>
                <a:r>
                  <a:rPr lang="en-US" dirty="0"/>
                  <a:t>That is,</a:t>
                </a:r>
                <a14:m>
                  <m:oMath xmlns:m="http://schemas.openxmlformats.org/officeDocument/2006/math">
                    <m:r>
                      <a:rPr lang="en-US" i="0"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i="0" dirty="0" smtClean="0">
                        <a:latin typeface="Cambria Math" panose="02040503050406030204" pitchFamily="18" charset="0"/>
                      </a:rPr>
                      <m:t>γ</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G</m:t>
                        </m:r>
                      </m:e>
                    </m:d>
                    <m:r>
                      <a:rPr lang="en-US" i="0" dirty="0" smtClean="0">
                        <a:latin typeface="Cambria Math" panose="02040503050406030204" pitchFamily="18" charset="0"/>
                      </a:rPr>
                      <m:t>&gt;2</m:t>
                    </m:r>
                  </m:oMath>
                </a14:m>
                <a:r>
                  <a:rPr lang="en-US" dirty="0"/>
                  <a:t> </a:t>
                </a:r>
              </a:p>
              <a:p>
                <a:r>
                  <a:rPr lang="en-US" dirty="0"/>
                  <a:t>Hence,</a:t>
                </a:r>
                <a14:m>
                  <m:oMath xmlns:m="http://schemas.openxmlformats.org/officeDocument/2006/math">
                    <m:r>
                      <a:rPr lang="en-US" b="0" i="0" dirty="0" smtClean="0">
                        <a:latin typeface="Cambria Math" panose="02040503050406030204" pitchFamily="18" charset="0"/>
                      </a:rPr>
                      <m:t>    </m:t>
                    </m:r>
                    <m:r>
                      <m:rPr>
                        <m:sty m:val="p"/>
                      </m:rPr>
                      <a:rPr lang="en-US" i="0" dirty="0" smtClean="0">
                        <a:latin typeface="Cambria Math" panose="02040503050406030204" pitchFamily="18" charset="0"/>
                      </a:rPr>
                      <m:t>γ</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G</m:t>
                        </m:r>
                      </m:e>
                    </m:d>
                    <m:r>
                      <a:rPr lang="en-US" i="0" dirty="0">
                        <a:latin typeface="Cambria Math" panose="02040503050406030204" pitchFamily="18" charset="0"/>
                      </a:rPr>
                      <m:t>=3</m:t>
                    </m:r>
                  </m:oMath>
                </a14:m>
                <a:r>
                  <a:rPr lang="en-US" dirty="0"/>
                  <a:t>.</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1" y="773292"/>
                <a:ext cx="8212720" cy="4313674"/>
              </a:xfrm>
              <a:blipFill rotWithShape="0">
                <a:blip r:embed="rId2"/>
                <a:stretch>
                  <a:fillRect l="-1411" t="-2546" r="-1485" b="-3960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DD11F87-DA81-9510-C1CB-0AF4093562CB}"/>
              </a:ext>
            </a:extLst>
          </p:cNvPr>
          <p:cNvSpPr/>
          <p:nvPr/>
        </p:nvSpPr>
        <p:spPr>
          <a:xfrm rot="5400000">
            <a:off x="10219618" y="8620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8752345" y="262050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11632665" y="377262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10219618" y="377262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11632681" y="521278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11632681" y="262050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8752345" y="161527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8752361" y="521278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10192513" y="240736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11632665" y="162167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8748307" y="37740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 name="Straight Connector 15">
            <a:extLst>
              <a:ext uri="{FF2B5EF4-FFF2-40B4-BE49-F238E27FC236}">
                <a16:creationId xmlns:a16="http://schemas.microsoft.com/office/drawing/2014/main" id="{6205DD86-315C-53B6-CEEF-A9919650168E}"/>
              </a:ext>
            </a:extLst>
          </p:cNvPr>
          <p:cNvCxnSpPr>
            <a:cxnSpLocks/>
            <a:stCxn id="4" idx="5"/>
            <a:endCxn id="11" idx="0"/>
          </p:cNvCxnSpPr>
          <p:nvPr/>
        </p:nvCxnSpPr>
        <p:spPr>
          <a:xfrm flipH="1">
            <a:off x="8894908" y="983904"/>
            <a:ext cx="1344361" cy="70337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05DD86-315C-53B6-CEEF-A9919650168E}"/>
              </a:ext>
            </a:extLst>
          </p:cNvPr>
          <p:cNvCxnSpPr>
            <a:cxnSpLocks/>
            <a:stCxn id="6" idx="2"/>
            <a:endCxn id="11" idx="6"/>
          </p:cNvCxnSpPr>
          <p:nvPr/>
        </p:nvCxnSpPr>
        <p:spPr>
          <a:xfrm flipV="1">
            <a:off x="8822908" y="1757842"/>
            <a:ext cx="0" cy="8640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15" idx="2"/>
          </p:cNvCxnSpPr>
          <p:nvPr/>
        </p:nvCxnSpPr>
        <p:spPr>
          <a:xfrm flipV="1">
            <a:off x="8818870" y="2763064"/>
            <a:ext cx="4046" cy="1012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6205DD86-315C-53B6-CEEF-A9919650168E}"/>
              </a:ext>
            </a:extLst>
          </p:cNvPr>
          <p:cNvCxnSpPr>
            <a:cxnSpLocks/>
            <a:stCxn id="12" idx="2"/>
            <a:endCxn id="15" idx="6"/>
          </p:cNvCxnSpPr>
          <p:nvPr/>
        </p:nvCxnSpPr>
        <p:spPr>
          <a:xfrm flipH="1" flipV="1">
            <a:off x="8818870" y="3916637"/>
            <a:ext cx="4054" cy="12975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205DD86-315C-53B6-CEEF-A9919650168E}"/>
              </a:ext>
            </a:extLst>
          </p:cNvPr>
          <p:cNvCxnSpPr>
            <a:cxnSpLocks/>
            <a:stCxn id="10" idx="2"/>
            <a:endCxn id="14" idx="6"/>
          </p:cNvCxnSpPr>
          <p:nvPr/>
        </p:nvCxnSpPr>
        <p:spPr>
          <a:xfrm flipH="1" flipV="1">
            <a:off x="11703228" y="1764239"/>
            <a:ext cx="16" cy="8576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6205DD86-315C-53B6-CEEF-A9919650168E}"/>
              </a:ext>
            </a:extLst>
          </p:cNvPr>
          <p:cNvCxnSpPr>
            <a:cxnSpLocks/>
            <a:stCxn id="10" idx="6"/>
            <a:endCxn id="7" idx="2"/>
          </p:cNvCxnSpPr>
          <p:nvPr/>
        </p:nvCxnSpPr>
        <p:spPr>
          <a:xfrm flipH="1">
            <a:off x="11703228" y="2763064"/>
            <a:ext cx="16" cy="10110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6205DD86-315C-53B6-CEEF-A9919650168E}"/>
              </a:ext>
            </a:extLst>
          </p:cNvPr>
          <p:cNvCxnSpPr>
            <a:cxnSpLocks/>
            <a:stCxn id="7" idx="6"/>
            <a:endCxn id="9" idx="2"/>
          </p:cNvCxnSpPr>
          <p:nvPr/>
        </p:nvCxnSpPr>
        <p:spPr>
          <a:xfrm>
            <a:off x="11703228" y="3915192"/>
            <a:ext cx="16" cy="129903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6205DD86-315C-53B6-CEEF-A9919650168E}"/>
              </a:ext>
            </a:extLst>
          </p:cNvPr>
          <p:cNvCxnSpPr>
            <a:cxnSpLocks/>
            <a:endCxn id="4" idx="7"/>
          </p:cNvCxnSpPr>
          <p:nvPr/>
        </p:nvCxnSpPr>
        <p:spPr>
          <a:xfrm flipH="1" flipV="1">
            <a:off x="10341093" y="983904"/>
            <a:ext cx="1298307" cy="6977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6205DD86-315C-53B6-CEEF-A9919650168E}"/>
              </a:ext>
            </a:extLst>
          </p:cNvPr>
          <p:cNvCxnSpPr>
            <a:cxnSpLocks/>
            <a:stCxn id="8" idx="4"/>
            <a:endCxn id="12" idx="0"/>
          </p:cNvCxnSpPr>
          <p:nvPr/>
        </p:nvCxnSpPr>
        <p:spPr>
          <a:xfrm flipH="1">
            <a:off x="8894924" y="3844629"/>
            <a:ext cx="1323257"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6205DD86-315C-53B6-CEEF-A9919650168E}"/>
              </a:ext>
            </a:extLst>
          </p:cNvPr>
          <p:cNvCxnSpPr>
            <a:cxnSpLocks/>
            <a:stCxn id="8" idx="0"/>
            <a:endCxn id="9" idx="4"/>
          </p:cNvCxnSpPr>
          <p:nvPr/>
        </p:nvCxnSpPr>
        <p:spPr>
          <a:xfrm>
            <a:off x="10362181" y="3844629"/>
            <a:ext cx="1269063"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6205DD86-315C-53B6-CEEF-A9919650168E}"/>
              </a:ext>
            </a:extLst>
          </p:cNvPr>
          <p:cNvCxnSpPr>
            <a:cxnSpLocks/>
            <a:stCxn id="13" idx="3"/>
            <a:endCxn id="11" idx="7"/>
          </p:cNvCxnSpPr>
          <p:nvPr/>
        </p:nvCxnSpPr>
        <p:spPr>
          <a:xfrm flipH="1" flipV="1">
            <a:off x="8873820" y="1737175"/>
            <a:ext cx="1338344" cy="6922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6205DD86-315C-53B6-CEEF-A9919650168E}"/>
              </a:ext>
            </a:extLst>
          </p:cNvPr>
          <p:cNvCxnSpPr>
            <a:cxnSpLocks/>
            <a:stCxn id="13" idx="1"/>
            <a:endCxn id="14" idx="5"/>
          </p:cNvCxnSpPr>
          <p:nvPr/>
        </p:nvCxnSpPr>
        <p:spPr>
          <a:xfrm flipV="1">
            <a:off x="10313988" y="1743572"/>
            <a:ext cx="1338328" cy="685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6205DD86-315C-53B6-CEEF-A9919650168E}"/>
              </a:ext>
            </a:extLst>
          </p:cNvPr>
          <p:cNvCxnSpPr>
            <a:cxnSpLocks/>
            <a:stCxn id="13" idx="5"/>
            <a:endCxn id="15" idx="1"/>
          </p:cNvCxnSpPr>
          <p:nvPr/>
        </p:nvCxnSpPr>
        <p:spPr>
          <a:xfrm flipH="1">
            <a:off x="8869782" y="2529263"/>
            <a:ext cx="1342382" cy="12669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6205DD86-315C-53B6-CEEF-A9919650168E}"/>
              </a:ext>
            </a:extLst>
          </p:cNvPr>
          <p:cNvCxnSpPr>
            <a:cxnSpLocks/>
            <a:stCxn id="7" idx="4"/>
            <a:endCxn id="13" idx="7"/>
          </p:cNvCxnSpPr>
          <p:nvPr/>
        </p:nvCxnSpPr>
        <p:spPr>
          <a:xfrm flipH="1" flipV="1">
            <a:off x="10313988" y="2529263"/>
            <a:ext cx="1317240" cy="13153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205DD86-315C-53B6-CEEF-A9919650168E}"/>
              </a:ext>
            </a:extLst>
          </p:cNvPr>
          <p:cNvCxnSpPr>
            <a:cxnSpLocks/>
            <a:stCxn id="10" idx="6"/>
            <a:endCxn id="8" idx="1"/>
          </p:cNvCxnSpPr>
          <p:nvPr/>
        </p:nvCxnSpPr>
        <p:spPr>
          <a:xfrm flipH="1">
            <a:off x="10341093" y="2763064"/>
            <a:ext cx="1362151" cy="10316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6205DD86-315C-53B6-CEEF-A9919650168E}"/>
              </a:ext>
            </a:extLst>
          </p:cNvPr>
          <p:cNvCxnSpPr>
            <a:cxnSpLocks/>
            <a:stCxn id="8" idx="3"/>
            <a:endCxn id="6" idx="7"/>
          </p:cNvCxnSpPr>
          <p:nvPr/>
        </p:nvCxnSpPr>
        <p:spPr>
          <a:xfrm flipH="1" flipV="1">
            <a:off x="8873820" y="2742397"/>
            <a:ext cx="1365449" cy="1052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2" name="TextBox 31"/>
          <p:cNvSpPr txBox="1"/>
          <p:nvPr/>
        </p:nvSpPr>
        <p:spPr>
          <a:xfrm>
            <a:off x="8644830" y="5237758"/>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33" name="TextBox 32"/>
          <p:cNvSpPr txBox="1"/>
          <p:nvPr/>
        </p:nvSpPr>
        <p:spPr>
          <a:xfrm>
            <a:off x="11545801" y="5237758"/>
            <a:ext cx="360996" cy="523220"/>
          </a:xfrm>
          <a:prstGeom prst="rect">
            <a:avLst/>
          </a:prstGeom>
          <a:noFill/>
        </p:spPr>
        <p:txBody>
          <a:bodyPr wrap="none" rtlCol="0">
            <a:spAutoFit/>
          </a:bodyPr>
          <a:lstStyle/>
          <a:p>
            <a:r>
              <a:rPr lang="en-US" sz="2800" dirty="0">
                <a:solidFill>
                  <a:srgbClr val="C00000"/>
                </a:solidFill>
              </a:rPr>
              <a:t>b</a:t>
            </a:r>
          </a:p>
        </p:txBody>
      </p:sp>
      <p:sp>
        <p:nvSpPr>
          <p:cNvPr id="34" name="TextBox 33"/>
          <p:cNvSpPr txBox="1"/>
          <p:nvPr/>
        </p:nvSpPr>
        <p:spPr>
          <a:xfrm>
            <a:off x="8473140" y="3627160"/>
            <a:ext cx="349776" cy="523220"/>
          </a:xfrm>
          <a:prstGeom prst="rect">
            <a:avLst/>
          </a:prstGeom>
          <a:noFill/>
        </p:spPr>
        <p:txBody>
          <a:bodyPr wrap="none" rtlCol="0">
            <a:spAutoFit/>
          </a:bodyPr>
          <a:lstStyle/>
          <a:p>
            <a:r>
              <a:rPr lang="en-US" sz="2800" dirty="0">
                <a:solidFill>
                  <a:srgbClr val="C00000"/>
                </a:solidFill>
              </a:rPr>
              <a:t>c</a:t>
            </a:r>
          </a:p>
        </p:txBody>
      </p:sp>
      <p:sp>
        <p:nvSpPr>
          <p:cNvPr id="35" name="TextBox 34"/>
          <p:cNvSpPr txBox="1"/>
          <p:nvPr/>
        </p:nvSpPr>
        <p:spPr>
          <a:xfrm>
            <a:off x="11725497" y="3627160"/>
            <a:ext cx="362600" cy="523220"/>
          </a:xfrm>
          <a:prstGeom prst="rect">
            <a:avLst/>
          </a:prstGeom>
          <a:noFill/>
        </p:spPr>
        <p:txBody>
          <a:bodyPr wrap="none" rtlCol="0">
            <a:spAutoFit/>
          </a:bodyPr>
          <a:lstStyle/>
          <a:p>
            <a:r>
              <a:rPr lang="en-US" sz="2800" dirty="0">
                <a:solidFill>
                  <a:srgbClr val="C00000"/>
                </a:solidFill>
              </a:rPr>
              <a:t>d</a:t>
            </a:r>
          </a:p>
        </p:txBody>
      </p:sp>
      <p:sp>
        <p:nvSpPr>
          <p:cNvPr id="36" name="TextBox 35"/>
          <p:cNvSpPr txBox="1"/>
          <p:nvPr/>
        </p:nvSpPr>
        <p:spPr>
          <a:xfrm>
            <a:off x="8469934" y="2397338"/>
            <a:ext cx="352982" cy="523220"/>
          </a:xfrm>
          <a:prstGeom prst="rect">
            <a:avLst/>
          </a:prstGeom>
          <a:noFill/>
        </p:spPr>
        <p:txBody>
          <a:bodyPr wrap="none" rtlCol="0">
            <a:spAutoFit/>
          </a:bodyPr>
          <a:lstStyle/>
          <a:p>
            <a:r>
              <a:rPr lang="en-US" sz="2800" dirty="0">
                <a:solidFill>
                  <a:srgbClr val="C00000"/>
                </a:solidFill>
              </a:rPr>
              <a:t>e</a:t>
            </a:r>
          </a:p>
        </p:txBody>
      </p:sp>
      <p:sp>
        <p:nvSpPr>
          <p:cNvPr id="37" name="TextBox 36"/>
          <p:cNvSpPr txBox="1"/>
          <p:nvPr/>
        </p:nvSpPr>
        <p:spPr>
          <a:xfrm>
            <a:off x="11729504" y="2393935"/>
            <a:ext cx="293670" cy="523220"/>
          </a:xfrm>
          <a:prstGeom prst="rect">
            <a:avLst/>
          </a:prstGeom>
          <a:noFill/>
        </p:spPr>
        <p:txBody>
          <a:bodyPr wrap="none" rtlCol="0">
            <a:spAutoFit/>
          </a:bodyPr>
          <a:lstStyle/>
          <a:p>
            <a:r>
              <a:rPr lang="en-US" sz="2800" dirty="0">
                <a:solidFill>
                  <a:srgbClr val="C00000"/>
                </a:solidFill>
              </a:rPr>
              <a:t>f</a:t>
            </a:r>
          </a:p>
        </p:txBody>
      </p:sp>
      <p:sp>
        <p:nvSpPr>
          <p:cNvPr id="38" name="TextBox 37"/>
          <p:cNvSpPr txBox="1"/>
          <p:nvPr/>
        </p:nvSpPr>
        <p:spPr>
          <a:xfrm>
            <a:off x="11703236" y="1378638"/>
            <a:ext cx="352982" cy="523220"/>
          </a:xfrm>
          <a:prstGeom prst="rect">
            <a:avLst/>
          </a:prstGeom>
          <a:noFill/>
        </p:spPr>
        <p:txBody>
          <a:bodyPr wrap="none" rtlCol="0">
            <a:spAutoFit/>
          </a:bodyPr>
          <a:lstStyle/>
          <a:p>
            <a:r>
              <a:rPr lang="en-US" sz="2800" dirty="0">
                <a:solidFill>
                  <a:srgbClr val="C00000"/>
                </a:solidFill>
              </a:rPr>
              <a:t>g</a:t>
            </a:r>
          </a:p>
        </p:txBody>
      </p:sp>
      <p:sp>
        <p:nvSpPr>
          <p:cNvPr id="39" name="TextBox 38"/>
          <p:cNvSpPr txBox="1"/>
          <p:nvPr/>
        </p:nvSpPr>
        <p:spPr>
          <a:xfrm>
            <a:off x="8529246" y="1420083"/>
            <a:ext cx="357790" cy="523220"/>
          </a:xfrm>
          <a:prstGeom prst="rect">
            <a:avLst/>
          </a:prstGeom>
          <a:noFill/>
        </p:spPr>
        <p:txBody>
          <a:bodyPr wrap="none" rtlCol="0">
            <a:spAutoFit/>
          </a:bodyPr>
          <a:lstStyle/>
          <a:p>
            <a:r>
              <a:rPr lang="en-US" sz="2800" dirty="0">
                <a:solidFill>
                  <a:srgbClr val="C00000"/>
                </a:solidFill>
              </a:rPr>
              <a:t>h</a:t>
            </a:r>
          </a:p>
        </p:txBody>
      </p:sp>
      <p:sp>
        <p:nvSpPr>
          <p:cNvPr id="40" name="TextBox 39"/>
          <p:cNvSpPr txBox="1"/>
          <p:nvPr/>
        </p:nvSpPr>
        <p:spPr>
          <a:xfrm>
            <a:off x="10138942" y="1037762"/>
            <a:ext cx="340158" cy="523220"/>
          </a:xfrm>
          <a:prstGeom prst="rect">
            <a:avLst/>
          </a:prstGeom>
          <a:noFill/>
        </p:spPr>
        <p:txBody>
          <a:bodyPr wrap="none" rtlCol="0">
            <a:spAutoFit/>
          </a:bodyPr>
          <a:lstStyle/>
          <a:p>
            <a:r>
              <a:rPr lang="en-US" sz="2800" dirty="0">
                <a:solidFill>
                  <a:srgbClr val="C00000"/>
                </a:solidFill>
              </a:rPr>
              <a:t>x</a:t>
            </a:r>
          </a:p>
        </p:txBody>
      </p:sp>
      <p:sp>
        <p:nvSpPr>
          <p:cNvPr id="41" name="TextBox 40"/>
          <p:cNvSpPr txBox="1"/>
          <p:nvPr/>
        </p:nvSpPr>
        <p:spPr>
          <a:xfrm>
            <a:off x="10100766" y="2602774"/>
            <a:ext cx="346570" cy="523220"/>
          </a:xfrm>
          <a:prstGeom prst="rect">
            <a:avLst/>
          </a:prstGeom>
          <a:noFill/>
        </p:spPr>
        <p:txBody>
          <a:bodyPr wrap="none" rtlCol="0">
            <a:spAutoFit/>
          </a:bodyPr>
          <a:lstStyle/>
          <a:p>
            <a:r>
              <a:rPr lang="en-US" sz="2800" dirty="0">
                <a:solidFill>
                  <a:srgbClr val="C00000"/>
                </a:solidFill>
              </a:rPr>
              <a:t>y</a:t>
            </a:r>
          </a:p>
        </p:txBody>
      </p:sp>
      <p:sp>
        <p:nvSpPr>
          <p:cNvPr id="42" name="TextBox 41"/>
          <p:cNvSpPr txBox="1"/>
          <p:nvPr/>
        </p:nvSpPr>
        <p:spPr>
          <a:xfrm>
            <a:off x="10153370" y="3918082"/>
            <a:ext cx="325730" cy="523220"/>
          </a:xfrm>
          <a:prstGeom prst="rect">
            <a:avLst/>
          </a:prstGeom>
          <a:noFill/>
        </p:spPr>
        <p:txBody>
          <a:bodyPr wrap="none" rtlCol="0">
            <a:spAutoFit/>
          </a:bodyPr>
          <a:lstStyle/>
          <a:p>
            <a:r>
              <a:rPr lang="en-US" sz="2800" dirty="0">
                <a:solidFill>
                  <a:srgbClr val="C00000"/>
                </a:solidFill>
              </a:rPr>
              <a:t>z</a:t>
            </a:r>
          </a:p>
        </p:txBody>
      </p:sp>
      <p:sp>
        <p:nvSpPr>
          <p:cNvPr id="43" name="Oval 42"/>
          <p:cNvSpPr/>
          <p:nvPr/>
        </p:nvSpPr>
        <p:spPr>
          <a:xfrm>
            <a:off x="10106031" y="75997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10091111" y="366999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p:cNvSpPr/>
          <p:nvPr/>
        </p:nvSpPr>
        <p:spPr>
          <a:xfrm>
            <a:off x="10081935" y="230939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034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0" nodeType="clickEffect">
                                  <p:stCondLst>
                                    <p:cond delay="0"/>
                                  </p:stCondLst>
                                  <p:childTnLst>
                                    <p:animClr clrSpc="rgb" dir="cw">
                                      <p:cBhvr override="childStyle">
                                        <p:cTn id="10" dur="500" fill="hold"/>
                                        <p:tgtEl>
                                          <p:spTgt spid="4"/>
                                        </p:tgtEl>
                                        <p:attrNameLst>
                                          <p:attrName>style.color</p:attrName>
                                        </p:attrNameLst>
                                      </p:cBhvr>
                                      <p:to>
                                        <a:srgbClr val="FFFF00"/>
                                      </p:to>
                                    </p:animClr>
                                    <p:animClr clrSpc="rgb" dir="cw">
                                      <p:cBhvr>
                                        <p:cTn id="11" dur="500" fill="hold"/>
                                        <p:tgtEl>
                                          <p:spTgt spid="4"/>
                                        </p:tgtEl>
                                        <p:attrNameLst>
                                          <p:attrName>fillcolor</p:attrName>
                                        </p:attrNameLst>
                                      </p:cBhvr>
                                      <p:to>
                                        <a:srgbClr val="FFFF00"/>
                                      </p:to>
                                    </p:animClr>
                                    <p:set>
                                      <p:cBhvr>
                                        <p:cTn id="12" dur="500" fill="hold"/>
                                        <p:tgtEl>
                                          <p:spTgt spid="4"/>
                                        </p:tgtEl>
                                        <p:attrNameLst>
                                          <p:attrName>fill.type</p:attrName>
                                        </p:attrNameLst>
                                      </p:cBhvr>
                                      <p:to>
                                        <p:strVal val="solid"/>
                                      </p:to>
                                    </p:set>
                                    <p:set>
                                      <p:cBhvr>
                                        <p:cTn id="13" dur="500" fill="hold"/>
                                        <p:tgtEl>
                                          <p:spTgt spid="4"/>
                                        </p:tgtEl>
                                        <p:attrNameLst>
                                          <p:attrName>fill.on</p:attrName>
                                        </p:attrNameLst>
                                      </p:cBhvr>
                                      <p:to>
                                        <p:strVal val="true"/>
                                      </p:to>
                                    </p:set>
                                  </p:childTnLst>
                                </p:cTn>
                              </p:par>
                              <p:par>
                                <p:cTn id="14" presetID="19" presetClass="emph" presetSubtype="0" fill="hold" grpId="0" nodeType="withEffect">
                                  <p:stCondLst>
                                    <p:cond delay="0"/>
                                  </p:stCondLst>
                                  <p:childTnLst>
                                    <p:animClr clrSpc="rgb" dir="cw">
                                      <p:cBhvr override="childStyle">
                                        <p:cTn id="15" dur="500" fill="hold"/>
                                        <p:tgtEl>
                                          <p:spTgt spid="8"/>
                                        </p:tgtEl>
                                        <p:attrNameLst>
                                          <p:attrName>style.color</p:attrName>
                                        </p:attrNameLst>
                                      </p:cBhvr>
                                      <p:to>
                                        <a:srgbClr val="FFFF00"/>
                                      </p:to>
                                    </p:animClr>
                                    <p:animClr clrSpc="rgb" dir="cw">
                                      <p:cBhvr>
                                        <p:cTn id="16" dur="500" fill="hold"/>
                                        <p:tgtEl>
                                          <p:spTgt spid="8"/>
                                        </p:tgtEl>
                                        <p:attrNameLst>
                                          <p:attrName>fillcolor</p:attrName>
                                        </p:attrNameLst>
                                      </p:cBhvr>
                                      <p:to>
                                        <a:srgbClr val="FFFF00"/>
                                      </p:to>
                                    </p:animClr>
                                    <p:set>
                                      <p:cBhvr>
                                        <p:cTn id="17" dur="500" fill="hold"/>
                                        <p:tgtEl>
                                          <p:spTgt spid="8"/>
                                        </p:tgtEl>
                                        <p:attrNameLst>
                                          <p:attrName>fill.type</p:attrName>
                                        </p:attrNameLst>
                                      </p:cBhvr>
                                      <p:to>
                                        <p:strVal val="solid"/>
                                      </p:to>
                                    </p:set>
                                    <p:set>
                                      <p:cBhvr>
                                        <p:cTn id="18" dur="500" fill="hold"/>
                                        <p:tgtEl>
                                          <p:spTgt spid="8"/>
                                        </p:tgtEl>
                                        <p:attrNameLst>
                                          <p:attrName>fill.on</p:attrName>
                                        </p:attrNameLst>
                                      </p:cBhvr>
                                      <p:to>
                                        <p:strVal val="true"/>
                                      </p:to>
                                    </p:set>
                                  </p:childTnLst>
                                </p:cTn>
                              </p:par>
                              <p:par>
                                <p:cTn id="19" presetID="19" presetClass="emph" presetSubtype="0" fill="hold" grpId="0" nodeType="withEffect">
                                  <p:stCondLst>
                                    <p:cond delay="0"/>
                                  </p:stCondLst>
                                  <p:childTnLst>
                                    <p:animClr clrSpc="rgb" dir="cw">
                                      <p:cBhvr override="childStyle">
                                        <p:cTn id="20" dur="500" fill="hold"/>
                                        <p:tgtEl>
                                          <p:spTgt spid="13"/>
                                        </p:tgtEl>
                                        <p:attrNameLst>
                                          <p:attrName>style.color</p:attrName>
                                        </p:attrNameLst>
                                      </p:cBhvr>
                                      <p:to>
                                        <a:srgbClr val="FFFF00"/>
                                      </p:to>
                                    </p:animClr>
                                    <p:animClr clrSpc="rgb" dir="cw">
                                      <p:cBhvr>
                                        <p:cTn id="21" dur="500" fill="hold"/>
                                        <p:tgtEl>
                                          <p:spTgt spid="13"/>
                                        </p:tgtEl>
                                        <p:attrNameLst>
                                          <p:attrName>fillcolor</p:attrName>
                                        </p:attrNameLst>
                                      </p:cBhvr>
                                      <p:to>
                                        <a:srgbClr val="FFFF00"/>
                                      </p:to>
                                    </p:animClr>
                                    <p:set>
                                      <p:cBhvr>
                                        <p:cTn id="22" dur="500" fill="hold"/>
                                        <p:tgtEl>
                                          <p:spTgt spid="13"/>
                                        </p:tgtEl>
                                        <p:attrNameLst>
                                          <p:attrName>fill.type</p:attrName>
                                        </p:attrNameLst>
                                      </p:cBhvr>
                                      <p:to>
                                        <p:strVal val="solid"/>
                                      </p:to>
                                    </p:set>
                                    <p:set>
                                      <p:cBhvr>
                                        <p:cTn id="23" dur="500" fill="hold"/>
                                        <p:tgtEl>
                                          <p:spTgt spid="13"/>
                                        </p:tgtEl>
                                        <p:attrNameLst>
                                          <p:attrName>fill.on</p:attrName>
                                        </p:attrNameLst>
                                      </p:cBhvr>
                                      <p:to>
                                        <p:strVal val="true"/>
                                      </p:to>
                                    </p:se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3" grpId="0" animBg="1"/>
      <p:bldP spid="43" grpId="0" animBg="1"/>
      <p:bldP spid="44"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Remarks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863444"/>
                <a:ext cx="11832219" cy="5524655"/>
              </a:xfrm>
            </p:spPr>
            <p:txBody>
              <a:bodyPr/>
              <a:lstStyle/>
              <a:p>
                <a:pPr lvl="0"/>
                <a:r>
                  <a:rPr lang="en-US" dirty="0"/>
                  <a:t>The vertex set of a graph is always a dominating set.</a:t>
                </a:r>
              </a:p>
              <a:p>
                <a:pPr lvl="0"/>
                <a:r>
                  <a:rPr lang="en-US" dirty="0"/>
                  <a:t>The domination number is defined for every graph. </a:t>
                </a:r>
              </a:p>
              <a:p>
                <a:pPr lvl="0"/>
                <a:r>
                  <a:rPr lang="en-US" dirty="0"/>
                  <a:t>If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oMath>
                </a14:m>
                <a:r>
                  <a:rPr lang="en-US" dirty="0"/>
                  <a:t>is a graph of order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oMath>
                </a14:m>
                <a:r>
                  <a:rPr lang="en-US" dirty="0"/>
                  <a:t>, then</a:t>
                </a:r>
                <a14:m>
                  <m:oMath xmlns:m="http://schemas.openxmlformats.org/officeDocument/2006/math">
                    <m:r>
                      <a:rPr lang="en-US">
                        <a:latin typeface="Cambria Math" panose="02040503050406030204" pitchFamily="18" charset="0"/>
                      </a:rPr>
                      <m:t> 1≤</m:t>
                    </m:r>
                    <m:r>
                      <m:rPr>
                        <m:sty m:val="p"/>
                      </m:rPr>
                      <a:rPr lang="en-US">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m:t>
                    </m:r>
                  </m:oMath>
                </a14:m>
                <a:endParaRPr lang="en-US" dirty="0"/>
              </a:p>
              <a:p>
                <a:pPr lvl="0"/>
                <a:r>
                  <a:rPr lang="en-US" dirty="0"/>
                  <a:t>A graph</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of order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oMath>
                </a14:m>
                <a:r>
                  <a:rPr lang="en-US" dirty="0"/>
                  <a:t> has domination number 1 if and only if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contains a vertex</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of degree</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r>
                      <a:rPr lang="en-US">
                        <a:latin typeface="Cambria Math" panose="02040503050406030204" pitchFamily="18" charset="0"/>
                      </a:rPr>
                      <m:t> </m:t>
                    </m:r>
                    <m:r>
                      <a:rPr lang="en-US" i="1">
                        <a:latin typeface="Cambria Math" panose="02040503050406030204" pitchFamily="18" charset="0"/>
                      </a:rPr>
                      <m:t>−</m:t>
                    </m:r>
                    <m:r>
                      <a:rPr lang="en-US">
                        <a:latin typeface="Cambria Math" panose="02040503050406030204" pitchFamily="18" charset="0"/>
                      </a:rPr>
                      <m:t> 1</m:t>
                    </m:r>
                  </m:oMath>
                </a14:m>
                <a:r>
                  <a:rPr lang="en-US" dirty="0"/>
                  <a:t>.</a:t>
                </a:r>
              </a:p>
              <a:p>
                <a:pPr lvl="0"/>
                <a14:m>
                  <m:oMath xmlns:m="http://schemas.openxmlformats.org/officeDocument/2006/math">
                    <m:r>
                      <m:rPr>
                        <m:sty m:val="p"/>
                      </m:rPr>
                      <a:rPr lang="en-US">
                        <a:latin typeface="Cambria Math" panose="02040503050406030204" pitchFamily="18" charset="0"/>
                      </a:rPr>
                      <m:t>γ</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C</m:t>
                            </m:r>
                          </m:e>
                          <m:sub>
                            <m:r>
                              <m:rPr>
                                <m:sty m:val="p"/>
                              </m:rPr>
                              <a:rPr lang="en-US">
                                <a:latin typeface="Cambria Math" panose="02040503050406030204" pitchFamily="18" charset="0"/>
                              </a:rPr>
                              <m:t>n</m:t>
                            </m:r>
                          </m:sub>
                        </m:sSub>
                      </m:e>
                    </m:d>
                    <m:r>
                      <a:rPr lang="en-US">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n</m:t>
                            </m:r>
                          </m:num>
                          <m:den>
                            <m:r>
                              <a:rPr lang="en-US">
                                <a:latin typeface="Cambria Math" panose="02040503050406030204" pitchFamily="18" charset="0"/>
                              </a:rPr>
                              <m:t>3</m:t>
                            </m:r>
                          </m:den>
                        </m:f>
                      </m:e>
                    </m:d>
                    <m:r>
                      <a:rPr lang="en-US">
                        <a:latin typeface="Cambria Math" panose="02040503050406030204" pitchFamily="18" charset="0"/>
                      </a:rPr>
                      <m:t> </m:t>
                    </m:r>
                    <m:r>
                      <m:rPr>
                        <m:sty m:val="p"/>
                      </m:rPr>
                      <a:rPr lang="en-US">
                        <a:latin typeface="Cambria Math" panose="02040503050406030204" pitchFamily="18" charset="0"/>
                      </a:rPr>
                      <m:t>for</m:t>
                    </m:r>
                    <m:r>
                      <a:rPr lang="en-US">
                        <a:latin typeface="Cambria Math" panose="02040503050406030204" pitchFamily="18" charset="0"/>
                      </a:rPr>
                      <m:t> </m:t>
                    </m:r>
                    <m:r>
                      <m:rPr>
                        <m:sty m:val="p"/>
                      </m:rPr>
                      <a:rPr lang="en-US">
                        <a:latin typeface="Cambria Math" panose="02040503050406030204" pitchFamily="18" charset="0"/>
                      </a:rPr>
                      <m:t>n</m:t>
                    </m:r>
                    <m:r>
                      <a:rPr lang="en-US">
                        <a:latin typeface="Cambria Math" panose="02040503050406030204" pitchFamily="18" charset="0"/>
                      </a:rPr>
                      <m:t>≥3</m:t>
                    </m:r>
                  </m:oMath>
                </a14:m>
                <a:r>
                  <a:rPr lang="en-US" dirty="0"/>
                  <a:t>.</a:t>
                </a:r>
              </a:p>
              <a:p>
                <a:pPr lvl="0"/>
                <a:r>
                  <a:rPr lang="en-US" dirty="0"/>
                  <a:t>If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graph of order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oMath>
                </a14:m>
                <a:r>
                  <a:rPr lang="en-US" dirty="0"/>
                  <a:t> and </a:t>
                </a:r>
                <a14:m>
                  <m:oMath xmlns:m="http://schemas.openxmlformats.org/officeDocument/2006/math">
                    <m:r>
                      <m:rPr>
                        <m:sty m:val="p"/>
                      </m:rPr>
                      <a:rPr lang="en-US" b="0" i="0" dirty="0" smtClean="0">
                        <a:latin typeface="Cambria Math" panose="02040503050406030204" pitchFamily="18" charset="0"/>
                      </a:rPr>
                      <m:t>Δ</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G</m:t>
                        </m:r>
                      </m:e>
                    </m:d>
                  </m:oMath>
                </a14:m>
                <a:r>
                  <a:rPr lang="en-US" dirty="0"/>
                  <a:t> is maximum degree of graph, then</a:t>
                </a:r>
              </a:p>
              <a:p>
                <a:pPr marL="0" lvl="0" indent="0">
                  <a:buNone/>
                </a:pPr>
                <a14:m>
                  <m:oMath xmlns:m="http://schemas.openxmlformats.org/officeDocument/2006/math">
                    <m:r>
                      <a:rPr lang="en-US">
                        <a:latin typeface="Cambria Math" panose="02040503050406030204" pitchFamily="18" charset="0"/>
                      </a:rPr>
                      <m:t> </m:t>
                    </m:r>
                    <m:r>
                      <a:rPr lang="en-US" b="0" i="0" smtClean="0">
                        <a:latin typeface="Cambria Math" panose="02040503050406030204" pitchFamily="18" charset="0"/>
                      </a:rPr>
                      <m:t>  </m:t>
                    </m:r>
                    <m:f>
                      <m:fPr>
                        <m:ctrlPr>
                          <a:rPr lang="en-US" i="1">
                            <a:latin typeface="Cambria Math" panose="02040503050406030204" pitchFamily="18" charset="0"/>
                          </a:rPr>
                        </m:ctrlPr>
                      </m:fPr>
                      <m:num>
                        <m:r>
                          <m:rPr>
                            <m:sty m:val="p"/>
                          </m:rPr>
                          <a:rPr lang="en-US">
                            <a:latin typeface="Cambria Math" panose="02040503050406030204" pitchFamily="18" charset="0"/>
                          </a:rPr>
                          <m:t>n</m:t>
                        </m:r>
                      </m:num>
                      <m:den>
                        <m:r>
                          <a:rPr lang="en-US">
                            <a:latin typeface="Cambria Math" panose="02040503050406030204" pitchFamily="18" charset="0"/>
                          </a:rPr>
                          <m:t>1+</m:t>
                        </m:r>
                        <m:r>
                          <m:rPr>
                            <m:sty m:val="p"/>
                          </m:rPr>
                          <a:rPr lang="en-US">
                            <a:latin typeface="Cambria Math" panose="02040503050406030204" pitchFamily="18" charset="0"/>
                          </a:rPr>
                          <m:t>Δ</m:t>
                        </m:r>
                        <m:d>
                          <m:dPr>
                            <m:ctrlPr>
                              <a:rPr lang="en-US" i="1">
                                <a:latin typeface="Cambria Math" panose="02040503050406030204" pitchFamily="18" charset="0"/>
                              </a:rPr>
                            </m:ctrlPr>
                          </m:dPr>
                          <m:e>
                            <m:r>
                              <m:rPr>
                                <m:sty m:val="p"/>
                              </m:rPr>
                              <a:rPr lang="en-US">
                                <a:latin typeface="Cambria Math" panose="02040503050406030204" pitchFamily="18" charset="0"/>
                              </a:rPr>
                              <m:t>G</m:t>
                            </m:r>
                          </m:e>
                        </m:d>
                      </m:den>
                    </m:f>
                    <m:r>
                      <a:rPr lang="en-US">
                        <a:latin typeface="Cambria Math" panose="02040503050406030204" pitchFamily="18" charset="0"/>
                      </a:rPr>
                      <m:t>≤</m:t>
                    </m:r>
                    <m:r>
                      <m:rPr>
                        <m:sty m:val="p"/>
                      </m:rPr>
                      <a:rPr lang="en-US">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a:latin typeface="Cambria Math" panose="02040503050406030204" pitchFamily="18" charset="0"/>
                      </a:rPr>
                      <m:t>≤</m:t>
                    </m:r>
                    <m:r>
                      <m:rPr>
                        <m:sty m:val="p"/>
                      </m:rPr>
                      <a:rPr lang="en-US">
                        <a:latin typeface="Cambria Math" panose="02040503050406030204" pitchFamily="18" charset="0"/>
                      </a:rPr>
                      <m:t>n</m:t>
                    </m:r>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m:rPr>
                            <m:sty m:val="p"/>
                          </m:rPr>
                          <a:rPr lang="en-US">
                            <a:latin typeface="Cambria Math" panose="02040503050406030204" pitchFamily="18" charset="0"/>
                          </a:rPr>
                          <m:t>G</m:t>
                        </m:r>
                      </m:e>
                    </m:d>
                  </m:oMath>
                </a14:m>
                <a:r>
                  <a:rPr lang="en-US" dirty="0"/>
                  <a:t>.</a:t>
                </a:r>
              </a:p>
              <a:p>
                <a:pPr lvl="0"/>
                <a:r>
                  <a:rPr lang="en-US" dirty="0"/>
                  <a:t>If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graph of order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oMath>
                </a14:m>
                <a:r>
                  <a:rPr lang="en-US" dirty="0"/>
                  <a:t> without isolated vertices, then</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n</m:t>
                        </m:r>
                      </m:num>
                      <m:den>
                        <m:r>
                          <a:rPr lang="en-US">
                            <a:latin typeface="Cambria Math" panose="02040503050406030204" pitchFamily="18" charset="0"/>
                          </a:rPr>
                          <m:t>2</m:t>
                        </m:r>
                      </m:den>
                    </m:f>
                    <m:r>
                      <a:rPr lang="en-US" b="0" i="0" smtClean="0">
                        <a:latin typeface="Cambria Math" panose="02040503050406030204" pitchFamily="18" charset="0"/>
                      </a:rPr>
                      <m:t>.</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863444"/>
                <a:ext cx="11832219" cy="5524655"/>
              </a:xfrm>
              <a:blipFill rotWithShape="0">
                <a:blip r:embed="rId2"/>
                <a:stretch>
                  <a:fillRect l="-979" t="-1987"/>
                </a:stretch>
              </a:blipFill>
            </p:spPr>
            <p:txBody>
              <a:bodyPr/>
              <a:lstStyle/>
              <a:p>
                <a:r>
                  <a:rPr lang="en-US">
                    <a:noFill/>
                  </a:rPr>
                  <a:t> </a:t>
                </a:r>
              </a:p>
            </p:txBody>
          </p:sp>
        </mc:Fallback>
      </mc:AlternateContent>
    </p:spTree>
    <p:extLst>
      <p:ext uri="{BB962C8B-B14F-4D97-AF65-F5344CB8AC3E}">
        <p14:creationId xmlns:p14="http://schemas.microsoft.com/office/powerpoint/2010/main" val="224459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Total Domination </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863444"/>
                <a:ext cx="11832219" cy="5524655"/>
              </a:xfrm>
            </p:spPr>
            <p:txBody>
              <a:bodyPr/>
              <a:lstStyle/>
              <a:p>
                <a:pPr lvl="0">
                  <a:lnSpc>
                    <a:spcPct val="150000"/>
                  </a:lnSpc>
                </a:pPr>
                <a:r>
                  <a:rPr lang="en-US" dirty="0"/>
                  <a:t>We have seen that a vertex</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u</m:t>
                    </m:r>
                  </m:oMath>
                </a14:m>
                <a:r>
                  <a:rPr lang="en-US" dirty="0"/>
                  <a:t> dominates a vertex</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in a graph if either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u</m:t>
                    </m:r>
                    <m:r>
                      <a:rPr lang="en-US">
                        <a:latin typeface="Cambria Math" panose="02040503050406030204" pitchFamily="18" charset="0"/>
                      </a:rPr>
                      <m:t> = </m:t>
                    </m:r>
                    <m:r>
                      <m:rPr>
                        <m:sty m:val="p"/>
                      </m:rPr>
                      <a:rPr lang="en-US">
                        <a:latin typeface="Cambria Math" panose="02040503050406030204" pitchFamily="18" charset="0"/>
                      </a:rPr>
                      <m:t>v</m:t>
                    </m:r>
                  </m:oMath>
                </a14:m>
                <a:r>
                  <a:rPr lang="en-US" dirty="0"/>
                  <a:t> or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is a neighbor of u. </a:t>
                </a:r>
              </a:p>
              <a:p>
                <a:pPr lvl="0">
                  <a:lnSpc>
                    <a:spcPct val="150000"/>
                  </a:lnSpc>
                </a:pPr>
                <a:r>
                  <a:rPr lang="en-US" dirty="0"/>
                  <a:t>However, there are a number of variations of domination. We consider one of the best known of these. </a:t>
                </a:r>
              </a:p>
              <a:p>
                <a:pPr lvl="0">
                  <a:lnSpc>
                    <a:spcPct val="150000"/>
                  </a:lnSpc>
                </a:pPr>
                <a:r>
                  <a:rPr lang="en-US" dirty="0"/>
                  <a:t>In this variation, a vertex</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u</m:t>
                    </m:r>
                  </m:oMath>
                </a14:m>
                <a:r>
                  <a:rPr lang="en-US" dirty="0"/>
                  <a:t> dominates a vertex</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only if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is a neighbor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u</m:t>
                    </m:r>
                  </m:oMath>
                </a14:m>
                <a:r>
                  <a:rPr lang="en-US" dirty="0"/>
                  <a:t>. </a:t>
                </a:r>
              </a:p>
              <a:p>
                <a:pPr lvl="0">
                  <a:lnSpc>
                    <a:spcPct val="150000"/>
                  </a:lnSpc>
                </a:pPr>
                <a:r>
                  <a:rPr lang="en-US" dirty="0"/>
                  <a:t>(In this context, a vertex does not dominate itself.) This type of domination is called </a:t>
                </a:r>
                <a:r>
                  <a:rPr lang="en-US" b="1" dirty="0"/>
                  <a:t>total domination</a:t>
                </a:r>
                <a:r>
                  <a:rPr lang="en-US" dirty="0"/>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863444"/>
                <a:ext cx="11832219" cy="5524655"/>
              </a:xfrm>
              <a:blipFill rotWithShape="0">
                <a:blip r:embed="rId2"/>
                <a:stretch>
                  <a:fillRect l="-979" r="-1082"/>
                </a:stretch>
              </a:blipFill>
            </p:spPr>
            <p:txBody>
              <a:bodyPr/>
              <a:lstStyle/>
              <a:p>
                <a:r>
                  <a:rPr lang="en-US">
                    <a:noFill/>
                  </a:rPr>
                  <a:t> </a:t>
                </a:r>
              </a:p>
            </p:txBody>
          </p:sp>
        </mc:Fallback>
      </mc:AlternateContent>
    </p:spTree>
    <p:extLst>
      <p:ext uri="{BB962C8B-B14F-4D97-AF65-F5344CB8AC3E}">
        <p14:creationId xmlns:p14="http://schemas.microsoft.com/office/powerpoint/2010/main" val="14136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Brief Introduction </a:t>
            </a:r>
            <a:endParaRPr lang="en-US" dirty="0"/>
          </a:p>
        </p:txBody>
      </p:sp>
    </p:spTree>
    <p:extLst>
      <p:ext uri="{BB962C8B-B14F-4D97-AF65-F5344CB8AC3E}">
        <p14:creationId xmlns:p14="http://schemas.microsoft.com/office/powerpoint/2010/main" val="3641178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Domination vs. Total Domination  </a:t>
            </a:r>
          </a:p>
        </p:txBody>
      </p:sp>
      <p:sp>
        <p:nvSpPr>
          <p:cNvPr id="164" name="Oval 163">
            <a:extLst>
              <a:ext uri="{FF2B5EF4-FFF2-40B4-BE49-F238E27FC236}">
                <a16:creationId xmlns:a16="http://schemas.microsoft.com/office/drawing/2014/main" id="{BDD11F87-DA81-9510-C1CB-0AF4093562CB}"/>
              </a:ext>
            </a:extLst>
          </p:cNvPr>
          <p:cNvSpPr/>
          <p:nvPr/>
        </p:nvSpPr>
        <p:spPr>
          <a:xfrm rot="5400000">
            <a:off x="2432065"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5" name="Oval 164">
            <a:extLst>
              <a:ext uri="{FF2B5EF4-FFF2-40B4-BE49-F238E27FC236}">
                <a16:creationId xmlns:a16="http://schemas.microsoft.com/office/drawing/2014/main" id="{BDD11F87-DA81-9510-C1CB-0AF4093562CB}"/>
              </a:ext>
            </a:extLst>
          </p:cNvPr>
          <p:cNvSpPr/>
          <p:nvPr/>
        </p:nvSpPr>
        <p:spPr>
          <a:xfrm rot="5400000">
            <a:off x="3872138"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6" name="Straight Connector 165">
            <a:extLst>
              <a:ext uri="{FF2B5EF4-FFF2-40B4-BE49-F238E27FC236}">
                <a16:creationId xmlns:a16="http://schemas.microsoft.com/office/drawing/2014/main" id="{6205DD86-315C-53B6-CEEF-A9919650168E}"/>
              </a:ext>
            </a:extLst>
          </p:cNvPr>
          <p:cNvCxnSpPr>
            <a:cxnSpLocks/>
            <a:stCxn id="165" idx="4"/>
            <a:endCxn id="164" idx="0"/>
          </p:cNvCxnSpPr>
          <p:nvPr/>
        </p:nvCxnSpPr>
        <p:spPr>
          <a:xfrm flipH="1">
            <a:off x="2576065" y="1266345"/>
            <a:ext cx="129607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Oval 166">
            <a:extLst>
              <a:ext uri="{FF2B5EF4-FFF2-40B4-BE49-F238E27FC236}">
                <a16:creationId xmlns:a16="http://schemas.microsoft.com/office/drawing/2014/main" id="{BDD11F87-DA81-9510-C1CB-0AF4093562CB}"/>
              </a:ext>
            </a:extLst>
          </p:cNvPr>
          <p:cNvSpPr/>
          <p:nvPr/>
        </p:nvSpPr>
        <p:spPr>
          <a:xfrm rot="5400000">
            <a:off x="2431978" y="26421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8" name="Oval 167">
            <a:extLst>
              <a:ext uri="{FF2B5EF4-FFF2-40B4-BE49-F238E27FC236}">
                <a16:creationId xmlns:a16="http://schemas.microsoft.com/office/drawing/2014/main" id="{BDD11F87-DA81-9510-C1CB-0AF4093562CB}"/>
              </a:ext>
            </a:extLst>
          </p:cNvPr>
          <p:cNvSpPr/>
          <p:nvPr/>
        </p:nvSpPr>
        <p:spPr>
          <a:xfrm rot="5400000">
            <a:off x="3873185" y="26478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9" name="Straight Connector 168">
            <a:extLst>
              <a:ext uri="{FF2B5EF4-FFF2-40B4-BE49-F238E27FC236}">
                <a16:creationId xmlns:a16="http://schemas.microsoft.com/office/drawing/2014/main" id="{6205DD86-315C-53B6-CEEF-A9919650168E}"/>
              </a:ext>
            </a:extLst>
          </p:cNvPr>
          <p:cNvCxnSpPr>
            <a:cxnSpLocks/>
            <a:stCxn id="164" idx="6"/>
            <a:endCxn id="167" idx="2"/>
          </p:cNvCxnSpPr>
          <p:nvPr/>
        </p:nvCxnSpPr>
        <p:spPr>
          <a:xfrm flipH="1">
            <a:off x="2503978" y="1338345"/>
            <a:ext cx="87" cy="130378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Straight Connector 169">
            <a:extLst>
              <a:ext uri="{FF2B5EF4-FFF2-40B4-BE49-F238E27FC236}">
                <a16:creationId xmlns:a16="http://schemas.microsoft.com/office/drawing/2014/main" id="{6205DD86-315C-53B6-CEEF-A9919650168E}"/>
              </a:ext>
            </a:extLst>
          </p:cNvPr>
          <p:cNvCxnSpPr>
            <a:cxnSpLocks/>
            <a:stCxn id="165" idx="6"/>
            <a:endCxn id="168" idx="2"/>
          </p:cNvCxnSpPr>
          <p:nvPr/>
        </p:nvCxnSpPr>
        <p:spPr>
          <a:xfrm>
            <a:off x="3944138" y="1338345"/>
            <a:ext cx="1047" cy="13095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Straight Connector 170">
            <a:extLst>
              <a:ext uri="{FF2B5EF4-FFF2-40B4-BE49-F238E27FC236}">
                <a16:creationId xmlns:a16="http://schemas.microsoft.com/office/drawing/2014/main" id="{6205DD86-315C-53B6-CEEF-A9919650168E}"/>
              </a:ext>
            </a:extLst>
          </p:cNvPr>
          <p:cNvCxnSpPr>
            <a:cxnSpLocks/>
            <a:stCxn id="197" idx="4"/>
            <a:endCxn id="196" idx="0"/>
          </p:cNvCxnSpPr>
          <p:nvPr/>
        </p:nvCxnSpPr>
        <p:spPr>
          <a:xfrm flipH="1">
            <a:off x="2577024" y="4139827"/>
            <a:ext cx="1296160" cy="152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Oval 175"/>
          <p:cNvSpPr/>
          <p:nvPr/>
        </p:nvSpPr>
        <p:spPr>
          <a:xfrm>
            <a:off x="2324908" y="108550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2" name="Oval 191"/>
          <p:cNvSpPr/>
          <p:nvPr/>
        </p:nvSpPr>
        <p:spPr>
          <a:xfrm>
            <a:off x="3762469" y="108550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3" name="Oval 192"/>
          <p:cNvSpPr/>
          <p:nvPr/>
        </p:nvSpPr>
        <p:spPr>
          <a:xfrm>
            <a:off x="2315554" y="252859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6" name="Oval 195">
            <a:extLst>
              <a:ext uri="{FF2B5EF4-FFF2-40B4-BE49-F238E27FC236}">
                <a16:creationId xmlns:a16="http://schemas.microsoft.com/office/drawing/2014/main" id="{BDD11F87-DA81-9510-C1CB-0AF4093562CB}"/>
              </a:ext>
            </a:extLst>
          </p:cNvPr>
          <p:cNvSpPr/>
          <p:nvPr/>
        </p:nvSpPr>
        <p:spPr>
          <a:xfrm rot="5400000">
            <a:off x="2433024" y="40830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7" name="Oval 196">
            <a:extLst>
              <a:ext uri="{FF2B5EF4-FFF2-40B4-BE49-F238E27FC236}">
                <a16:creationId xmlns:a16="http://schemas.microsoft.com/office/drawing/2014/main" id="{BDD11F87-DA81-9510-C1CB-0AF4093562CB}"/>
              </a:ext>
            </a:extLst>
          </p:cNvPr>
          <p:cNvSpPr/>
          <p:nvPr/>
        </p:nvSpPr>
        <p:spPr>
          <a:xfrm rot="5400000">
            <a:off x="3873184" y="4067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8" name="Straight Connector 197">
            <a:extLst>
              <a:ext uri="{FF2B5EF4-FFF2-40B4-BE49-F238E27FC236}">
                <a16:creationId xmlns:a16="http://schemas.microsoft.com/office/drawing/2014/main" id="{6205DD86-315C-53B6-CEEF-A9919650168E}"/>
              </a:ext>
            </a:extLst>
          </p:cNvPr>
          <p:cNvCxnSpPr>
            <a:cxnSpLocks/>
            <a:stCxn id="167" idx="6"/>
            <a:endCxn id="196" idx="2"/>
          </p:cNvCxnSpPr>
          <p:nvPr/>
        </p:nvCxnSpPr>
        <p:spPr>
          <a:xfrm>
            <a:off x="2503978" y="2786125"/>
            <a:ext cx="1046" cy="129694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6205DD86-315C-53B6-CEEF-A9919650168E}"/>
              </a:ext>
            </a:extLst>
          </p:cNvPr>
          <p:cNvCxnSpPr>
            <a:cxnSpLocks/>
            <a:stCxn id="168" idx="6"/>
            <a:endCxn id="197" idx="2"/>
          </p:cNvCxnSpPr>
          <p:nvPr/>
        </p:nvCxnSpPr>
        <p:spPr>
          <a:xfrm flipH="1">
            <a:off x="3945184" y="2791882"/>
            <a:ext cx="1" cy="12759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5" name="Oval 204">
            <a:extLst>
              <a:ext uri="{FF2B5EF4-FFF2-40B4-BE49-F238E27FC236}">
                <a16:creationId xmlns:a16="http://schemas.microsoft.com/office/drawing/2014/main" id="{BDD11F87-DA81-9510-C1CB-0AF4093562CB}"/>
              </a:ext>
            </a:extLst>
          </p:cNvPr>
          <p:cNvSpPr/>
          <p:nvPr/>
        </p:nvSpPr>
        <p:spPr>
          <a:xfrm rot="5400000">
            <a:off x="8185165"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6" name="Oval 205">
            <a:extLst>
              <a:ext uri="{FF2B5EF4-FFF2-40B4-BE49-F238E27FC236}">
                <a16:creationId xmlns:a16="http://schemas.microsoft.com/office/drawing/2014/main" id="{BDD11F87-DA81-9510-C1CB-0AF4093562CB}"/>
              </a:ext>
            </a:extLst>
          </p:cNvPr>
          <p:cNvSpPr/>
          <p:nvPr/>
        </p:nvSpPr>
        <p:spPr>
          <a:xfrm rot="5400000">
            <a:off x="9625238"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07" name="Straight Connector 206">
            <a:extLst>
              <a:ext uri="{FF2B5EF4-FFF2-40B4-BE49-F238E27FC236}">
                <a16:creationId xmlns:a16="http://schemas.microsoft.com/office/drawing/2014/main" id="{6205DD86-315C-53B6-CEEF-A9919650168E}"/>
              </a:ext>
            </a:extLst>
          </p:cNvPr>
          <p:cNvCxnSpPr>
            <a:cxnSpLocks/>
            <a:stCxn id="206" idx="4"/>
            <a:endCxn id="205" idx="0"/>
          </p:cNvCxnSpPr>
          <p:nvPr/>
        </p:nvCxnSpPr>
        <p:spPr>
          <a:xfrm flipH="1">
            <a:off x="8329165" y="1266345"/>
            <a:ext cx="129607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8" name="Oval 207">
            <a:extLst>
              <a:ext uri="{FF2B5EF4-FFF2-40B4-BE49-F238E27FC236}">
                <a16:creationId xmlns:a16="http://schemas.microsoft.com/office/drawing/2014/main" id="{BDD11F87-DA81-9510-C1CB-0AF4093562CB}"/>
              </a:ext>
            </a:extLst>
          </p:cNvPr>
          <p:cNvSpPr/>
          <p:nvPr/>
        </p:nvSpPr>
        <p:spPr>
          <a:xfrm rot="5400000">
            <a:off x="8185078" y="26421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9" name="Oval 208">
            <a:extLst>
              <a:ext uri="{FF2B5EF4-FFF2-40B4-BE49-F238E27FC236}">
                <a16:creationId xmlns:a16="http://schemas.microsoft.com/office/drawing/2014/main" id="{BDD11F87-DA81-9510-C1CB-0AF4093562CB}"/>
              </a:ext>
            </a:extLst>
          </p:cNvPr>
          <p:cNvSpPr/>
          <p:nvPr/>
        </p:nvSpPr>
        <p:spPr>
          <a:xfrm rot="5400000">
            <a:off x="9626285" y="26478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0" name="Straight Connector 209">
            <a:extLst>
              <a:ext uri="{FF2B5EF4-FFF2-40B4-BE49-F238E27FC236}">
                <a16:creationId xmlns:a16="http://schemas.microsoft.com/office/drawing/2014/main" id="{6205DD86-315C-53B6-CEEF-A9919650168E}"/>
              </a:ext>
            </a:extLst>
          </p:cNvPr>
          <p:cNvCxnSpPr>
            <a:cxnSpLocks/>
            <a:stCxn id="205" idx="6"/>
            <a:endCxn id="208" idx="2"/>
          </p:cNvCxnSpPr>
          <p:nvPr/>
        </p:nvCxnSpPr>
        <p:spPr>
          <a:xfrm flipH="1">
            <a:off x="8257078" y="1338345"/>
            <a:ext cx="87" cy="130378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Straight Connector 210">
            <a:extLst>
              <a:ext uri="{FF2B5EF4-FFF2-40B4-BE49-F238E27FC236}">
                <a16:creationId xmlns:a16="http://schemas.microsoft.com/office/drawing/2014/main" id="{6205DD86-315C-53B6-CEEF-A9919650168E}"/>
              </a:ext>
            </a:extLst>
          </p:cNvPr>
          <p:cNvCxnSpPr>
            <a:cxnSpLocks/>
            <a:stCxn id="206" idx="6"/>
            <a:endCxn id="209" idx="2"/>
          </p:cNvCxnSpPr>
          <p:nvPr/>
        </p:nvCxnSpPr>
        <p:spPr>
          <a:xfrm>
            <a:off x="9697238" y="1338345"/>
            <a:ext cx="1047" cy="13095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6205DD86-315C-53B6-CEEF-A9919650168E}"/>
              </a:ext>
            </a:extLst>
          </p:cNvPr>
          <p:cNvCxnSpPr>
            <a:cxnSpLocks/>
            <a:stCxn id="221" idx="4"/>
            <a:endCxn id="220" idx="0"/>
          </p:cNvCxnSpPr>
          <p:nvPr/>
        </p:nvCxnSpPr>
        <p:spPr>
          <a:xfrm flipH="1">
            <a:off x="8330124" y="4139827"/>
            <a:ext cx="1296160" cy="152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20" name="Oval 219">
            <a:extLst>
              <a:ext uri="{FF2B5EF4-FFF2-40B4-BE49-F238E27FC236}">
                <a16:creationId xmlns:a16="http://schemas.microsoft.com/office/drawing/2014/main" id="{BDD11F87-DA81-9510-C1CB-0AF4093562CB}"/>
              </a:ext>
            </a:extLst>
          </p:cNvPr>
          <p:cNvSpPr/>
          <p:nvPr/>
        </p:nvSpPr>
        <p:spPr>
          <a:xfrm rot="5400000">
            <a:off x="8186124" y="40830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1" name="Oval 220">
            <a:extLst>
              <a:ext uri="{FF2B5EF4-FFF2-40B4-BE49-F238E27FC236}">
                <a16:creationId xmlns:a16="http://schemas.microsoft.com/office/drawing/2014/main" id="{BDD11F87-DA81-9510-C1CB-0AF4093562CB}"/>
              </a:ext>
            </a:extLst>
          </p:cNvPr>
          <p:cNvSpPr/>
          <p:nvPr/>
        </p:nvSpPr>
        <p:spPr>
          <a:xfrm rot="5400000">
            <a:off x="9626284" y="4067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22" name="Straight Connector 221">
            <a:extLst>
              <a:ext uri="{FF2B5EF4-FFF2-40B4-BE49-F238E27FC236}">
                <a16:creationId xmlns:a16="http://schemas.microsoft.com/office/drawing/2014/main" id="{6205DD86-315C-53B6-CEEF-A9919650168E}"/>
              </a:ext>
            </a:extLst>
          </p:cNvPr>
          <p:cNvCxnSpPr>
            <a:cxnSpLocks/>
            <a:stCxn id="208" idx="6"/>
            <a:endCxn id="220" idx="2"/>
          </p:cNvCxnSpPr>
          <p:nvPr/>
        </p:nvCxnSpPr>
        <p:spPr>
          <a:xfrm>
            <a:off x="8257078" y="2786125"/>
            <a:ext cx="1046" cy="129694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Straight Connector 222">
            <a:extLst>
              <a:ext uri="{FF2B5EF4-FFF2-40B4-BE49-F238E27FC236}">
                <a16:creationId xmlns:a16="http://schemas.microsoft.com/office/drawing/2014/main" id="{6205DD86-315C-53B6-CEEF-A9919650168E}"/>
              </a:ext>
            </a:extLst>
          </p:cNvPr>
          <p:cNvCxnSpPr>
            <a:cxnSpLocks/>
            <a:stCxn id="209" idx="6"/>
            <a:endCxn id="221" idx="2"/>
          </p:cNvCxnSpPr>
          <p:nvPr/>
        </p:nvCxnSpPr>
        <p:spPr>
          <a:xfrm flipH="1">
            <a:off x="9698284" y="2791882"/>
            <a:ext cx="1" cy="12759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24" name="Oval 223"/>
          <p:cNvSpPr/>
          <p:nvPr/>
        </p:nvSpPr>
        <p:spPr>
          <a:xfrm>
            <a:off x="3762469" y="398187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5" name="Oval 224"/>
          <p:cNvSpPr/>
          <p:nvPr/>
        </p:nvSpPr>
        <p:spPr>
          <a:xfrm>
            <a:off x="2322309" y="398187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6" name="Oval 225"/>
          <p:cNvSpPr/>
          <p:nvPr/>
        </p:nvSpPr>
        <p:spPr>
          <a:xfrm>
            <a:off x="3762469" y="253314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7" name="Oval 226"/>
          <p:cNvSpPr/>
          <p:nvPr/>
        </p:nvSpPr>
        <p:spPr>
          <a:xfrm>
            <a:off x="8072928" y="254423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8" name="Oval 227"/>
          <p:cNvSpPr/>
          <p:nvPr/>
        </p:nvSpPr>
        <p:spPr>
          <a:xfrm>
            <a:off x="9513088" y="109798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9" name="Oval 228"/>
          <p:cNvSpPr/>
          <p:nvPr/>
        </p:nvSpPr>
        <p:spPr>
          <a:xfrm>
            <a:off x="8077658" y="398187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0" name="Oval 229"/>
          <p:cNvSpPr/>
          <p:nvPr/>
        </p:nvSpPr>
        <p:spPr>
          <a:xfrm>
            <a:off x="9507791" y="254703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1" name="TextBox 230"/>
          <p:cNvSpPr txBox="1"/>
          <p:nvPr/>
        </p:nvSpPr>
        <p:spPr>
          <a:xfrm>
            <a:off x="1503251" y="4500184"/>
            <a:ext cx="3441699" cy="954107"/>
          </a:xfrm>
          <a:prstGeom prst="rect">
            <a:avLst/>
          </a:prstGeom>
          <a:noFill/>
        </p:spPr>
        <p:txBody>
          <a:bodyPr wrap="square" rtlCol="0">
            <a:spAutoFit/>
          </a:bodyPr>
          <a:lstStyle/>
          <a:p>
            <a:pPr algn="ctr"/>
            <a:r>
              <a:rPr lang="en-US" sz="2800" dirty="0">
                <a:solidFill>
                  <a:srgbClr val="002060"/>
                </a:solidFill>
              </a:rPr>
              <a:t>2 vertices will dominate graph</a:t>
            </a:r>
          </a:p>
        </p:txBody>
      </p:sp>
      <p:sp>
        <p:nvSpPr>
          <p:cNvPr id="232" name="TextBox 231"/>
          <p:cNvSpPr txBox="1"/>
          <p:nvPr/>
        </p:nvSpPr>
        <p:spPr>
          <a:xfrm>
            <a:off x="6873652" y="4465413"/>
            <a:ext cx="4207098" cy="954107"/>
          </a:xfrm>
          <a:prstGeom prst="rect">
            <a:avLst/>
          </a:prstGeom>
          <a:noFill/>
        </p:spPr>
        <p:txBody>
          <a:bodyPr wrap="square" rtlCol="0">
            <a:spAutoFit/>
          </a:bodyPr>
          <a:lstStyle/>
          <a:p>
            <a:pPr algn="ctr"/>
            <a:r>
              <a:rPr lang="en-US" sz="2800" dirty="0">
                <a:solidFill>
                  <a:srgbClr val="002060"/>
                </a:solidFill>
              </a:rPr>
              <a:t>2 vertices will not totally dominate graph</a:t>
            </a:r>
          </a:p>
        </p:txBody>
      </p:sp>
    </p:spTree>
    <p:extLst>
      <p:ext uri="{BB962C8B-B14F-4D97-AF65-F5344CB8AC3E}">
        <p14:creationId xmlns:p14="http://schemas.microsoft.com/office/powerpoint/2010/main" val="14825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64"/>
                                        </p:tgtEl>
                                        <p:attrNameLst>
                                          <p:attrName>style.color</p:attrName>
                                        </p:attrNameLst>
                                      </p:cBhvr>
                                      <p:to>
                                        <a:srgbClr val="FFFF00"/>
                                      </p:to>
                                    </p:animClr>
                                    <p:animClr clrSpc="rgb" dir="cw">
                                      <p:cBhvr>
                                        <p:cTn id="7" dur="500" fill="hold"/>
                                        <p:tgtEl>
                                          <p:spTgt spid="164"/>
                                        </p:tgtEl>
                                        <p:attrNameLst>
                                          <p:attrName>fillcolor</p:attrName>
                                        </p:attrNameLst>
                                      </p:cBhvr>
                                      <p:to>
                                        <a:srgbClr val="FFFF00"/>
                                      </p:to>
                                    </p:animClr>
                                    <p:set>
                                      <p:cBhvr>
                                        <p:cTn id="8" dur="500" fill="hold"/>
                                        <p:tgtEl>
                                          <p:spTgt spid="164"/>
                                        </p:tgtEl>
                                        <p:attrNameLst>
                                          <p:attrName>fill.type</p:attrName>
                                        </p:attrNameLst>
                                      </p:cBhvr>
                                      <p:to>
                                        <p:strVal val="solid"/>
                                      </p:to>
                                    </p:set>
                                    <p:set>
                                      <p:cBhvr>
                                        <p:cTn id="9" dur="500" fill="hold"/>
                                        <p:tgtEl>
                                          <p:spTgt spid="16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wipe(down)">
                                      <p:cBhvr>
                                        <p:cTn id="14" dur="500"/>
                                        <p:tgtEl>
                                          <p:spTgt spid="176"/>
                                        </p:tgtEl>
                                      </p:cBhvr>
                                    </p:animEffect>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wipe(down)">
                                      <p:cBhvr>
                                        <p:cTn id="18" dur="500"/>
                                        <p:tgtEl>
                                          <p:spTgt spid="192"/>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19" presetClass="emph" presetSubtype="0" fill="hold" grpId="0" nodeType="clickEffect">
                                  <p:stCondLst>
                                    <p:cond delay="0"/>
                                  </p:stCondLst>
                                  <p:childTnLst>
                                    <p:animClr clrSpc="rgb" dir="cw">
                                      <p:cBhvr override="childStyle">
                                        <p:cTn id="26" dur="500" fill="hold"/>
                                        <p:tgtEl>
                                          <p:spTgt spid="197"/>
                                        </p:tgtEl>
                                        <p:attrNameLst>
                                          <p:attrName>style.color</p:attrName>
                                        </p:attrNameLst>
                                      </p:cBhvr>
                                      <p:to>
                                        <a:srgbClr val="FFFF00"/>
                                      </p:to>
                                    </p:animClr>
                                    <p:animClr clrSpc="rgb" dir="cw">
                                      <p:cBhvr>
                                        <p:cTn id="27" dur="500" fill="hold"/>
                                        <p:tgtEl>
                                          <p:spTgt spid="197"/>
                                        </p:tgtEl>
                                        <p:attrNameLst>
                                          <p:attrName>fillcolor</p:attrName>
                                        </p:attrNameLst>
                                      </p:cBhvr>
                                      <p:to>
                                        <a:srgbClr val="FFFF00"/>
                                      </p:to>
                                    </p:animClr>
                                    <p:set>
                                      <p:cBhvr>
                                        <p:cTn id="28" dur="500" fill="hold"/>
                                        <p:tgtEl>
                                          <p:spTgt spid="197"/>
                                        </p:tgtEl>
                                        <p:attrNameLst>
                                          <p:attrName>fill.type</p:attrName>
                                        </p:attrNameLst>
                                      </p:cBhvr>
                                      <p:to>
                                        <p:strVal val="solid"/>
                                      </p:to>
                                    </p:set>
                                    <p:set>
                                      <p:cBhvr>
                                        <p:cTn id="29" dur="500" fill="hold"/>
                                        <p:tgtEl>
                                          <p:spTgt spid="197"/>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24"/>
                                        </p:tgtEl>
                                        <p:attrNameLst>
                                          <p:attrName>style.visibility</p:attrName>
                                        </p:attrNameLst>
                                      </p:cBhvr>
                                      <p:to>
                                        <p:strVal val="visible"/>
                                      </p:to>
                                    </p:set>
                                    <p:animEffect transition="in" filter="wipe(down)">
                                      <p:cBhvr>
                                        <p:cTn id="34" dur="500"/>
                                        <p:tgtEl>
                                          <p:spTgt spid="224"/>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225"/>
                                        </p:tgtEl>
                                        <p:attrNameLst>
                                          <p:attrName>style.visibility</p:attrName>
                                        </p:attrNameLst>
                                      </p:cBhvr>
                                      <p:to>
                                        <p:strVal val="visible"/>
                                      </p:to>
                                    </p:set>
                                    <p:animEffect transition="in" filter="wipe(down)">
                                      <p:cBhvr>
                                        <p:cTn id="38" dur="500"/>
                                        <p:tgtEl>
                                          <p:spTgt spid="225"/>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wipe(down)">
                                      <p:cBhvr>
                                        <p:cTn id="42" dur="500"/>
                                        <p:tgtEl>
                                          <p:spTgt spid="22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9" presetClass="emph" presetSubtype="0" fill="hold" grpId="0" nodeType="clickEffect">
                                  <p:stCondLst>
                                    <p:cond delay="0"/>
                                  </p:stCondLst>
                                  <p:childTnLst>
                                    <p:animClr clrSpc="rgb" dir="cw">
                                      <p:cBhvr override="childStyle">
                                        <p:cTn id="50" dur="500" fill="hold"/>
                                        <p:tgtEl>
                                          <p:spTgt spid="205"/>
                                        </p:tgtEl>
                                        <p:attrNameLst>
                                          <p:attrName>style.color</p:attrName>
                                        </p:attrNameLst>
                                      </p:cBhvr>
                                      <p:to>
                                        <a:srgbClr val="FFFF00"/>
                                      </p:to>
                                    </p:animClr>
                                    <p:animClr clrSpc="rgb" dir="cw">
                                      <p:cBhvr>
                                        <p:cTn id="51" dur="500" fill="hold"/>
                                        <p:tgtEl>
                                          <p:spTgt spid="205"/>
                                        </p:tgtEl>
                                        <p:attrNameLst>
                                          <p:attrName>fillcolor</p:attrName>
                                        </p:attrNameLst>
                                      </p:cBhvr>
                                      <p:to>
                                        <a:srgbClr val="FFFF00"/>
                                      </p:to>
                                    </p:animClr>
                                    <p:set>
                                      <p:cBhvr>
                                        <p:cTn id="52" dur="500" fill="hold"/>
                                        <p:tgtEl>
                                          <p:spTgt spid="205"/>
                                        </p:tgtEl>
                                        <p:attrNameLst>
                                          <p:attrName>fill.type</p:attrName>
                                        </p:attrNameLst>
                                      </p:cBhvr>
                                      <p:to>
                                        <p:strVal val="solid"/>
                                      </p:to>
                                    </p:set>
                                    <p:set>
                                      <p:cBhvr>
                                        <p:cTn id="53" dur="500" fill="hold"/>
                                        <p:tgtEl>
                                          <p:spTgt spid="205"/>
                                        </p:tgtEl>
                                        <p:attrNameLst>
                                          <p:attrName>fill.on</p:attrName>
                                        </p:attrNameLst>
                                      </p:cBhvr>
                                      <p:to>
                                        <p:strVal val="true"/>
                                      </p:to>
                                    </p:se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wipe(down)">
                                      <p:cBhvr>
                                        <p:cTn id="57" dur="500"/>
                                        <p:tgtEl>
                                          <p:spTgt spid="227"/>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228"/>
                                        </p:tgtEl>
                                        <p:attrNameLst>
                                          <p:attrName>style.visibility</p:attrName>
                                        </p:attrNameLst>
                                      </p:cBhvr>
                                      <p:to>
                                        <p:strVal val="visible"/>
                                      </p:to>
                                    </p:set>
                                    <p:animEffect transition="in" filter="wipe(down)">
                                      <p:cBhvr>
                                        <p:cTn id="61" dur="500"/>
                                        <p:tgtEl>
                                          <p:spTgt spid="228"/>
                                        </p:tgtEl>
                                      </p:cBhvr>
                                    </p:animEffec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grpId="0" nodeType="clickEffect">
                                  <p:stCondLst>
                                    <p:cond delay="0"/>
                                  </p:stCondLst>
                                  <p:childTnLst>
                                    <p:animClr clrSpc="rgb" dir="cw">
                                      <p:cBhvr override="childStyle">
                                        <p:cTn id="65" dur="500" fill="hold"/>
                                        <p:tgtEl>
                                          <p:spTgt spid="221"/>
                                        </p:tgtEl>
                                        <p:attrNameLst>
                                          <p:attrName>style.color</p:attrName>
                                        </p:attrNameLst>
                                      </p:cBhvr>
                                      <p:to>
                                        <a:srgbClr val="FFFF00"/>
                                      </p:to>
                                    </p:animClr>
                                    <p:animClr clrSpc="rgb" dir="cw">
                                      <p:cBhvr>
                                        <p:cTn id="66" dur="500" fill="hold"/>
                                        <p:tgtEl>
                                          <p:spTgt spid="221"/>
                                        </p:tgtEl>
                                        <p:attrNameLst>
                                          <p:attrName>fillcolor</p:attrName>
                                        </p:attrNameLst>
                                      </p:cBhvr>
                                      <p:to>
                                        <a:srgbClr val="FFFF00"/>
                                      </p:to>
                                    </p:animClr>
                                    <p:set>
                                      <p:cBhvr>
                                        <p:cTn id="67" dur="500" fill="hold"/>
                                        <p:tgtEl>
                                          <p:spTgt spid="221"/>
                                        </p:tgtEl>
                                        <p:attrNameLst>
                                          <p:attrName>fill.type</p:attrName>
                                        </p:attrNameLst>
                                      </p:cBhvr>
                                      <p:to>
                                        <p:strVal val="solid"/>
                                      </p:to>
                                    </p:set>
                                    <p:set>
                                      <p:cBhvr>
                                        <p:cTn id="68" dur="500" fill="hold"/>
                                        <p:tgtEl>
                                          <p:spTgt spid="221"/>
                                        </p:tgtEl>
                                        <p:attrNameLst>
                                          <p:attrName>fill.on</p:attrName>
                                        </p:attrNameLst>
                                      </p:cBhvr>
                                      <p:to>
                                        <p:strVal val="true"/>
                                      </p:to>
                                    </p:set>
                                  </p:childTnLst>
                                </p:cTn>
                              </p:par>
                            </p:childTnLst>
                          </p:cTn>
                        </p:par>
                        <p:par>
                          <p:cTn id="69" fill="hold">
                            <p:stCondLst>
                              <p:cond delay="500"/>
                            </p:stCondLst>
                            <p:childTnLst>
                              <p:par>
                                <p:cTn id="70" presetID="22" presetClass="entr" presetSubtype="4" fill="hold" grpId="0" nodeType="after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wipe(down)">
                                      <p:cBhvr>
                                        <p:cTn id="72" dur="500"/>
                                        <p:tgtEl>
                                          <p:spTgt spid="229"/>
                                        </p:tgtEl>
                                      </p:cBhvr>
                                    </p:animEffect>
                                  </p:childTnLst>
                                </p:cTn>
                              </p:par>
                            </p:childTnLst>
                          </p:cTn>
                        </p:par>
                        <p:par>
                          <p:cTn id="73" fill="hold">
                            <p:stCondLst>
                              <p:cond delay="1000"/>
                            </p:stCondLst>
                            <p:childTnLst>
                              <p:par>
                                <p:cTn id="74" presetID="22" presetClass="entr" presetSubtype="4" fill="hold" grpId="0" nodeType="afterEffect">
                                  <p:stCondLst>
                                    <p:cond delay="0"/>
                                  </p:stCondLst>
                                  <p:childTnLst>
                                    <p:set>
                                      <p:cBhvr>
                                        <p:cTn id="75" dur="1" fill="hold">
                                          <p:stCondLst>
                                            <p:cond delay="0"/>
                                          </p:stCondLst>
                                        </p:cTn>
                                        <p:tgtEl>
                                          <p:spTgt spid="230"/>
                                        </p:tgtEl>
                                        <p:attrNameLst>
                                          <p:attrName>style.visibility</p:attrName>
                                        </p:attrNameLst>
                                      </p:cBhvr>
                                      <p:to>
                                        <p:strVal val="visible"/>
                                      </p:to>
                                    </p:set>
                                    <p:animEffect transition="in" filter="wipe(down)">
                                      <p:cBhvr>
                                        <p:cTn id="76" dur="500"/>
                                        <p:tgtEl>
                                          <p:spTgt spid="2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76" grpId="0" animBg="1"/>
      <p:bldP spid="192" grpId="0" animBg="1"/>
      <p:bldP spid="193" grpId="0" animBg="1"/>
      <p:bldP spid="197" grpId="0" animBg="1"/>
      <p:bldP spid="205" grpId="0" animBg="1"/>
      <p:bldP spid="221" grpId="0" animBg="1"/>
      <p:bldP spid="224" grpId="0" animBg="1"/>
      <p:bldP spid="225" grpId="0" animBg="1"/>
      <p:bldP spid="226" grpId="0" animBg="1"/>
      <p:bldP spid="227" grpId="0" animBg="1"/>
      <p:bldP spid="228" grpId="0" animBg="1"/>
      <p:bldP spid="229" grpId="0" animBg="1"/>
      <p:bldP spid="230" grpId="0" animBg="1"/>
      <p:bldP spid="231" grpId="0"/>
      <p:bldP spid="2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Total Domination Number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863445"/>
                <a:ext cx="7402961" cy="4262348"/>
              </a:xfrm>
            </p:spPr>
            <p:txBody>
              <a:bodyPr/>
              <a:lstStyle/>
              <a:p>
                <a:pPr>
                  <a:lnSpc>
                    <a:spcPct val="150000"/>
                  </a:lnSpc>
                </a:pPr>
                <a:r>
                  <a:rPr lang="en-US" dirty="0"/>
                  <a:t>A set</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 of vertices in a graph</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 </a:t>
                </a:r>
                <a:r>
                  <a:rPr lang="en-US" b="1" dirty="0"/>
                  <a:t>total dominating set</a:t>
                </a:r>
                <a:r>
                  <a:rPr lang="en-US" dirty="0"/>
                  <a: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if every vertex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is adjacent to at least one vertex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S</m:t>
                    </m:r>
                  </m:oMath>
                </a14:m>
                <a:r>
                  <a:rPr lang="en-US" dirty="0"/>
                  <a:t>.</a:t>
                </a:r>
              </a:p>
              <a:p>
                <a:pPr>
                  <a:lnSpc>
                    <a:spcPct val="150000"/>
                  </a:lnSpc>
                </a:pPr>
                <a:r>
                  <a:rPr lang="en-US" dirty="0"/>
                  <a:t>The minimum cardinality of a total dominating set is the </a:t>
                </a:r>
                <a:r>
                  <a:rPr lang="en-US" b="1" dirty="0"/>
                  <a:t>total domination number</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m:rPr>
                            <m:sty m:val="p"/>
                          </m:rPr>
                          <a:rPr lang="en-US">
                            <a:latin typeface="Cambria Math" panose="02040503050406030204" pitchFamily="18" charset="0"/>
                          </a:rPr>
                          <m:t>t</m:t>
                        </m:r>
                      </m:sub>
                    </m:sSub>
                    <m:d>
                      <m:dPr>
                        <m:ctrlPr>
                          <a:rPr lang="en-US" i="1">
                            <a:latin typeface="Cambria Math" panose="02040503050406030204" pitchFamily="18" charset="0"/>
                          </a:rPr>
                        </m:ctrlPr>
                      </m:dPr>
                      <m:e>
                        <m:r>
                          <m:rPr>
                            <m:sty m:val="p"/>
                          </m:rPr>
                          <a:rPr lang="en-US">
                            <a:latin typeface="Cambria Math" panose="02040503050406030204" pitchFamily="18" charset="0"/>
                          </a:rPr>
                          <m:t>G</m:t>
                        </m:r>
                      </m:e>
                    </m:d>
                  </m:oMath>
                </a14:m>
                <a:r>
                  <a:rPr lang="en-US" dirty="0"/>
                  <a:t>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a:t>
                </a:r>
              </a:p>
              <a:p>
                <a:pPr>
                  <a:lnSpc>
                    <a:spcPct val="150000"/>
                  </a:lnSpc>
                </a:pPr>
                <a:r>
                  <a:rPr lang="en-US" dirty="0"/>
                  <a:t>So,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m:rPr>
                            <m:sty m:val="p"/>
                          </m:rPr>
                          <a:rPr lang="en-US">
                            <a:latin typeface="Cambria Math" panose="02040503050406030204" pitchFamily="18" charset="0"/>
                          </a:rPr>
                          <m:t>t</m:t>
                        </m:r>
                      </m:sub>
                    </m:sSub>
                    <m:d>
                      <m:dPr>
                        <m:ctrlPr>
                          <a:rPr lang="en-US" i="1">
                            <a:latin typeface="Cambria Math" panose="02040503050406030204" pitchFamily="18" charset="0"/>
                          </a:rPr>
                        </m:ctrlPr>
                      </m:dPr>
                      <m:e>
                        <m:r>
                          <m:rPr>
                            <m:sty m:val="p"/>
                          </m:rPr>
                          <a:rPr lang="en-US">
                            <a:latin typeface="Cambria Math" panose="02040503050406030204" pitchFamily="18" charset="0"/>
                          </a:rPr>
                          <m:t>G</m:t>
                        </m:r>
                      </m:e>
                    </m:d>
                    <m:r>
                      <a:rPr lang="en-US" b="0" i="1" smtClean="0">
                        <a:latin typeface="Cambria Math" panose="02040503050406030204" pitchFamily="18" charset="0"/>
                      </a:rPr>
                      <m:t>=4.</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863445"/>
                <a:ext cx="7402961" cy="4262348"/>
              </a:xfrm>
              <a:blipFill rotWithShape="0">
                <a:blip r:embed="rId2"/>
                <a:stretch>
                  <a:fillRect l="-1565" r="-1647" b="-572"/>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BDD11F87-DA81-9510-C1CB-0AF4093562CB}"/>
              </a:ext>
            </a:extLst>
          </p:cNvPr>
          <p:cNvSpPr/>
          <p:nvPr/>
        </p:nvSpPr>
        <p:spPr>
          <a:xfrm rot="5400000">
            <a:off x="9254112"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10694185" y="11943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0" name="Straight Connector 39">
            <a:extLst>
              <a:ext uri="{FF2B5EF4-FFF2-40B4-BE49-F238E27FC236}">
                <a16:creationId xmlns:a16="http://schemas.microsoft.com/office/drawing/2014/main" id="{6205DD86-315C-53B6-CEEF-A9919650168E}"/>
              </a:ext>
            </a:extLst>
          </p:cNvPr>
          <p:cNvCxnSpPr>
            <a:cxnSpLocks/>
            <a:stCxn id="39" idx="4"/>
            <a:endCxn id="38" idx="0"/>
          </p:cNvCxnSpPr>
          <p:nvPr/>
        </p:nvCxnSpPr>
        <p:spPr>
          <a:xfrm flipH="1">
            <a:off x="9398112" y="1266345"/>
            <a:ext cx="129607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1" name="Oval 40">
            <a:extLst>
              <a:ext uri="{FF2B5EF4-FFF2-40B4-BE49-F238E27FC236}">
                <a16:creationId xmlns:a16="http://schemas.microsoft.com/office/drawing/2014/main" id="{BDD11F87-DA81-9510-C1CB-0AF4093562CB}"/>
              </a:ext>
            </a:extLst>
          </p:cNvPr>
          <p:cNvSpPr/>
          <p:nvPr/>
        </p:nvSpPr>
        <p:spPr>
          <a:xfrm rot="5400000">
            <a:off x="9254025" y="26421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2" name="Oval 41">
            <a:extLst>
              <a:ext uri="{FF2B5EF4-FFF2-40B4-BE49-F238E27FC236}">
                <a16:creationId xmlns:a16="http://schemas.microsoft.com/office/drawing/2014/main" id="{BDD11F87-DA81-9510-C1CB-0AF4093562CB}"/>
              </a:ext>
            </a:extLst>
          </p:cNvPr>
          <p:cNvSpPr/>
          <p:nvPr/>
        </p:nvSpPr>
        <p:spPr>
          <a:xfrm rot="5400000">
            <a:off x="10695232" y="26478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38" idx="6"/>
            <a:endCxn id="41" idx="2"/>
          </p:cNvCxnSpPr>
          <p:nvPr/>
        </p:nvCxnSpPr>
        <p:spPr>
          <a:xfrm flipH="1">
            <a:off x="9326025" y="1338345"/>
            <a:ext cx="87" cy="130378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39" idx="6"/>
            <a:endCxn id="42" idx="2"/>
          </p:cNvCxnSpPr>
          <p:nvPr/>
        </p:nvCxnSpPr>
        <p:spPr>
          <a:xfrm>
            <a:off x="10766185" y="1338345"/>
            <a:ext cx="1047" cy="13095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47" idx="4"/>
            <a:endCxn id="46" idx="0"/>
          </p:cNvCxnSpPr>
          <p:nvPr/>
        </p:nvCxnSpPr>
        <p:spPr>
          <a:xfrm flipH="1">
            <a:off x="9399071" y="4139827"/>
            <a:ext cx="1296160" cy="152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6" name="Oval 45">
            <a:extLst>
              <a:ext uri="{FF2B5EF4-FFF2-40B4-BE49-F238E27FC236}">
                <a16:creationId xmlns:a16="http://schemas.microsoft.com/office/drawing/2014/main" id="{BDD11F87-DA81-9510-C1CB-0AF4093562CB}"/>
              </a:ext>
            </a:extLst>
          </p:cNvPr>
          <p:cNvSpPr/>
          <p:nvPr/>
        </p:nvSpPr>
        <p:spPr>
          <a:xfrm rot="5400000">
            <a:off x="9255071" y="40830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7" name="Oval 46">
            <a:extLst>
              <a:ext uri="{FF2B5EF4-FFF2-40B4-BE49-F238E27FC236}">
                <a16:creationId xmlns:a16="http://schemas.microsoft.com/office/drawing/2014/main" id="{BDD11F87-DA81-9510-C1CB-0AF4093562CB}"/>
              </a:ext>
            </a:extLst>
          </p:cNvPr>
          <p:cNvSpPr/>
          <p:nvPr/>
        </p:nvSpPr>
        <p:spPr>
          <a:xfrm rot="5400000">
            <a:off x="10695231" y="4067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8" name="Straight Connector 47">
            <a:extLst>
              <a:ext uri="{FF2B5EF4-FFF2-40B4-BE49-F238E27FC236}">
                <a16:creationId xmlns:a16="http://schemas.microsoft.com/office/drawing/2014/main" id="{6205DD86-315C-53B6-CEEF-A9919650168E}"/>
              </a:ext>
            </a:extLst>
          </p:cNvPr>
          <p:cNvCxnSpPr>
            <a:cxnSpLocks/>
            <a:stCxn id="41" idx="6"/>
            <a:endCxn id="46" idx="2"/>
          </p:cNvCxnSpPr>
          <p:nvPr/>
        </p:nvCxnSpPr>
        <p:spPr>
          <a:xfrm>
            <a:off x="9326025" y="2786125"/>
            <a:ext cx="1046" cy="129694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2" idx="6"/>
            <a:endCxn id="47" idx="2"/>
          </p:cNvCxnSpPr>
          <p:nvPr/>
        </p:nvCxnSpPr>
        <p:spPr>
          <a:xfrm flipH="1">
            <a:off x="10767231" y="2791882"/>
            <a:ext cx="1" cy="12759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0" name="Oval 49"/>
          <p:cNvSpPr/>
          <p:nvPr/>
        </p:nvSpPr>
        <p:spPr>
          <a:xfrm>
            <a:off x="9141875" y="254423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p:cNvSpPr/>
          <p:nvPr/>
        </p:nvSpPr>
        <p:spPr>
          <a:xfrm>
            <a:off x="10582035" y="109798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Oval 71"/>
          <p:cNvSpPr/>
          <p:nvPr/>
        </p:nvSpPr>
        <p:spPr>
          <a:xfrm>
            <a:off x="9141875" y="1092017"/>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p:cNvSpPr/>
          <p:nvPr/>
        </p:nvSpPr>
        <p:spPr>
          <a:xfrm>
            <a:off x="10582035" y="254423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Oval 74"/>
          <p:cNvSpPr/>
          <p:nvPr/>
        </p:nvSpPr>
        <p:spPr>
          <a:xfrm>
            <a:off x="10582035" y="3966639"/>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6" name="Oval 75"/>
          <p:cNvSpPr/>
          <p:nvPr/>
        </p:nvSpPr>
        <p:spPr>
          <a:xfrm>
            <a:off x="9146709" y="3966638"/>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38"/>
                                        </p:tgtEl>
                                        <p:attrNameLst>
                                          <p:attrName>style.color</p:attrName>
                                        </p:attrNameLst>
                                      </p:cBhvr>
                                      <p:to>
                                        <a:srgbClr val="FFFF00"/>
                                      </p:to>
                                    </p:animClr>
                                    <p:animClr clrSpc="rgb" dir="cw">
                                      <p:cBhvr>
                                        <p:cTn id="15" dur="500" fill="hold"/>
                                        <p:tgtEl>
                                          <p:spTgt spid="38"/>
                                        </p:tgtEl>
                                        <p:attrNameLst>
                                          <p:attrName>fillcolor</p:attrName>
                                        </p:attrNameLst>
                                      </p:cBhvr>
                                      <p:to>
                                        <a:srgbClr val="FFFF00"/>
                                      </p:to>
                                    </p:animClr>
                                    <p:set>
                                      <p:cBhvr>
                                        <p:cTn id="16" dur="500" fill="hold"/>
                                        <p:tgtEl>
                                          <p:spTgt spid="38"/>
                                        </p:tgtEl>
                                        <p:attrNameLst>
                                          <p:attrName>fill.type</p:attrName>
                                        </p:attrNameLst>
                                      </p:cBhvr>
                                      <p:to>
                                        <p:strVal val="solid"/>
                                      </p:to>
                                    </p:set>
                                    <p:set>
                                      <p:cBhvr>
                                        <p:cTn id="17" dur="500" fill="hold"/>
                                        <p:tgtEl>
                                          <p:spTgt spid="38"/>
                                        </p:tgtEl>
                                        <p:attrNameLst>
                                          <p:attrName>fill.on</p:attrName>
                                        </p:attrNameLst>
                                      </p:cBhvr>
                                      <p:to>
                                        <p:strVal val="true"/>
                                      </p:to>
                                    </p:se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childTnLst>
                          </p:cTn>
                        </p:par>
                        <p:par>
                          <p:cTn id="26" fill="hold">
                            <p:stCondLst>
                              <p:cond delay="1500"/>
                            </p:stCondLst>
                            <p:childTnLst>
                              <p:par>
                                <p:cTn id="27" presetID="7" presetClass="emph" presetSubtype="2" fill="hold" nodeType="afterEffect">
                                  <p:stCondLst>
                                    <p:cond delay="0"/>
                                  </p:stCondLst>
                                  <p:childTnLst>
                                    <p:animClr clrSpc="rgb" dir="cw">
                                      <p:cBhvr>
                                        <p:cTn id="28" dur="750" fill="hold"/>
                                        <p:tgtEl>
                                          <p:spTgt spid="51"/>
                                        </p:tgtEl>
                                        <p:attrNameLst>
                                          <p:attrName>stroke.color</p:attrName>
                                        </p:attrNameLst>
                                      </p:cBhvr>
                                      <p:to>
                                        <a:srgbClr val="FFFF00"/>
                                      </p:to>
                                    </p:animClr>
                                    <p:set>
                                      <p:cBhvr>
                                        <p:cTn id="29" dur="750" fill="hold"/>
                                        <p:tgtEl>
                                          <p:spTgt spid="51"/>
                                        </p:tgtEl>
                                        <p:attrNameLst>
                                          <p:attrName>stroke.on</p:attrName>
                                        </p:attrNameLst>
                                      </p:cBhvr>
                                      <p:to>
                                        <p:strVal val="true"/>
                                      </p:to>
                                    </p:set>
                                  </p:childTnLst>
                                </p:cTn>
                              </p:par>
                            </p:childTnLst>
                          </p:cTn>
                        </p:par>
                        <p:par>
                          <p:cTn id="30" fill="hold">
                            <p:stCondLst>
                              <p:cond delay="2250"/>
                            </p:stCondLst>
                            <p:childTnLst>
                              <p:par>
                                <p:cTn id="31" presetID="7" presetClass="emph" presetSubtype="2" fill="hold" nodeType="afterEffect">
                                  <p:stCondLst>
                                    <p:cond delay="0"/>
                                  </p:stCondLst>
                                  <p:childTnLst>
                                    <p:animClr clrSpc="rgb" dir="cw">
                                      <p:cBhvr>
                                        <p:cTn id="32" dur="750" fill="hold"/>
                                        <p:tgtEl>
                                          <p:spTgt spid="50"/>
                                        </p:tgtEl>
                                        <p:attrNameLst>
                                          <p:attrName>stroke.color</p:attrName>
                                        </p:attrNameLst>
                                      </p:cBhvr>
                                      <p:to>
                                        <a:srgbClr val="FFFF00"/>
                                      </p:to>
                                    </p:animClr>
                                    <p:set>
                                      <p:cBhvr>
                                        <p:cTn id="33" dur="750" fill="hold"/>
                                        <p:tgtEl>
                                          <p:spTgt spid="50"/>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9" presetClass="emph" presetSubtype="0" fill="hold" grpId="0" nodeType="clickEffect">
                                  <p:stCondLst>
                                    <p:cond delay="0"/>
                                  </p:stCondLst>
                                  <p:childTnLst>
                                    <p:animClr clrSpc="rgb" dir="cw">
                                      <p:cBhvr override="childStyle">
                                        <p:cTn id="37" dur="500" fill="hold"/>
                                        <p:tgtEl>
                                          <p:spTgt spid="39"/>
                                        </p:tgtEl>
                                        <p:attrNameLst>
                                          <p:attrName>style.color</p:attrName>
                                        </p:attrNameLst>
                                      </p:cBhvr>
                                      <p:to>
                                        <a:schemeClr val="accent2"/>
                                      </p:to>
                                    </p:animClr>
                                    <p:animClr clrSpc="rgb" dir="cw">
                                      <p:cBhvr>
                                        <p:cTn id="38" dur="500" fill="hold"/>
                                        <p:tgtEl>
                                          <p:spTgt spid="39"/>
                                        </p:tgtEl>
                                        <p:attrNameLst>
                                          <p:attrName>fillcolor</p:attrName>
                                        </p:attrNameLst>
                                      </p:cBhvr>
                                      <p:to>
                                        <a:schemeClr val="accent2"/>
                                      </p:to>
                                    </p:animClr>
                                    <p:set>
                                      <p:cBhvr>
                                        <p:cTn id="39" dur="500" fill="hold"/>
                                        <p:tgtEl>
                                          <p:spTgt spid="39"/>
                                        </p:tgtEl>
                                        <p:attrNameLst>
                                          <p:attrName>fill.type</p:attrName>
                                        </p:attrNameLst>
                                      </p:cBhvr>
                                      <p:to>
                                        <p:strVal val="solid"/>
                                      </p:to>
                                    </p:set>
                                    <p:set>
                                      <p:cBhvr>
                                        <p:cTn id="40" dur="500" fill="hold"/>
                                        <p:tgtEl>
                                          <p:spTgt spid="39"/>
                                        </p:tgtEl>
                                        <p:attrNameLst>
                                          <p:attrName>fill.on</p:attrName>
                                        </p:attrNameLst>
                                      </p:cBhvr>
                                      <p:to>
                                        <p:strVal val="true"/>
                                      </p:to>
                                    </p:se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down)">
                                      <p:cBhvr>
                                        <p:cTn id="44" dur="500"/>
                                        <p:tgtEl>
                                          <p:spTgt spid="72"/>
                                        </p:tgtEl>
                                      </p:cBhvr>
                                    </p:animEffect>
                                  </p:childTnLst>
                                </p:cTn>
                              </p:par>
                            </p:childTnLst>
                          </p:cTn>
                        </p:par>
                        <p:par>
                          <p:cTn id="45" fill="hold">
                            <p:stCondLst>
                              <p:cond delay="1000"/>
                            </p:stCondLst>
                            <p:childTnLst>
                              <p:par>
                                <p:cTn id="46" presetID="7" presetClass="emph" presetSubtype="2" fill="hold" nodeType="afterEffect">
                                  <p:stCondLst>
                                    <p:cond delay="0"/>
                                  </p:stCondLst>
                                  <p:childTnLst>
                                    <p:animClr clrSpc="rgb" dir="cw">
                                      <p:cBhvr>
                                        <p:cTn id="47" dur="750" fill="hold"/>
                                        <p:tgtEl>
                                          <p:spTgt spid="72"/>
                                        </p:tgtEl>
                                        <p:attrNameLst>
                                          <p:attrName>stroke.color</p:attrName>
                                        </p:attrNameLst>
                                      </p:cBhvr>
                                      <p:to>
                                        <a:srgbClr val="FFFF00"/>
                                      </p:to>
                                    </p:animClr>
                                    <p:set>
                                      <p:cBhvr>
                                        <p:cTn id="48" dur="750" fill="hold"/>
                                        <p:tgtEl>
                                          <p:spTgt spid="72"/>
                                        </p:tgtEl>
                                        <p:attrNameLst>
                                          <p:attrName>stroke.on</p:attrName>
                                        </p:attrNameLst>
                                      </p:cBhvr>
                                      <p:to>
                                        <p:strVal val="true"/>
                                      </p:to>
                                    </p:set>
                                  </p:childTnLst>
                                </p:cTn>
                              </p:par>
                            </p:childTnLst>
                          </p:cTn>
                        </p:par>
                        <p:par>
                          <p:cTn id="49" fill="hold">
                            <p:stCondLst>
                              <p:cond delay="1750"/>
                            </p:stCondLst>
                            <p:childTnLst>
                              <p:par>
                                <p:cTn id="50" presetID="7" presetClass="emph" presetSubtype="2" fill="hold" nodeType="afterEffect">
                                  <p:stCondLst>
                                    <p:cond delay="0"/>
                                  </p:stCondLst>
                                  <p:childTnLst>
                                    <p:animClr clrSpc="rgb" dir="cw">
                                      <p:cBhvr>
                                        <p:cTn id="51" dur="750" fill="hold"/>
                                        <p:tgtEl>
                                          <p:spTgt spid="72"/>
                                        </p:tgtEl>
                                        <p:attrNameLst>
                                          <p:attrName>stroke.color</p:attrName>
                                        </p:attrNameLst>
                                      </p:cBhvr>
                                      <p:to>
                                        <a:schemeClr val="accent2"/>
                                      </p:to>
                                    </p:animClr>
                                    <p:set>
                                      <p:cBhvr>
                                        <p:cTn id="52" dur="750" fill="hold"/>
                                        <p:tgtEl>
                                          <p:spTgt spid="72"/>
                                        </p:tgtEl>
                                        <p:attrNameLst>
                                          <p:attrName>stroke.on</p:attrName>
                                        </p:attrNameLst>
                                      </p:cBhvr>
                                      <p:to>
                                        <p:strVal val="true"/>
                                      </p:to>
                                    </p:set>
                                  </p:childTnLst>
                                </p:cTn>
                              </p:par>
                            </p:childTnLst>
                          </p:cTn>
                        </p:par>
                        <p:par>
                          <p:cTn id="53" fill="hold">
                            <p:stCondLst>
                              <p:cond delay="2500"/>
                            </p:stCondLst>
                            <p:childTnLst>
                              <p:par>
                                <p:cTn id="54" presetID="22" presetClass="entr" presetSubtype="4" fill="hold" grpId="0"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wipe(down)">
                                      <p:cBhvr>
                                        <p:cTn id="56" dur="500"/>
                                        <p:tgtEl>
                                          <p:spTgt spid="73"/>
                                        </p:tgtEl>
                                      </p:cBhvr>
                                    </p:animEffect>
                                  </p:childTnLst>
                                </p:cTn>
                              </p:par>
                            </p:childTnLst>
                          </p:cTn>
                        </p:par>
                        <p:par>
                          <p:cTn id="57" fill="hold">
                            <p:stCondLst>
                              <p:cond delay="3000"/>
                            </p:stCondLst>
                            <p:childTnLst>
                              <p:par>
                                <p:cTn id="58" presetID="7" presetClass="emph" presetSubtype="2" fill="hold" nodeType="afterEffect">
                                  <p:stCondLst>
                                    <p:cond delay="0"/>
                                  </p:stCondLst>
                                  <p:childTnLst>
                                    <p:animClr clrSpc="rgb" dir="cw">
                                      <p:cBhvr>
                                        <p:cTn id="59" dur="750" fill="hold"/>
                                        <p:tgtEl>
                                          <p:spTgt spid="73"/>
                                        </p:tgtEl>
                                        <p:attrNameLst>
                                          <p:attrName>stroke.color</p:attrName>
                                        </p:attrNameLst>
                                      </p:cBhvr>
                                      <p:to>
                                        <a:schemeClr val="accent2"/>
                                      </p:to>
                                    </p:animClr>
                                    <p:set>
                                      <p:cBhvr>
                                        <p:cTn id="60" dur="750" fill="hold"/>
                                        <p:tgtEl>
                                          <p:spTgt spid="73"/>
                                        </p:tgtEl>
                                        <p:attrNameLst>
                                          <p:attrName>stroke.on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9" presetClass="emph" presetSubtype="0" fill="hold" grpId="0" nodeType="clickEffect">
                                  <p:stCondLst>
                                    <p:cond delay="0"/>
                                  </p:stCondLst>
                                  <p:childTnLst>
                                    <p:animClr clrSpc="rgb" dir="cw">
                                      <p:cBhvr override="childStyle">
                                        <p:cTn id="64" dur="500" fill="hold"/>
                                        <p:tgtEl>
                                          <p:spTgt spid="46"/>
                                        </p:tgtEl>
                                        <p:attrNameLst>
                                          <p:attrName>style.color</p:attrName>
                                        </p:attrNameLst>
                                      </p:cBhvr>
                                      <p:to>
                                        <a:srgbClr val="C9E3F5"/>
                                      </p:to>
                                    </p:animClr>
                                    <p:animClr clrSpc="rgb" dir="cw">
                                      <p:cBhvr>
                                        <p:cTn id="65" dur="500" fill="hold"/>
                                        <p:tgtEl>
                                          <p:spTgt spid="46"/>
                                        </p:tgtEl>
                                        <p:attrNameLst>
                                          <p:attrName>fillcolor</p:attrName>
                                        </p:attrNameLst>
                                      </p:cBhvr>
                                      <p:to>
                                        <a:srgbClr val="C9E3F5"/>
                                      </p:to>
                                    </p:animClr>
                                    <p:set>
                                      <p:cBhvr>
                                        <p:cTn id="66" dur="500" fill="hold"/>
                                        <p:tgtEl>
                                          <p:spTgt spid="46"/>
                                        </p:tgtEl>
                                        <p:attrNameLst>
                                          <p:attrName>fill.type</p:attrName>
                                        </p:attrNameLst>
                                      </p:cBhvr>
                                      <p:to>
                                        <p:strVal val="solid"/>
                                      </p:to>
                                    </p:set>
                                    <p:set>
                                      <p:cBhvr>
                                        <p:cTn id="67" dur="500" fill="hold"/>
                                        <p:tgtEl>
                                          <p:spTgt spid="46"/>
                                        </p:tgtEl>
                                        <p:attrNameLst>
                                          <p:attrName>fill.on</p:attrName>
                                        </p:attrNameLst>
                                      </p:cBhvr>
                                      <p:to>
                                        <p:strVal val="true"/>
                                      </p:to>
                                    </p:se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down)">
                                      <p:cBhvr>
                                        <p:cTn id="71" dur="500"/>
                                        <p:tgtEl>
                                          <p:spTgt spid="75"/>
                                        </p:tgtEl>
                                      </p:cBhvr>
                                    </p:animEffect>
                                  </p:childTnLst>
                                </p:cTn>
                              </p:par>
                            </p:childTnLst>
                          </p:cTn>
                        </p:par>
                        <p:par>
                          <p:cTn id="72" fill="hold">
                            <p:stCondLst>
                              <p:cond delay="1000"/>
                            </p:stCondLst>
                            <p:childTnLst>
                              <p:par>
                                <p:cTn id="73" presetID="7" presetClass="emph" presetSubtype="2" fill="hold" nodeType="afterEffect">
                                  <p:stCondLst>
                                    <p:cond delay="0"/>
                                  </p:stCondLst>
                                  <p:childTnLst>
                                    <p:animClr clrSpc="rgb" dir="cw">
                                      <p:cBhvr>
                                        <p:cTn id="74" dur="750" fill="hold"/>
                                        <p:tgtEl>
                                          <p:spTgt spid="75"/>
                                        </p:tgtEl>
                                        <p:attrNameLst>
                                          <p:attrName>stroke.color</p:attrName>
                                        </p:attrNameLst>
                                      </p:cBhvr>
                                      <p:to>
                                        <a:srgbClr val="C9E3F5"/>
                                      </p:to>
                                    </p:animClr>
                                    <p:set>
                                      <p:cBhvr>
                                        <p:cTn id="75" dur="750" fill="hold"/>
                                        <p:tgtEl>
                                          <p:spTgt spid="75"/>
                                        </p:tgtEl>
                                        <p:attrNameLst>
                                          <p:attrName>stroke.on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19" presetClass="emph" presetSubtype="0" fill="hold" grpId="0" nodeType="clickEffect">
                                  <p:stCondLst>
                                    <p:cond delay="0"/>
                                  </p:stCondLst>
                                  <p:childTnLst>
                                    <p:animClr clrSpc="rgb" dir="cw">
                                      <p:cBhvr override="childStyle">
                                        <p:cTn id="79" dur="500" fill="hold"/>
                                        <p:tgtEl>
                                          <p:spTgt spid="41"/>
                                        </p:tgtEl>
                                        <p:attrNameLst>
                                          <p:attrName>style.color</p:attrName>
                                        </p:attrNameLst>
                                      </p:cBhvr>
                                      <p:to>
                                        <a:srgbClr val="FF0000"/>
                                      </p:to>
                                    </p:animClr>
                                    <p:animClr clrSpc="rgb" dir="cw">
                                      <p:cBhvr>
                                        <p:cTn id="80" dur="500" fill="hold"/>
                                        <p:tgtEl>
                                          <p:spTgt spid="41"/>
                                        </p:tgtEl>
                                        <p:attrNameLst>
                                          <p:attrName>fillcolor</p:attrName>
                                        </p:attrNameLst>
                                      </p:cBhvr>
                                      <p:to>
                                        <a:srgbClr val="FF0000"/>
                                      </p:to>
                                    </p:animClr>
                                    <p:set>
                                      <p:cBhvr>
                                        <p:cTn id="81" dur="500" fill="hold"/>
                                        <p:tgtEl>
                                          <p:spTgt spid="41"/>
                                        </p:tgtEl>
                                        <p:attrNameLst>
                                          <p:attrName>fill.type</p:attrName>
                                        </p:attrNameLst>
                                      </p:cBhvr>
                                      <p:to>
                                        <p:strVal val="solid"/>
                                      </p:to>
                                    </p:set>
                                    <p:set>
                                      <p:cBhvr>
                                        <p:cTn id="82" dur="500" fill="hold"/>
                                        <p:tgtEl>
                                          <p:spTgt spid="41"/>
                                        </p:tgtEl>
                                        <p:attrNameLst>
                                          <p:attrName>fill.on</p:attrName>
                                        </p:attrNameLst>
                                      </p:cBhvr>
                                      <p:to>
                                        <p:strVal val="true"/>
                                      </p:to>
                                    </p:set>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down)">
                                      <p:cBhvr>
                                        <p:cTn id="86" dur="500"/>
                                        <p:tgtEl>
                                          <p:spTgt spid="76"/>
                                        </p:tgtEl>
                                      </p:cBhvr>
                                    </p:animEffect>
                                  </p:childTnLst>
                                </p:cTn>
                              </p:par>
                            </p:childTnLst>
                          </p:cTn>
                        </p:par>
                        <p:par>
                          <p:cTn id="87" fill="hold">
                            <p:stCondLst>
                              <p:cond delay="1000"/>
                            </p:stCondLst>
                            <p:childTnLst>
                              <p:par>
                                <p:cTn id="88" presetID="7" presetClass="emph" presetSubtype="2" fill="hold" nodeType="afterEffect">
                                  <p:stCondLst>
                                    <p:cond delay="0"/>
                                  </p:stCondLst>
                                  <p:childTnLst>
                                    <p:animClr clrSpc="rgb" dir="cw">
                                      <p:cBhvr>
                                        <p:cTn id="89" dur="750" fill="hold"/>
                                        <p:tgtEl>
                                          <p:spTgt spid="76"/>
                                        </p:tgtEl>
                                        <p:attrNameLst>
                                          <p:attrName>stroke.color</p:attrName>
                                        </p:attrNameLst>
                                      </p:cBhvr>
                                      <p:to>
                                        <a:srgbClr val="FFFF00"/>
                                      </p:to>
                                    </p:animClr>
                                    <p:set>
                                      <p:cBhvr>
                                        <p:cTn id="90" dur="750" fill="hold"/>
                                        <p:tgtEl>
                                          <p:spTgt spid="76"/>
                                        </p:tgtEl>
                                        <p:attrNameLst>
                                          <p:attrName>stroke.on</p:attrName>
                                        </p:attrNameLst>
                                      </p:cBhvr>
                                      <p:to>
                                        <p:strVal val="true"/>
                                      </p:to>
                                    </p:set>
                                  </p:childTnLst>
                                </p:cTn>
                              </p:par>
                            </p:childTnLst>
                          </p:cTn>
                        </p:par>
                        <p:par>
                          <p:cTn id="91" fill="hold">
                            <p:stCondLst>
                              <p:cond delay="1750"/>
                            </p:stCondLst>
                            <p:childTnLst>
                              <p:par>
                                <p:cTn id="92" presetID="7" presetClass="emph" presetSubtype="2" fill="hold" nodeType="afterEffect">
                                  <p:stCondLst>
                                    <p:cond delay="0"/>
                                  </p:stCondLst>
                                  <p:childTnLst>
                                    <p:animClr clrSpc="rgb" dir="cw">
                                      <p:cBhvr>
                                        <p:cTn id="93" dur="750" fill="hold"/>
                                        <p:tgtEl>
                                          <p:spTgt spid="76"/>
                                        </p:tgtEl>
                                        <p:attrNameLst>
                                          <p:attrName>stroke.color</p:attrName>
                                        </p:attrNameLst>
                                      </p:cBhvr>
                                      <p:to>
                                        <a:srgbClr val="FF0000"/>
                                      </p:to>
                                    </p:animClr>
                                    <p:set>
                                      <p:cBhvr>
                                        <p:cTn id="94" dur="750" fill="hold"/>
                                        <p:tgtEl>
                                          <p:spTgt spid="76"/>
                                        </p:tgtEl>
                                        <p:attrNameLst>
                                          <p:attrName>stroke.on</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6" grpId="0" animBg="1"/>
      <p:bldP spid="50" grpId="0" animBg="1"/>
      <p:bldP spid="51" grpId="0" animBg="1"/>
      <p:bldP spid="72" grpId="0" animBg="1"/>
      <p:bldP spid="73" grpId="0" animBg="1"/>
      <p:bldP spid="75" grpId="0" animBg="1"/>
      <p:bldP spid="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Find the Total Domination Number </a:t>
            </a:r>
          </a:p>
        </p:txBody>
      </p:sp>
      <p:sp>
        <p:nvSpPr>
          <p:cNvPr id="22" name="Oval 21">
            <a:extLst>
              <a:ext uri="{FF2B5EF4-FFF2-40B4-BE49-F238E27FC236}">
                <a16:creationId xmlns:a16="http://schemas.microsoft.com/office/drawing/2014/main" id="{BDD11F87-DA81-9510-C1CB-0AF4093562CB}"/>
              </a:ext>
            </a:extLst>
          </p:cNvPr>
          <p:cNvSpPr/>
          <p:nvPr/>
        </p:nvSpPr>
        <p:spPr>
          <a:xfrm rot="5400000">
            <a:off x="7845684" y="101132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Oval 22">
            <a:extLst>
              <a:ext uri="{FF2B5EF4-FFF2-40B4-BE49-F238E27FC236}">
                <a16:creationId xmlns:a16="http://schemas.microsoft.com/office/drawing/2014/main" id="{BDD11F87-DA81-9510-C1CB-0AF4093562CB}"/>
              </a:ext>
            </a:extLst>
          </p:cNvPr>
          <p:cNvSpPr/>
          <p:nvPr/>
        </p:nvSpPr>
        <p:spPr>
          <a:xfrm rot="5400000">
            <a:off x="6378411" y="276982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4" name="Oval 23">
            <a:extLst>
              <a:ext uri="{FF2B5EF4-FFF2-40B4-BE49-F238E27FC236}">
                <a16:creationId xmlns:a16="http://schemas.microsoft.com/office/drawing/2014/main" id="{BDD11F87-DA81-9510-C1CB-0AF4093562CB}"/>
              </a:ext>
            </a:extLst>
          </p:cNvPr>
          <p:cNvSpPr/>
          <p:nvPr/>
        </p:nvSpPr>
        <p:spPr>
          <a:xfrm rot="5400000">
            <a:off x="9258731" y="392194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5" name="Oval 24">
            <a:extLst>
              <a:ext uri="{FF2B5EF4-FFF2-40B4-BE49-F238E27FC236}">
                <a16:creationId xmlns:a16="http://schemas.microsoft.com/office/drawing/2014/main" id="{BDD11F87-DA81-9510-C1CB-0AF4093562CB}"/>
              </a:ext>
            </a:extLst>
          </p:cNvPr>
          <p:cNvSpPr/>
          <p:nvPr/>
        </p:nvSpPr>
        <p:spPr>
          <a:xfrm rot="5400000">
            <a:off x="7845684" y="392194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6" name="Oval 25">
            <a:extLst>
              <a:ext uri="{FF2B5EF4-FFF2-40B4-BE49-F238E27FC236}">
                <a16:creationId xmlns:a16="http://schemas.microsoft.com/office/drawing/2014/main" id="{BDD11F87-DA81-9510-C1CB-0AF4093562CB}"/>
              </a:ext>
            </a:extLst>
          </p:cNvPr>
          <p:cNvSpPr/>
          <p:nvPr/>
        </p:nvSpPr>
        <p:spPr>
          <a:xfrm rot="5400000">
            <a:off x="9258747" y="536210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9258747" y="276982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8" name="Oval 27">
            <a:extLst>
              <a:ext uri="{FF2B5EF4-FFF2-40B4-BE49-F238E27FC236}">
                <a16:creationId xmlns:a16="http://schemas.microsoft.com/office/drawing/2014/main" id="{BDD11F87-DA81-9510-C1CB-0AF4093562CB}"/>
              </a:ext>
            </a:extLst>
          </p:cNvPr>
          <p:cNvSpPr/>
          <p:nvPr/>
        </p:nvSpPr>
        <p:spPr>
          <a:xfrm rot="5400000">
            <a:off x="6378411" y="176459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6378427" y="536210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7818579" y="255668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9258731" y="177099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2" name="Oval 31">
            <a:extLst>
              <a:ext uri="{FF2B5EF4-FFF2-40B4-BE49-F238E27FC236}">
                <a16:creationId xmlns:a16="http://schemas.microsoft.com/office/drawing/2014/main" id="{BDD11F87-DA81-9510-C1CB-0AF4093562CB}"/>
              </a:ext>
            </a:extLst>
          </p:cNvPr>
          <p:cNvSpPr/>
          <p:nvPr/>
        </p:nvSpPr>
        <p:spPr>
          <a:xfrm rot="5400000">
            <a:off x="6374373" y="392339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3" name="Straight Connector 32">
            <a:extLst>
              <a:ext uri="{FF2B5EF4-FFF2-40B4-BE49-F238E27FC236}">
                <a16:creationId xmlns:a16="http://schemas.microsoft.com/office/drawing/2014/main" id="{6205DD86-315C-53B6-CEEF-A9919650168E}"/>
              </a:ext>
            </a:extLst>
          </p:cNvPr>
          <p:cNvCxnSpPr>
            <a:cxnSpLocks/>
            <a:stCxn id="22" idx="5"/>
            <a:endCxn id="28" idx="0"/>
          </p:cNvCxnSpPr>
          <p:nvPr/>
        </p:nvCxnSpPr>
        <p:spPr>
          <a:xfrm flipH="1">
            <a:off x="6520974" y="1133224"/>
            <a:ext cx="1344361" cy="70337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23" idx="2"/>
            <a:endCxn id="28" idx="6"/>
          </p:cNvCxnSpPr>
          <p:nvPr/>
        </p:nvCxnSpPr>
        <p:spPr>
          <a:xfrm flipV="1">
            <a:off x="6448974" y="1907162"/>
            <a:ext cx="0" cy="8640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32" idx="2"/>
          </p:cNvCxnSpPr>
          <p:nvPr/>
        </p:nvCxnSpPr>
        <p:spPr>
          <a:xfrm flipV="1">
            <a:off x="6444936" y="2912384"/>
            <a:ext cx="4046" cy="1012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29" idx="2"/>
            <a:endCxn id="32" idx="6"/>
          </p:cNvCxnSpPr>
          <p:nvPr/>
        </p:nvCxnSpPr>
        <p:spPr>
          <a:xfrm flipH="1" flipV="1">
            <a:off x="6444936" y="4065957"/>
            <a:ext cx="4054" cy="12975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6205DD86-315C-53B6-CEEF-A9919650168E}"/>
              </a:ext>
            </a:extLst>
          </p:cNvPr>
          <p:cNvCxnSpPr>
            <a:cxnSpLocks/>
            <a:stCxn id="27" idx="2"/>
            <a:endCxn id="31" idx="6"/>
          </p:cNvCxnSpPr>
          <p:nvPr/>
        </p:nvCxnSpPr>
        <p:spPr>
          <a:xfrm flipH="1" flipV="1">
            <a:off x="9329294" y="1913559"/>
            <a:ext cx="16" cy="8576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6205DD86-315C-53B6-CEEF-A9919650168E}"/>
              </a:ext>
            </a:extLst>
          </p:cNvPr>
          <p:cNvCxnSpPr>
            <a:cxnSpLocks/>
            <a:stCxn id="27" idx="6"/>
            <a:endCxn id="24" idx="2"/>
          </p:cNvCxnSpPr>
          <p:nvPr/>
        </p:nvCxnSpPr>
        <p:spPr>
          <a:xfrm flipH="1">
            <a:off x="9329294" y="2912384"/>
            <a:ext cx="16" cy="101100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6205DD86-315C-53B6-CEEF-A9919650168E}"/>
              </a:ext>
            </a:extLst>
          </p:cNvPr>
          <p:cNvCxnSpPr>
            <a:cxnSpLocks/>
            <a:stCxn id="24" idx="6"/>
            <a:endCxn id="26" idx="2"/>
          </p:cNvCxnSpPr>
          <p:nvPr/>
        </p:nvCxnSpPr>
        <p:spPr>
          <a:xfrm>
            <a:off x="9329294" y="4064512"/>
            <a:ext cx="16" cy="129903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6205DD86-315C-53B6-CEEF-A9919650168E}"/>
              </a:ext>
            </a:extLst>
          </p:cNvPr>
          <p:cNvCxnSpPr>
            <a:cxnSpLocks/>
            <a:endCxn id="22" idx="7"/>
          </p:cNvCxnSpPr>
          <p:nvPr/>
        </p:nvCxnSpPr>
        <p:spPr>
          <a:xfrm flipH="1" flipV="1">
            <a:off x="7967159" y="1133224"/>
            <a:ext cx="1298307" cy="6977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6205DD86-315C-53B6-CEEF-A9919650168E}"/>
              </a:ext>
            </a:extLst>
          </p:cNvPr>
          <p:cNvCxnSpPr>
            <a:cxnSpLocks/>
            <a:stCxn id="25" idx="4"/>
            <a:endCxn id="29" idx="0"/>
          </p:cNvCxnSpPr>
          <p:nvPr/>
        </p:nvCxnSpPr>
        <p:spPr>
          <a:xfrm flipH="1">
            <a:off x="6520990" y="3993949"/>
            <a:ext cx="1323257"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6205DD86-315C-53B6-CEEF-A9919650168E}"/>
              </a:ext>
            </a:extLst>
          </p:cNvPr>
          <p:cNvCxnSpPr>
            <a:cxnSpLocks/>
            <a:stCxn id="25" idx="0"/>
            <a:endCxn id="26" idx="4"/>
          </p:cNvCxnSpPr>
          <p:nvPr/>
        </p:nvCxnSpPr>
        <p:spPr>
          <a:xfrm>
            <a:off x="7988247" y="3993949"/>
            <a:ext cx="1269063" cy="1440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6205DD86-315C-53B6-CEEF-A9919650168E}"/>
              </a:ext>
            </a:extLst>
          </p:cNvPr>
          <p:cNvCxnSpPr>
            <a:cxnSpLocks/>
            <a:stCxn id="30" idx="3"/>
            <a:endCxn id="28" idx="7"/>
          </p:cNvCxnSpPr>
          <p:nvPr/>
        </p:nvCxnSpPr>
        <p:spPr>
          <a:xfrm flipH="1" flipV="1">
            <a:off x="6499886" y="1886495"/>
            <a:ext cx="1338344" cy="69229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6205DD86-315C-53B6-CEEF-A9919650168E}"/>
              </a:ext>
            </a:extLst>
          </p:cNvPr>
          <p:cNvCxnSpPr>
            <a:cxnSpLocks/>
            <a:stCxn id="30" idx="1"/>
            <a:endCxn id="31" idx="5"/>
          </p:cNvCxnSpPr>
          <p:nvPr/>
        </p:nvCxnSpPr>
        <p:spPr>
          <a:xfrm flipV="1">
            <a:off x="7940054" y="1892892"/>
            <a:ext cx="1338328" cy="685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30" idx="5"/>
            <a:endCxn id="32" idx="1"/>
          </p:cNvCxnSpPr>
          <p:nvPr/>
        </p:nvCxnSpPr>
        <p:spPr>
          <a:xfrm flipH="1">
            <a:off x="6495848" y="2678583"/>
            <a:ext cx="1342382" cy="12669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6205DD86-315C-53B6-CEEF-A9919650168E}"/>
              </a:ext>
            </a:extLst>
          </p:cNvPr>
          <p:cNvCxnSpPr>
            <a:cxnSpLocks/>
            <a:stCxn id="24" idx="4"/>
            <a:endCxn id="30" idx="7"/>
          </p:cNvCxnSpPr>
          <p:nvPr/>
        </p:nvCxnSpPr>
        <p:spPr>
          <a:xfrm flipH="1" flipV="1">
            <a:off x="7940054" y="2678583"/>
            <a:ext cx="1317240" cy="13153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205DD86-315C-53B6-CEEF-A9919650168E}"/>
              </a:ext>
            </a:extLst>
          </p:cNvPr>
          <p:cNvCxnSpPr>
            <a:cxnSpLocks/>
            <a:stCxn id="27" idx="6"/>
            <a:endCxn id="25" idx="1"/>
          </p:cNvCxnSpPr>
          <p:nvPr/>
        </p:nvCxnSpPr>
        <p:spPr>
          <a:xfrm flipH="1">
            <a:off x="7967159" y="2912384"/>
            <a:ext cx="1362151" cy="10316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25" idx="3"/>
            <a:endCxn id="23" idx="7"/>
          </p:cNvCxnSpPr>
          <p:nvPr/>
        </p:nvCxnSpPr>
        <p:spPr>
          <a:xfrm flipH="1" flipV="1">
            <a:off x="6499886" y="2891717"/>
            <a:ext cx="1365449" cy="1052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3" name="TextBox 62"/>
          <p:cNvSpPr txBox="1"/>
          <p:nvPr/>
        </p:nvSpPr>
        <p:spPr>
          <a:xfrm>
            <a:off x="5896708" y="5156425"/>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64" name="TextBox 63"/>
          <p:cNvSpPr txBox="1"/>
          <p:nvPr/>
        </p:nvSpPr>
        <p:spPr>
          <a:xfrm>
            <a:off x="9473294" y="5172498"/>
            <a:ext cx="360996" cy="523220"/>
          </a:xfrm>
          <a:prstGeom prst="rect">
            <a:avLst/>
          </a:prstGeom>
          <a:noFill/>
        </p:spPr>
        <p:txBody>
          <a:bodyPr wrap="none" rtlCol="0">
            <a:spAutoFit/>
          </a:bodyPr>
          <a:lstStyle/>
          <a:p>
            <a:r>
              <a:rPr lang="en-US" sz="2800" dirty="0">
                <a:solidFill>
                  <a:srgbClr val="C00000"/>
                </a:solidFill>
              </a:rPr>
              <a:t>b</a:t>
            </a:r>
          </a:p>
        </p:txBody>
      </p:sp>
      <p:sp>
        <p:nvSpPr>
          <p:cNvPr id="65" name="TextBox 64"/>
          <p:cNvSpPr txBox="1"/>
          <p:nvPr/>
        </p:nvSpPr>
        <p:spPr>
          <a:xfrm>
            <a:off x="5945071" y="3730509"/>
            <a:ext cx="349776" cy="523220"/>
          </a:xfrm>
          <a:prstGeom prst="rect">
            <a:avLst/>
          </a:prstGeom>
          <a:noFill/>
        </p:spPr>
        <p:txBody>
          <a:bodyPr wrap="none" rtlCol="0">
            <a:spAutoFit/>
          </a:bodyPr>
          <a:lstStyle/>
          <a:p>
            <a:r>
              <a:rPr lang="en-US" sz="2800" dirty="0">
                <a:solidFill>
                  <a:srgbClr val="C00000"/>
                </a:solidFill>
              </a:rPr>
              <a:t>c</a:t>
            </a:r>
          </a:p>
        </p:txBody>
      </p:sp>
      <p:sp>
        <p:nvSpPr>
          <p:cNvPr id="66" name="TextBox 65"/>
          <p:cNvSpPr txBox="1"/>
          <p:nvPr/>
        </p:nvSpPr>
        <p:spPr>
          <a:xfrm>
            <a:off x="9464557" y="3732776"/>
            <a:ext cx="362600" cy="523220"/>
          </a:xfrm>
          <a:prstGeom prst="rect">
            <a:avLst/>
          </a:prstGeom>
          <a:noFill/>
        </p:spPr>
        <p:txBody>
          <a:bodyPr wrap="none" rtlCol="0">
            <a:spAutoFit/>
          </a:bodyPr>
          <a:lstStyle/>
          <a:p>
            <a:r>
              <a:rPr lang="en-US" sz="2800" dirty="0">
                <a:solidFill>
                  <a:srgbClr val="C00000"/>
                </a:solidFill>
              </a:rPr>
              <a:t>d</a:t>
            </a:r>
          </a:p>
        </p:txBody>
      </p:sp>
      <p:sp>
        <p:nvSpPr>
          <p:cNvPr id="67" name="TextBox 66"/>
          <p:cNvSpPr txBox="1"/>
          <p:nvPr/>
        </p:nvSpPr>
        <p:spPr>
          <a:xfrm>
            <a:off x="5925887" y="2624564"/>
            <a:ext cx="352982" cy="523220"/>
          </a:xfrm>
          <a:prstGeom prst="rect">
            <a:avLst/>
          </a:prstGeom>
          <a:noFill/>
        </p:spPr>
        <p:txBody>
          <a:bodyPr wrap="none" rtlCol="0">
            <a:spAutoFit/>
          </a:bodyPr>
          <a:lstStyle/>
          <a:p>
            <a:r>
              <a:rPr lang="en-US" sz="2800" dirty="0">
                <a:solidFill>
                  <a:srgbClr val="C00000"/>
                </a:solidFill>
              </a:rPr>
              <a:t>e</a:t>
            </a:r>
          </a:p>
        </p:txBody>
      </p:sp>
      <p:sp>
        <p:nvSpPr>
          <p:cNvPr id="68" name="TextBox 67"/>
          <p:cNvSpPr txBox="1"/>
          <p:nvPr/>
        </p:nvSpPr>
        <p:spPr>
          <a:xfrm>
            <a:off x="9473294" y="2630492"/>
            <a:ext cx="293670" cy="523220"/>
          </a:xfrm>
          <a:prstGeom prst="rect">
            <a:avLst/>
          </a:prstGeom>
          <a:noFill/>
        </p:spPr>
        <p:txBody>
          <a:bodyPr wrap="none" rtlCol="0">
            <a:spAutoFit/>
          </a:bodyPr>
          <a:lstStyle/>
          <a:p>
            <a:r>
              <a:rPr lang="en-US" sz="2800" dirty="0">
                <a:solidFill>
                  <a:srgbClr val="C00000"/>
                </a:solidFill>
              </a:rPr>
              <a:t>f</a:t>
            </a:r>
          </a:p>
        </p:txBody>
      </p:sp>
      <p:sp>
        <p:nvSpPr>
          <p:cNvPr id="69" name="TextBox 68"/>
          <p:cNvSpPr txBox="1"/>
          <p:nvPr/>
        </p:nvSpPr>
        <p:spPr>
          <a:xfrm>
            <a:off x="9445550" y="1528208"/>
            <a:ext cx="352982" cy="523220"/>
          </a:xfrm>
          <a:prstGeom prst="rect">
            <a:avLst/>
          </a:prstGeom>
          <a:noFill/>
        </p:spPr>
        <p:txBody>
          <a:bodyPr wrap="none" rtlCol="0">
            <a:spAutoFit/>
          </a:bodyPr>
          <a:lstStyle/>
          <a:p>
            <a:r>
              <a:rPr lang="en-US" sz="2800" dirty="0">
                <a:solidFill>
                  <a:srgbClr val="C00000"/>
                </a:solidFill>
              </a:rPr>
              <a:t>g</a:t>
            </a:r>
          </a:p>
        </p:txBody>
      </p:sp>
      <p:sp>
        <p:nvSpPr>
          <p:cNvPr id="70" name="TextBox 69"/>
          <p:cNvSpPr txBox="1"/>
          <p:nvPr/>
        </p:nvSpPr>
        <p:spPr>
          <a:xfrm>
            <a:off x="5951591" y="1599961"/>
            <a:ext cx="357790" cy="523220"/>
          </a:xfrm>
          <a:prstGeom prst="rect">
            <a:avLst/>
          </a:prstGeom>
          <a:noFill/>
        </p:spPr>
        <p:txBody>
          <a:bodyPr wrap="none" rtlCol="0">
            <a:spAutoFit/>
          </a:bodyPr>
          <a:lstStyle/>
          <a:p>
            <a:r>
              <a:rPr lang="en-US" sz="2800" dirty="0">
                <a:solidFill>
                  <a:srgbClr val="C00000"/>
                </a:solidFill>
              </a:rPr>
              <a:t>h</a:t>
            </a:r>
          </a:p>
        </p:txBody>
      </p:sp>
      <p:sp>
        <p:nvSpPr>
          <p:cNvPr id="71" name="TextBox 70"/>
          <p:cNvSpPr txBox="1"/>
          <p:nvPr/>
        </p:nvSpPr>
        <p:spPr>
          <a:xfrm>
            <a:off x="7765008" y="1187082"/>
            <a:ext cx="340158" cy="523220"/>
          </a:xfrm>
          <a:prstGeom prst="rect">
            <a:avLst/>
          </a:prstGeom>
          <a:noFill/>
        </p:spPr>
        <p:txBody>
          <a:bodyPr wrap="none" rtlCol="0">
            <a:spAutoFit/>
          </a:bodyPr>
          <a:lstStyle/>
          <a:p>
            <a:r>
              <a:rPr lang="en-US" sz="2800" dirty="0">
                <a:solidFill>
                  <a:srgbClr val="C00000"/>
                </a:solidFill>
              </a:rPr>
              <a:t>x</a:t>
            </a:r>
          </a:p>
        </p:txBody>
      </p:sp>
      <p:sp>
        <p:nvSpPr>
          <p:cNvPr id="74" name="TextBox 73"/>
          <p:cNvSpPr txBox="1"/>
          <p:nvPr/>
        </p:nvSpPr>
        <p:spPr>
          <a:xfrm>
            <a:off x="7726832" y="2752094"/>
            <a:ext cx="346570" cy="523220"/>
          </a:xfrm>
          <a:prstGeom prst="rect">
            <a:avLst/>
          </a:prstGeom>
          <a:noFill/>
        </p:spPr>
        <p:txBody>
          <a:bodyPr wrap="none" rtlCol="0">
            <a:spAutoFit/>
          </a:bodyPr>
          <a:lstStyle/>
          <a:p>
            <a:r>
              <a:rPr lang="en-US" sz="2800" dirty="0">
                <a:solidFill>
                  <a:srgbClr val="C00000"/>
                </a:solidFill>
              </a:rPr>
              <a:t>y</a:t>
            </a:r>
          </a:p>
        </p:txBody>
      </p:sp>
      <p:sp>
        <p:nvSpPr>
          <p:cNvPr id="77" name="TextBox 76"/>
          <p:cNvSpPr txBox="1"/>
          <p:nvPr/>
        </p:nvSpPr>
        <p:spPr>
          <a:xfrm>
            <a:off x="7738567" y="4064512"/>
            <a:ext cx="325730" cy="523220"/>
          </a:xfrm>
          <a:prstGeom prst="rect">
            <a:avLst/>
          </a:prstGeom>
          <a:noFill/>
        </p:spPr>
        <p:txBody>
          <a:bodyPr wrap="none" rtlCol="0">
            <a:spAutoFit/>
          </a:bodyPr>
          <a:lstStyle/>
          <a:p>
            <a:r>
              <a:rPr lang="en-US" sz="2800" dirty="0">
                <a:solidFill>
                  <a:srgbClr val="C00000"/>
                </a:solidFill>
              </a:rPr>
              <a:t>z</a:t>
            </a:r>
          </a:p>
        </p:txBody>
      </p:sp>
      <p:sp>
        <p:nvSpPr>
          <p:cNvPr id="81" name="Oval 80"/>
          <p:cNvSpPr/>
          <p:nvPr/>
        </p:nvSpPr>
        <p:spPr>
          <a:xfrm>
            <a:off x="7736866" y="91410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Oval 81"/>
          <p:cNvSpPr/>
          <p:nvPr/>
        </p:nvSpPr>
        <p:spPr>
          <a:xfrm>
            <a:off x="7708236" y="2466217"/>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Oval 82"/>
          <p:cNvSpPr/>
          <p:nvPr/>
        </p:nvSpPr>
        <p:spPr>
          <a:xfrm>
            <a:off x="6282003" y="2689300"/>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Oval 83"/>
          <p:cNvSpPr/>
          <p:nvPr/>
        </p:nvSpPr>
        <p:spPr>
          <a:xfrm>
            <a:off x="6251900" y="166516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Oval 84"/>
          <p:cNvSpPr/>
          <p:nvPr/>
        </p:nvSpPr>
        <p:spPr>
          <a:xfrm>
            <a:off x="9151684" y="168838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Oval 85"/>
          <p:cNvSpPr/>
          <p:nvPr/>
        </p:nvSpPr>
        <p:spPr>
          <a:xfrm>
            <a:off x="9151684" y="383577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Oval 86"/>
          <p:cNvSpPr/>
          <p:nvPr/>
        </p:nvSpPr>
        <p:spPr>
          <a:xfrm>
            <a:off x="6266797" y="381893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Oval 87"/>
          <p:cNvSpPr/>
          <p:nvPr/>
        </p:nvSpPr>
        <p:spPr>
          <a:xfrm>
            <a:off x="9134232" y="526413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Oval 88"/>
          <p:cNvSpPr/>
          <p:nvPr/>
        </p:nvSpPr>
        <p:spPr>
          <a:xfrm>
            <a:off x="6258784" y="526092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Oval 89"/>
          <p:cNvSpPr/>
          <p:nvPr/>
        </p:nvSpPr>
        <p:spPr>
          <a:xfrm>
            <a:off x="9149210" y="2682254"/>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1407907" y="2063807"/>
                <a:ext cx="3689472" cy="738664"/>
              </a:xfrm>
              <a:prstGeom prst="rect">
                <a:avLst/>
              </a:prstGeom>
            </p:spPr>
            <p:txBody>
              <a:bodyPr wrap="none">
                <a:spAutoFit/>
              </a:bodyPr>
              <a:lstStyle/>
              <a:p>
                <a:pPr>
                  <a:lnSpc>
                    <a:spcPct val="150000"/>
                  </a:lnSpc>
                </a:pPr>
                <a:r>
                  <a:rPr lang="en-US" sz="2800" dirty="0">
                    <a:solidFill>
                      <a:srgbClr val="002060"/>
                    </a:solidFill>
                  </a:rPr>
                  <a:t>We know that, </a:t>
                </a:r>
                <a14:m>
                  <m:oMath xmlns:m="http://schemas.openxmlformats.org/officeDocument/2006/math">
                    <m:r>
                      <m:rPr>
                        <m:sty m:val="p"/>
                      </m:rPr>
                      <a:rPr lang="en-US" sz="2800" b="0" i="1" smtClean="0">
                        <a:solidFill>
                          <a:srgbClr val="002060"/>
                        </a:solidFill>
                        <a:latin typeface="Cambria Math" panose="02040503050406030204" pitchFamily="18" charset="0"/>
                      </a:rPr>
                      <m:t>γ</m:t>
                    </m:r>
                    <m:d>
                      <m:dPr>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G</m:t>
                        </m:r>
                      </m:e>
                    </m:d>
                    <m:r>
                      <a:rPr lang="en-US" sz="2800" i="1">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3</m:t>
                    </m:r>
                    <m:r>
                      <a:rPr lang="en-US" sz="2800" i="1">
                        <a:solidFill>
                          <a:srgbClr val="002060"/>
                        </a:solidFill>
                        <a:latin typeface="Cambria Math" panose="02040503050406030204" pitchFamily="18" charset="0"/>
                      </a:rPr>
                      <m:t>.</m:t>
                    </m:r>
                  </m:oMath>
                </a14:m>
                <a:endParaRPr lang="en-US" sz="2800" dirty="0">
                  <a:solidFill>
                    <a:srgbClr val="00206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407907" y="2063807"/>
                <a:ext cx="3689472" cy="738664"/>
              </a:xfrm>
              <a:prstGeom prst="rect">
                <a:avLst/>
              </a:prstGeom>
              <a:blipFill rotWithShape="0">
                <a:blip r:embed="rId2"/>
                <a:stretch>
                  <a:fillRect l="-3471" b="-132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427785" y="2725387"/>
                <a:ext cx="4212633" cy="1384995"/>
              </a:xfrm>
              <a:prstGeom prst="rect">
                <a:avLst/>
              </a:prstGeom>
            </p:spPr>
            <p:txBody>
              <a:bodyPr wrap="square">
                <a:spAutoFit/>
              </a:bodyPr>
              <a:lstStyle/>
              <a:p>
                <a:pPr>
                  <a:lnSpc>
                    <a:spcPct val="150000"/>
                  </a:lnSpc>
                </a:pPr>
                <a:r>
                  <a:rPr lang="en-US" sz="2800" dirty="0">
                    <a:solidFill>
                      <a:srgbClr val="002060"/>
                    </a:solidFill>
                  </a:rPr>
                  <a:t>But 3 vertices can not totally dominate graph</a:t>
                </a:r>
                <a14:m>
                  <m:oMath xmlns:m="http://schemas.openxmlformats.org/officeDocument/2006/math">
                    <m:r>
                      <a:rPr lang="en-US" sz="2800" i="1">
                        <a:solidFill>
                          <a:srgbClr val="002060"/>
                        </a:solidFill>
                        <a:latin typeface="Cambria Math" panose="02040503050406030204" pitchFamily="18" charset="0"/>
                      </a:rPr>
                      <m:t>.</m:t>
                    </m:r>
                  </m:oMath>
                </a14:m>
                <a:endParaRPr lang="en-US" sz="2800" dirty="0">
                  <a:solidFill>
                    <a:srgbClr val="002060"/>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1427785" y="2725387"/>
                <a:ext cx="4212633" cy="1384995"/>
              </a:xfrm>
              <a:prstGeom prst="rect">
                <a:avLst/>
              </a:prstGeom>
              <a:blipFill rotWithShape="0">
                <a:blip r:embed="rId3"/>
                <a:stretch>
                  <a:fillRect l="-2894" r="-3907" b="-6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427785" y="4146394"/>
                <a:ext cx="2266261" cy="523220"/>
              </a:xfrm>
              <a:prstGeom prst="rect">
                <a:avLst/>
              </a:prstGeom>
            </p:spPr>
            <p:txBody>
              <a:bodyPr wrap="none">
                <a:spAutoFit/>
              </a:bodyPr>
              <a:lstStyle/>
              <a:p>
                <a14:m>
                  <m:oMath xmlns:m="http://schemas.openxmlformats.org/officeDocument/2006/math">
                    <m:sSub>
                      <m:sSubPr>
                        <m:ctrlPr>
                          <a:rPr lang="en-US" sz="280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 </m:t>
                        </m:r>
                        <m:r>
                          <m:rPr>
                            <m:sty m:val="p"/>
                          </m:rPr>
                          <a:rPr lang="en-US" sz="2800" i="1">
                            <a:solidFill>
                              <a:srgbClr val="002060"/>
                            </a:solidFill>
                            <a:latin typeface="Cambria Math" panose="02040503050406030204" pitchFamily="18" charset="0"/>
                          </a:rPr>
                          <m:t>γ</m:t>
                        </m:r>
                      </m:e>
                      <m:sub>
                        <m:r>
                          <a:rPr lang="en-US" sz="2800" i="1">
                            <a:solidFill>
                              <a:srgbClr val="002060"/>
                            </a:solidFill>
                            <a:latin typeface="Cambria Math" panose="02040503050406030204" pitchFamily="18" charset="0"/>
                          </a:rPr>
                          <m:t>𝑡</m:t>
                        </m:r>
                      </m:sub>
                    </m:sSub>
                    <m:d>
                      <m:dPr>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G</m:t>
                        </m:r>
                      </m:e>
                    </m:d>
                    <m:r>
                      <a:rPr lang="en-US" sz="2800" i="1">
                        <a:solidFill>
                          <a:srgbClr val="002060"/>
                        </a:solidFill>
                        <a:latin typeface="Cambria Math" panose="02040503050406030204" pitchFamily="18" charset="0"/>
                      </a:rPr>
                      <m:t>=4</m:t>
                    </m:r>
                  </m:oMath>
                </a14:m>
                <a:r>
                  <a:rPr lang="en-US" sz="2800" dirty="0"/>
                  <a:t>.</a:t>
                </a:r>
              </a:p>
            </p:txBody>
          </p:sp>
        </mc:Choice>
        <mc:Fallback xmlns="">
          <p:sp>
            <p:nvSpPr>
              <p:cNvPr id="5" name="Rectangle 4"/>
              <p:cNvSpPr>
                <a:spLocks noRot="1" noChangeAspect="1" noMove="1" noResize="1" noEditPoints="1" noAdjustHandles="1" noChangeArrowheads="1" noChangeShapeType="1" noTextEdit="1"/>
              </p:cNvSpPr>
              <p:nvPr/>
            </p:nvSpPr>
            <p:spPr>
              <a:xfrm>
                <a:off x="1427785" y="4146394"/>
                <a:ext cx="2266261" cy="523220"/>
              </a:xfrm>
              <a:prstGeom prst="rect">
                <a:avLst/>
              </a:prstGeom>
              <a:blipFill rotWithShape="0">
                <a:blip r:embed="rId4"/>
                <a:stretch>
                  <a:fillRect t="-11628" r="-4570" b="-31395"/>
                </a:stretch>
              </a:blipFill>
            </p:spPr>
            <p:txBody>
              <a:bodyPr/>
              <a:lstStyle/>
              <a:p>
                <a:r>
                  <a:rPr lang="en-US">
                    <a:noFill/>
                  </a:rPr>
                  <a:t> </a:t>
                </a:r>
              </a:p>
            </p:txBody>
          </p:sp>
        </mc:Fallback>
      </mc:AlternateContent>
      <p:sp>
        <p:nvSpPr>
          <p:cNvPr id="93" name="Oval 92"/>
          <p:cNvSpPr/>
          <p:nvPr/>
        </p:nvSpPr>
        <p:spPr>
          <a:xfrm>
            <a:off x="7726064" y="3818932"/>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934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0" nodeType="clickEffect">
                                  <p:stCondLst>
                                    <p:cond delay="0"/>
                                  </p:stCondLst>
                                  <p:childTnLst>
                                    <p:animClr clrSpc="rgb" dir="cw">
                                      <p:cBhvr override="childStyle">
                                        <p:cTn id="10" dur="500" fill="hold"/>
                                        <p:tgtEl>
                                          <p:spTgt spid="28"/>
                                        </p:tgtEl>
                                        <p:attrNameLst>
                                          <p:attrName>style.color</p:attrName>
                                        </p:attrNameLst>
                                      </p:cBhvr>
                                      <p:to>
                                        <a:srgbClr val="FFFF00"/>
                                      </p:to>
                                    </p:animClr>
                                    <p:animClr clrSpc="rgb" dir="cw">
                                      <p:cBhvr>
                                        <p:cTn id="11" dur="500" fill="hold"/>
                                        <p:tgtEl>
                                          <p:spTgt spid="28"/>
                                        </p:tgtEl>
                                        <p:attrNameLst>
                                          <p:attrName>fillcolor</p:attrName>
                                        </p:attrNameLst>
                                      </p:cBhvr>
                                      <p:to>
                                        <a:srgbClr val="FFFF00"/>
                                      </p:to>
                                    </p:animClr>
                                    <p:set>
                                      <p:cBhvr>
                                        <p:cTn id="12" dur="500" fill="hold"/>
                                        <p:tgtEl>
                                          <p:spTgt spid="28"/>
                                        </p:tgtEl>
                                        <p:attrNameLst>
                                          <p:attrName>fill.type</p:attrName>
                                        </p:attrNameLst>
                                      </p:cBhvr>
                                      <p:to>
                                        <p:strVal val="solid"/>
                                      </p:to>
                                    </p:set>
                                    <p:set>
                                      <p:cBhvr>
                                        <p:cTn id="13" dur="500" fill="hold"/>
                                        <p:tgtEl>
                                          <p:spTgt spid="28"/>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down)">
                                      <p:cBhvr>
                                        <p:cTn id="18" dur="500"/>
                                        <p:tgtEl>
                                          <p:spTgt spid="81"/>
                                        </p:tgtEl>
                                      </p:cBhvr>
                                    </p:animEffect>
                                  </p:childTnLst>
                                </p:cTn>
                              </p:par>
                            </p:childTnLst>
                          </p:cTn>
                        </p:par>
                        <p:par>
                          <p:cTn id="19" fill="hold">
                            <p:stCondLst>
                              <p:cond delay="500"/>
                            </p:stCondLst>
                            <p:childTnLst>
                              <p:par>
                                <p:cTn id="20" presetID="7" presetClass="emph" presetSubtype="2" fill="hold" nodeType="afterEffect">
                                  <p:stCondLst>
                                    <p:cond delay="0"/>
                                  </p:stCondLst>
                                  <p:childTnLst>
                                    <p:animClr clrSpc="rgb" dir="cw">
                                      <p:cBhvr>
                                        <p:cTn id="21" dur="750" fill="hold"/>
                                        <p:tgtEl>
                                          <p:spTgt spid="81"/>
                                        </p:tgtEl>
                                        <p:attrNameLst>
                                          <p:attrName>stroke.color</p:attrName>
                                        </p:attrNameLst>
                                      </p:cBhvr>
                                      <p:to>
                                        <a:srgbClr val="FFFF00"/>
                                      </p:to>
                                    </p:animClr>
                                    <p:set>
                                      <p:cBhvr>
                                        <p:cTn id="22" dur="750" fill="hold"/>
                                        <p:tgtEl>
                                          <p:spTgt spid="81"/>
                                        </p:tgtEl>
                                        <p:attrNameLst>
                                          <p:attrName>stroke.on</p:attrName>
                                        </p:attrNameLst>
                                      </p:cBhvr>
                                      <p:to>
                                        <p:strVal val="true"/>
                                      </p:to>
                                    </p:set>
                                  </p:childTnLst>
                                </p:cTn>
                              </p:par>
                            </p:childTnLst>
                          </p:cTn>
                        </p:par>
                        <p:par>
                          <p:cTn id="23" fill="hold">
                            <p:stCondLst>
                              <p:cond delay="1250"/>
                            </p:stCondLst>
                            <p:childTnLst>
                              <p:par>
                                <p:cTn id="24" presetID="22" presetClass="entr" presetSubtype="4" fill="hold" grpId="0" nodeType="after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wipe(down)">
                                      <p:cBhvr>
                                        <p:cTn id="26" dur="500"/>
                                        <p:tgtEl>
                                          <p:spTgt spid="82"/>
                                        </p:tgtEl>
                                      </p:cBhvr>
                                    </p:animEffect>
                                  </p:childTnLst>
                                </p:cTn>
                              </p:par>
                            </p:childTnLst>
                          </p:cTn>
                        </p:par>
                        <p:par>
                          <p:cTn id="27" fill="hold">
                            <p:stCondLst>
                              <p:cond delay="1750"/>
                            </p:stCondLst>
                            <p:childTnLst>
                              <p:par>
                                <p:cTn id="28" presetID="7" presetClass="emph" presetSubtype="2" fill="hold" nodeType="afterEffect">
                                  <p:stCondLst>
                                    <p:cond delay="0"/>
                                  </p:stCondLst>
                                  <p:childTnLst>
                                    <p:animClr clrSpc="rgb" dir="cw">
                                      <p:cBhvr>
                                        <p:cTn id="29" dur="750" fill="hold"/>
                                        <p:tgtEl>
                                          <p:spTgt spid="82"/>
                                        </p:tgtEl>
                                        <p:attrNameLst>
                                          <p:attrName>stroke.color</p:attrName>
                                        </p:attrNameLst>
                                      </p:cBhvr>
                                      <p:to>
                                        <a:srgbClr val="FFFF00"/>
                                      </p:to>
                                    </p:animClr>
                                    <p:set>
                                      <p:cBhvr>
                                        <p:cTn id="30" dur="750" fill="hold"/>
                                        <p:tgtEl>
                                          <p:spTgt spid="82"/>
                                        </p:tgtEl>
                                        <p:attrNameLst>
                                          <p:attrName>stroke.on</p:attrName>
                                        </p:attrNameLst>
                                      </p:cBhvr>
                                      <p:to>
                                        <p:strVal val="true"/>
                                      </p:to>
                                    </p:set>
                                  </p:childTnLst>
                                </p:cTn>
                              </p:par>
                            </p:childTnLst>
                          </p:cTn>
                        </p:par>
                        <p:par>
                          <p:cTn id="31" fill="hold">
                            <p:stCondLst>
                              <p:cond delay="2500"/>
                            </p:stCondLst>
                            <p:childTnLst>
                              <p:par>
                                <p:cTn id="32" presetID="22" presetClass="entr" presetSubtype="4" fill="hold" grpId="0" nodeType="after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wipe(down)">
                                      <p:cBhvr>
                                        <p:cTn id="34" dur="500"/>
                                        <p:tgtEl>
                                          <p:spTgt spid="83"/>
                                        </p:tgtEl>
                                      </p:cBhvr>
                                    </p:animEffect>
                                  </p:childTnLst>
                                </p:cTn>
                              </p:par>
                            </p:childTnLst>
                          </p:cTn>
                        </p:par>
                        <p:par>
                          <p:cTn id="35" fill="hold">
                            <p:stCondLst>
                              <p:cond delay="3000"/>
                            </p:stCondLst>
                            <p:childTnLst>
                              <p:par>
                                <p:cTn id="36" presetID="7" presetClass="emph" presetSubtype="2" fill="hold" nodeType="afterEffect">
                                  <p:stCondLst>
                                    <p:cond delay="0"/>
                                  </p:stCondLst>
                                  <p:childTnLst>
                                    <p:animClr clrSpc="rgb" dir="cw">
                                      <p:cBhvr>
                                        <p:cTn id="37" dur="750" fill="hold"/>
                                        <p:tgtEl>
                                          <p:spTgt spid="83"/>
                                        </p:tgtEl>
                                        <p:attrNameLst>
                                          <p:attrName>stroke.color</p:attrName>
                                        </p:attrNameLst>
                                      </p:cBhvr>
                                      <p:to>
                                        <a:srgbClr val="FFFF00"/>
                                      </p:to>
                                    </p:animClr>
                                    <p:set>
                                      <p:cBhvr>
                                        <p:cTn id="38" dur="750" fill="hold"/>
                                        <p:tgtEl>
                                          <p:spTgt spid="83"/>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grpId="0" nodeType="clickEffect">
                                  <p:stCondLst>
                                    <p:cond delay="0"/>
                                  </p:stCondLst>
                                  <p:childTnLst>
                                    <p:animClr clrSpc="rgb" dir="cw">
                                      <p:cBhvr override="childStyle">
                                        <p:cTn id="42" dur="500" fill="hold"/>
                                        <p:tgtEl>
                                          <p:spTgt spid="30"/>
                                        </p:tgtEl>
                                        <p:attrNameLst>
                                          <p:attrName>style.color</p:attrName>
                                        </p:attrNameLst>
                                      </p:cBhvr>
                                      <p:to>
                                        <a:schemeClr val="accent2"/>
                                      </p:to>
                                    </p:animClr>
                                    <p:animClr clrSpc="rgb" dir="cw">
                                      <p:cBhvr>
                                        <p:cTn id="43" dur="500" fill="hold"/>
                                        <p:tgtEl>
                                          <p:spTgt spid="30"/>
                                        </p:tgtEl>
                                        <p:attrNameLst>
                                          <p:attrName>fillcolor</p:attrName>
                                        </p:attrNameLst>
                                      </p:cBhvr>
                                      <p:to>
                                        <a:schemeClr val="accent2"/>
                                      </p:to>
                                    </p:animClr>
                                    <p:set>
                                      <p:cBhvr>
                                        <p:cTn id="44" dur="500" fill="hold"/>
                                        <p:tgtEl>
                                          <p:spTgt spid="30"/>
                                        </p:tgtEl>
                                        <p:attrNameLst>
                                          <p:attrName>fill.type</p:attrName>
                                        </p:attrNameLst>
                                      </p:cBhvr>
                                      <p:to>
                                        <p:strVal val="solid"/>
                                      </p:to>
                                    </p:set>
                                    <p:set>
                                      <p:cBhvr>
                                        <p:cTn id="45" dur="500" fill="hold"/>
                                        <p:tgtEl>
                                          <p:spTgt spid="30"/>
                                        </p:tgtEl>
                                        <p:attrNameLst>
                                          <p:attrName>fill.on</p:attrName>
                                        </p:attrNameLst>
                                      </p:cBhvr>
                                      <p:to>
                                        <p:strVal val="true"/>
                                      </p:to>
                                    </p:se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down)">
                                      <p:cBhvr>
                                        <p:cTn id="49" dur="500"/>
                                        <p:tgtEl>
                                          <p:spTgt spid="84"/>
                                        </p:tgtEl>
                                      </p:cBhvr>
                                    </p:animEffect>
                                  </p:childTnLst>
                                </p:cTn>
                              </p:par>
                            </p:childTnLst>
                          </p:cTn>
                        </p:par>
                        <p:par>
                          <p:cTn id="50" fill="hold">
                            <p:stCondLst>
                              <p:cond delay="1000"/>
                            </p:stCondLst>
                            <p:childTnLst>
                              <p:par>
                                <p:cTn id="51" presetID="7" presetClass="emph" presetSubtype="2" fill="hold" nodeType="afterEffect">
                                  <p:stCondLst>
                                    <p:cond delay="0"/>
                                  </p:stCondLst>
                                  <p:childTnLst>
                                    <p:animClr clrSpc="rgb" dir="cw">
                                      <p:cBhvr>
                                        <p:cTn id="52" dur="750" fill="hold"/>
                                        <p:tgtEl>
                                          <p:spTgt spid="84"/>
                                        </p:tgtEl>
                                        <p:attrNameLst>
                                          <p:attrName>stroke.color</p:attrName>
                                        </p:attrNameLst>
                                      </p:cBhvr>
                                      <p:to>
                                        <a:srgbClr val="00BBD3"/>
                                      </p:to>
                                    </p:animClr>
                                    <p:set>
                                      <p:cBhvr>
                                        <p:cTn id="53" dur="750" fill="hold"/>
                                        <p:tgtEl>
                                          <p:spTgt spid="84"/>
                                        </p:tgtEl>
                                        <p:attrNameLst>
                                          <p:attrName>stroke.on</p:attrName>
                                        </p:attrNameLst>
                                      </p:cBhvr>
                                      <p:to>
                                        <p:strVal val="true"/>
                                      </p:to>
                                    </p:set>
                                  </p:childTnLst>
                                </p:cTn>
                              </p:par>
                            </p:childTnLst>
                          </p:cTn>
                        </p:par>
                        <p:par>
                          <p:cTn id="54" fill="hold">
                            <p:stCondLst>
                              <p:cond delay="1750"/>
                            </p:stCondLst>
                            <p:childTnLst>
                              <p:par>
                                <p:cTn id="55" presetID="22" presetClass="entr" presetSubtype="4"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wipe(down)">
                                      <p:cBhvr>
                                        <p:cTn id="57" dur="500"/>
                                        <p:tgtEl>
                                          <p:spTgt spid="85"/>
                                        </p:tgtEl>
                                      </p:cBhvr>
                                    </p:animEffect>
                                  </p:childTnLst>
                                </p:cTn>
                              </p:par>
                            </p:childTnLst>
                          </p:cTn>
                        </p:par>
                        <p:par>
                          <p:cTn id="58" fill="hold">
                            <p:stCondLst>
                              <p:cond delay="2250"/>
                            </p:stCondLst>
                            <p:childTnLst>
                              <p:par>
                                <p:cTn id="59" presetID="7" presetClass="emph" presetSubtype="2" fill="hold" nodeType="afterEffect">
                                  <p:stCondLst>
                                    <p:cond delay="0"/>
                                  </p:stCondLst>
                                  <p:childTnLst>
                                    <p:animClr clrSpc="rgb" dir="cw">
                                      <p:cBhvr>
                                        <p:cTn id="60" dur="750" fill="hold"/>
                                        <p:tgtEl>
                                          <p:spTgt spid="85"/>
                                        </p:tgtEl>
                                        <p:attrNameLst>
                                          <p:attrName>stroke.color</p:attrName>
                                        </p:attrNameLst>
                                      </p:cBhvr>
                                      <p:to>
                                        <a:srgbClr val="00BBD3"/>
                                      </p:to>
                                    </p:animClr>
                                    <p:set>
                                      <p:cBhvr>
                                        <p:cTn id="61" dur="750" fill="hold"/>
                                        <p:tgtEl>
                                          <p:spTgt spid="85"/>
                                        </p:tgtEl>
                                        <p:attrNameLst>
                                          <p:attrName>stroke.on</p:attrName>
                                        </p:attrNameLst>
                                      </p:cBhvr>
                                      <p:to>
                                        <p:strVal val="true"/>
                                      </p:to>
                                    </p:set>
                                  </p:childTnLst>
                                </p:cTn>
                              </p:par>
                            </p:childTnLst>
                          </p:cTn>
                        </p:par>
                        <p:par>
                          <p:cTn id="62" fill="hold">
                            <p:stCondLst>
                              <p:cond delay="3000"/>
                            </p:stCondLst>
                            <p:childTnLst>
                              <p:par>
                                <p:cTn id="63" presetID="22" presetClass="entr" presetSubtype="4" fill="hold" grpId="0" nodeType="after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down)">
                                      <p:cBhvr>
                                        <p:cTn id="65" dur="500"/>
                                        <p:tgtEl>
                                          <p:spTgt spid="86"/>
                                        </p:tgtEl>
                                      </p:cBhvr>
                                    </p:animEffect>
                                  </p:childTnLst>
                                </p:cTn>
                              </p:par>
                            </p:childTnLst>
                          </p:cTn>
                        </p:par>
                        <p:par>
                          <p:cTn id="66" fill="hold">
                            <p:stCondLst>
                              <p:cond delay="3500"/>
                            </p:stCondLst>
                            <p:childTnLst>
                              <p:par>
                                <p:cTn id="67" presetID="7" presetClass="emph" presetSubtype="2" fill="hold" nodeType="afterEffect">
                                  <p:stCondLst>
                                    <p:cond delay="0"/>
                                  </p:stCondLst>
                                  <p:childTnLst>
                                    <p:animClr clrSpc="rgb" dir="cw">
                                      <p:cBhvr>
                                        <p:cTn id="68" dur="750" fill="hold"/>
                                        <p:tgtEl>
                                          <p:spTgt spid="86"/>
                                        </p:tgtEl>
                                        <p:attrNameLst>
                                          <p:attrName>stroke.color</p:attrName>
                                        </p:attrNameLst>
                                      </p:cBhvr>
                                      <p:to>
                                        <a:srgbClr val="00BBD3"/>
                                      </p:to>
                                    </p:animClr>
                                    <p:set>
                                      <p:cBhvr>
                                        <p:cTn id="69" dur="750" fill="hold"/>
                                        <p:tgtEl>
                                          <p:spTgt spid="86"/>
                                        </p:tgtEl>
                                        <p:attrNameLst>
                                          <p:attrName>stroke.on</p:attrName>
                                        </p:attrNameLst>
                                      </p:cBhvr>
                                      <p:to>
                                        <p:strVal val="true"/>
                                      </p:to>
                                    </p:set>
                                  </p:childTnLst>
                                </p:cTn>
                              </p:par>
                            </p:childTnLst>
                          </p:cTn>
                        </p:par>
                        <p:par>
                          <p:cTn id="70" fill="hold">
                            <p:stCondLst>
                              <p:cond delay="4250"/>
                            </p:stCondLst>
                            <p:childTnLst>
                              <p:par>
                                <p:cTn id="71" presetID="22" presetClass="entr" presetSubtype="4" fill="hold" grpId="0"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wipe(down)">
                                      <p:cBhvr>
                                        <p:cTn id="73" dur="500"/>
                                        <p:tgtEl>
                                          <p:spTgt spid="87"/>
                                        </p:tgtEl>
                                      </p:cBhvr>
                                    </p:animEffect>
                                  </p:childTnLst>
                                </p:cTn>
                              </p:par>
                            </p:childTnLst>
                          </p:cTn>
                        </p:par>
                        <p:par>
                          <p:cTn id="74" fill="hold">
                            <p:stCondLst>
                              <p:cond delay="4750"/>
                            </p:stCondLst>
                            <p:childTnLst>
                              <p:par>
                                <p:cTn id="75" presetID="7" presetClass="emph" presetSubtype="2" fill="hold" nodeType="afterEffect">
                                  <p:stCondLst>
                                    <p:cond delay="0"/>
                                  </p:stCondLst>
                                  <p:childTnLst>
                                    <p:animClr clrSpc="rgb" dir="cw">
                                      <p:cBhvr>
                                        <p:cTn id="76" dur="750" fill="hold"/>
                                        <p:tgtEl>
                                          <p:spTgt spid="87"/>
                                        </p:tgtEl>
                                        <p:attrNameLst>
                                          <p:attrName>stroke.color</p:attrName>
                                        </p:attrNameLst>
                                      </p:cBhvr>
                                      <p:to>
                                        <a:srgbClr val="00BBD3"/>
                                      </p:to>
                                    </p:animClr>
                                    <p:set>
                                      <p:cBhvr>
                                        <p:cTn id="77" dur="750" fill="hold"/>
                                        <p:tgtEl>
                                          <p:spTgt spid="87"/>
                                        </p:tgtEl>
                                        <p:attrNameLst>
                                          <p:attrName>stroke.on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9" presetClass="emph" presetSubtype="0" fill="hold" grpId="0" nodeType="clickEffect">
                                  <p:stCondLst>
                                    <p:cond delay="0"/>
                                  </p:stCondLst>
                                  <p:childTnLst>
                                    <p:animClr clrSpc="rgb" dir="cw">
                                      <p:cBhvr override="childStyle">
                                        <p:cTn id="81" dur="500" fill="hold"/>
                                        <p:tgtEl>
                                          <p:spTgt spid="25"/>
                                        </p:tgtEl>
                                        <p:attrNameLst>
                                          <p:attrName>style.color</p:attrName>
                                        </p:attrNameLst>
                                      </p:cBhvr>
                                      <p:to>
                                        <a:srgbClr val="00B050"/>
                                      </p:to>
                                    </p:animClr>
                                    <p:animClr clrSpc="rgb" dir="cw">
                                      <p:cBhvr>
                                        <p:cTn id="82" dur="500" fill="hold"/>
                                        <p:tgtEl>
                                          <p:spTgt spid="25"/>
                                        </p:tgtEl>
                                        <p:attrNameLst>
                                          <p:attrName>fillcolor</p:attrName>
                                        </p:attrNameLst>
                                      </p:cBhvr>
                                      <p:to>
                                        <a:srgbClr val="00B050"/>
                                      </p:to>
                                    </p:animClr>
                                    <p:set>
                                      <p:cBhvr>
                                        <p:cTn id="83" dur="500" fill="hold"/>
                                        <p:tgtEl>
                                          <p:spTgt spid="25"/>
                                        </p:tgtEl>
                                        <p:attrNameLst>
                                          <p:attrName>fill.type</p:attrName>
                                        </p:attrNameLst>
                                      </p:cBhvr>
                                      <p:to>
                                        <p:strVal val="solid"/>
                                      </p:to>
                                    </p:set>
                                    <p:set>
                                      <p:cBhvr>
                                        <p:cTn id="84" dur="500" fill="hold"/>
                                        <p:tgtEl>
                                          <p:spTgt spid="25"/>
                                        </p:tgtEl>
                                        <p:attrNameLst>
                                          <p:attrName>fill.on</p:attrName>
                                        </p:attrNameLst>
                                      </p:cBhvr>
                                      <p:to>
                                        <p:strVal val="true"/>
                                      </p:to>
                                    </p:set>
                                  </p:childTnLst>
                                </p:cTn>
                              </p:par>
                            </p:childTnLst>
                          </p:cTn>
                        </p:par>
                        <p:par>
                          <p:cTn id="85" fill="hold">
                            <p:stCondLst>
                              <p:cond delay="500"/>
                            </p:stCondLst>
                            <p:childTnLst>
                              <p:par>
                                <p:cTn id="86" presetID="22" presetClass="entr" presetSubtype="4" fill="hold" grpId="0" nodeType="after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down)">
                                      <p:cBhvr>
                                        <p:cTn id="88" dur="500"/>
                                        <p:tgtEl>
                                          <p:spTgt spid="88"/>
                                        </p:tgtEl>
                                      </p:cBhvr>
                                    </p:animEffect>
                                  </p:childTnLst>
                                </p:cTn>
                              </p:par>
                            </p:childTnLst>
                          </p:cTn>
                        </p:par>
                        <p:par>
                          <p:cTn id="89" fill="hold">
                            <p:stCondLst>
                              <p:cond delay="1000"/>
                            </p:stCondLst>
                            <p:childTnLst>
                              <p:par>
                                <p:cTn id="90" presetID="22" presetClass="entr" presetSubtype="4" fill="hold" grpId="0" nodeType="after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wipe(down)">
                                      <p:cBhvr>
                                        <p:cTn id="92" dur="500"/>
                                        <p:tgtEl>
                                          <p:spTgt spid="89"/>
                                        </p:tgtEl>
                                      </p:cBhvr>
                                    </p:animEffect>
                                  </p:childTnLst>
                                </p:cTn>
                              </p:par>
                            </p:childTnLst>
                          </p:cTn>
                        </p:par>
                        <p:par>
                          <p:cTn id="93" fill="hold">
                            <p:stCondLst>
                              <p:cond delay="1500"/>
                            </p:stCondLst>
                            <p:childTnLst>
                              <p:par>
                                <p:cTn id="94" presetID="22" presetClass="entr" presetSubtype="4" fill="hold" grpId="0" nodeType="after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19" presetClass="emph" presetSubtype="0" fill="hold" grpId="0" nodeType="clickEffect">
                                  <p:stCondLst>
                                    <p:cond delay="0"/>
                                  </p:stCondLst>
                                  <p:childTnLst>
                                    <p:animClr clrSpc="rgb" dir="cw">
                                      <p:cBhvr override="childStyle">
                                        <p:cTn id="100" dur="500" fill="hold"/>
                                        <p:tgtEl>
                                          <p:spTgt spid="29"/>
                                        </p:tgtEl>
                                        <p:attrNameLst>
                                          <p:attrName>style.color</p:attrName>
                                        </p:attrNameLst>
                                      </p:cBhvr>
                                      <p:to>
                                        <a:srgbClr val="FF0000"/>
                                      </p:to>
                                    </p:animClr>
                                    <p:animClr clrSpc="rgb" dir="cw">
                                      <p:cBhvr>
                                        <p:cTn id="101" dur="500" fill="hold"/>
                                        <p:tgtEl>
                                          <p:spTgt spid="29"/>
                                        </p:tgtEl>
                                        <p:attrNameLst>
                                          <p:attrName>fillcolor</p:attrName>
                                        </p:attrNameLst>
                                      </p:cBhvr>
                                      <p:to>
                                        <a:srgbClr val="FF0000"/>
                                      </p:to>
                                    </p:animClr>
                                    <p:set>
                                      <p:cBhvr>
                                        <p:cTn id="102" dur="500" fill="hold"/>
                                        <p:tgtEl>
                                          <p:spTgt spid="29"/>
                                        </p:tgtEl>
                                        <p:attrNameLst>
                                          <p:attrName>fill.type</p:attrName>
                                        </p:attrNameLst>
                                      </p:cBhvr>
                                      <p:to>
                                        <p:strVal val="solid"/>
                                      </p:to>
                                    </p:set>
                                    <p:set>
                                      <p:cBhvr>
                                        <p:cTn id="103" dur="500" fill="hold"/>
                                        <p:tgtEl>
                                          <p:spTgt spid="29"/>
                                        </p:tgtEl>
                                        <p:attrNameLst>
                                          <p:attrName>fill.on</p:attrName>
                                        </p:attrNameLst>
                                      </p:cBhvr>
                                      <p:to>
                                        <p:strVal val="true"/>
                                      </p:to>
                                    </p:set>
                                  </p:childTnLst>
                                </p:cTn>
                              </p:par>
                            </p:childTnLst>
                          </p:cTn>
                        </p:par>
                        <p:par>
                          <p:cTn id="104" fill="hold">
                            <p:stCondLst>
                              <p:cond delay="500"/>
                            </p:stCondLst>
                            <p:childTnLst>
                              <p:par>
                                <p:cTn id="105" presetID="22" presetClass="entr" presetSubtype="4" fill="hold" grpId="0" nodeType="afterEffect">
                                  <p:stCondLst>
                                    <p:cond delay="0"/>
                                  </p:stCondLst>
                                  <p:childTnLst>
                                    <p:set>
                                      <p:cBhvr>
                                        <p:cTn id="106" dur="1" fill="hold">
                                          <p:stCondLst>
                                            <p:cond delay="0"/>
                                          </p:stCondLst>
                                        </p:cTn>
                                        <p:tgtEl>
                                          <p:spTgt spid="93"/>
                                        </p:tgtEl>
                                        <p:attrNameLst>
                                          <p:attrName>style.visibility</p:attrName>
                                        </p:attrNameLst>
                                      </p:cBhvr>
                                      <p:to>
                                        <p:strVal val="visible"/>
                                      </p:to>
                                    </p:set>
                                    <p:animEffect transition="in" filter="wipe(down)">
                                      <p:cBhvr>
                                        <p:cTn id="107" dur="500"/>
                                        <p:tgtEl>
                                          <p:spTgt spid="93"/>
                                        </p:tgtEl>
                                      </p:cBhvr>
                                    </p:animEffect>
                                  </p:childTnLst>
                                </p:cTn>
                              </p:par>
                            </p:childTnLst>
                          </p:cTn>
                        </p:par>
                        <p:par>
                          <p:cTn id="108" fill="hold">
                            <p:stCondLst>
                              <p:cond delay="1000"/>
                            </p:stCondLst>
                            <p:childTnLst>
                              <p:par>
                                <p:cTn id="109" presetID="7" presetClass="emph" presetSubtype="2" fill="hold" nodeType="afterEffect">
                                  <p:stCondLst>
                                    <p:cond delay="0"/>
                                  </p:stCondLst>
                                  <p:childTnLst>
                                    <p:animClr clrSpc="rgb" dir="cw">
                                      <p:cBhvr>
                                        <p:cTn id="110" dur="750" fill="hold"/>
                                        <p:tgtEl>
                                          <p:spTgt spid="93"/>
                                        </p:tgtEl>
                                        <p:attrNameLst>
                                          <p:attrName>stroke.color</p:attrName>
                                        </p:attrNameLst>
                                      </p:cBhvr>
                                      <p:to>
                                        <a:srgbClr val="FF0000"/>
                                      </p:to>
                                    </p:animClr>
                                    <p:set>
                                      <p:cBhvr>
                                        <p:cTn id="111" dur="750" fill="hold"/>
                                        <p:tgtEl>
                                          <p:spTgt spid="93"/>
                                        </p:tgtEl>
                                        <p:attrNameLst>
                                          <p:attrName>stroke.on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9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4" grpId="0"/>
      <p:bldP spid="92" grpId="0"/>
      <p:bldP spid="5" grpId="0"/>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Remarks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863444"/>
                <a:ext cx="11832219" cy="5524655"/>
              </a:xfrm>
            </p:spPr>
            <p:txBody>
              <a:bodyPr/>
              <a:lstStyle/>
              <a:p>
                <a:pPr lvl="0">
                  <a:lnSpc>
                    <a:spcPct val="100000"/>
                  </a:lnSpc>
                </a:pPr>
                <a:r>
                  <a:rPr lang="en-US" dirty="0"/>
                  <a:t>For</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r>
                      <a:rPr lang="en-US" i="0" dirty="0" smtClean="0">
                        <a:latin typeface="Cambria Math" panose="02040503050406030204" pitchFamily="18" charset="0"/>
                      </a:rPr>
                      <m:t>≥3,</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γ</m:t>
                        </m:r>
                      </m:e>
                      <m:sub>
                        <m:r>
                          <m:rPr>
                            <m:sty m:val="p"/>
                          </m:rPr>
                          <a:rPr lang="en-US" b="0" i="0" dirty="0" smtClean="0">
                            <a:latin typeface="Cambria Math" panose="02040503050406030204" pitchFamily="18" charset="0"/>
                          </a:rPr>
                          <m:t>t</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m:t>
                            </m:r>
                          </m:e>
                          <m:sub>
                            <m:r>
                              <m:rPr>
                                <m:sty m:val="p"/>
                              </m:rPr>
                              <a:rPr lang="en-US" b="0" i="0" dirty="0" smtClean="0">
                                <a:latin typeface="Cambria Math" panose="02040503050406030204" pitchFamily="18" charset="0"/>
                              </a:rPr>
                              <m:t>n</m:t>
                            </m:r>
                          </m:sub>
                        </m:sSub>
                      </m:e>
                    </m:d>
                    <m:r>
                      <a:rPr lang="en-US" b="0" i="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m:rPr>
                                          <m:sty m:val="p"/>
                                        </m:rPr>
                                        <a:rPr lang="en-US" i="0" dirty="0">
                                          <a:latin typeface="Cambria Math" panose="02040503050406030204" pitchFamily="18" charset="0"/>
                                        </a:rPr>
                                        <m:t>n</m:t>
                                      </m:r>
                                    </m:num>
                                    <m:den>
                                      <m:r>
                                        <a:rPr lang="en-US" i="0" dirty="0">
                                          <a:latin typeface="Cambria Math" panose="02040503050406030204" pitchFamily="18" charset="0"/>
                                        </a:rPr>
                                        <m:t>2</m:t>
                                      </m:r>
                                    </m:den>
                                  </m:f>
                                </m:e>
                              </m:d>
                            </m:e>
                            <m:e>
                              <m:r>
                                <m:rPr>
                                  <m:sty m:val="p"/>
                                </m:rPr>
                                <a:rPr lang="en-US" b="0" i="0" dirty="0" smtClean="0">
                                  <a:latin typeface="Cambria Math" panose="02040503050406030204" pitchFamily="18" charset="0"/>
                                </a:rPr>
                                <m:t>if</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n</m:t>
                              </m:r>
                              <m:r>
                                <a:rPr lang="en-US" b="0" i="0" dirty="0" smtClean="0">
                                  <a:latin typeface="Cambria Math" panose="02040503050406030204" pitchFamily="18" charset="0"/>
                                  <a:ea typeface="Cambria Math" panose="02040503050406030204" pitchFamily="18" charset="0"/>
                                </a:rPr>
                                <m:t>≢2</m:t>
                              </m:r>
                              <m:d>
                                <m:dPr>
                                  <m:ctrlPr>
                                    <a:rPr lang="en-US" b="0" i="1" dirty="0" smtClean="0">
                                      <a:latin typeface="Cambria Math" panose="02040503050406030204" pitchFamily="18" charset="0"/>
                                      <a:ea typeface="Cambria Math" panose="02040503050406030204" pitchFamily="18" charset="0"/>
                                    </a:rPr>
                                  </m:ctrlPr>
                                </m:dPr>
                                <m:e>
                                  <m:r>
                                    <m:rPr>
                                      <m:sty m:val="p"/>
                                    </m:rPr>
                                    <a:rPr lang="en-US" b="0" i="0" dirty="0" smtClean="0">
                                      <a:latin typeface="Cambria Math" panose="02040503050406030204" pitchFamily="18" charset="0"/>
                                      <a:ea typeface="Cambria Math" panose="02040503050406030204" pitchFamily="18" charset="0"/>
                                    </a:rPr>
                                    <m:t>mod</m:t>
                                  </m:r>
                                  <m:r>
                                    <a:rPr lang="en-US" b="0" i="0" dirty="0" smtClean="0">
                                      <a:latin typeface="Cambria Math" panose="02040503050406030204" pitchFamily="18" charset="0"/>
                                      <a:ea typeface="Cambria Math" panose="02040503050406030204" pitchFamily="18" charset="0"/>
                                    </a:rPr>
                                    <m:t> 4</m:t>
                                  </m:r>
                                </m:e>
                              </m:d>
                            </m:e>
                          </m:mr>
                          <m:mr>
                            <m:e>
                              <m:f>
                                <m:fPr>
                                  <m:ctrlPr>
                                    <a:rPr lang="en-US" b="0" i="1" dirty="0" smtClean="0">
                                      <a:latin typeface="Cambria Math" panose="02040503050406030204" pitchFamily="18" charset="0"/>
                                    </a:rPr>
                                  </m:ctrlPr>
                                </m:fPr>
                                <m:num>
                                  <m:r>
                                    <m:rPr>
                                      <m:sty m:val="p"/>
                                    </m:rPr>
                                    <a:rPr lang="en-US" b="0" i="0" dirty="0" smtClean="0">
                                      <a:latin typeface="Cambria Math" panose="02040503050406030204" pitchFamily="18" charset="0"/>
                                    </a:rPr>
                                    <m:t>n</m:t>
                                  </m:r>
                                  <m:r>
                                    <a:rPr lang="en-US" b="0" i="0" dirty="0" smtClean="0">
                                      <a:latin typeface="Cambria Math" panose="02040503050406030204" pitchFamily="18" charset="0"/>
                                    </a:rPr>
                                    <m:t>+2</m:t>
                                  </m:r>
                                </m:num>
                                <m:den>
                                  <m:r>
                                    <m:rPr>
                                      <m:sty m:val="p"/>
                                    </m:rPr>
                                    <a:rPr lang="en-US" b="0" i="0" dirty="0" smtClean="0">
                                      <a:latin typeface="Cambria Math" panose="02040503050406030204" pitchFamily="18" charset="0"/>
                                    </a:rPr>
                                    <m:t>n</m:t>
                                  </m:r>
                                </m:den>
                              </m:f>
                            </m:e>
                            <m:e>
                              <m:r>
                                <m:rPr>
                                  <m:sty m:val="p"/>
                                </m:rPr>
                                <a:rPr lang="en-US" i="0" dirty="0">
                                  <a:latin typeface="Cambria Math" panose="02040503050406030204" pitchFamily="18" charset="0"/>
                                </a:rPr>
                                <m:t>if</m:t>
                              </m:r>
                              <m:r>
                                <a:rPr lang="en-US" i="0" dirty="0">
                                  <a:latin typeface="Cambria Math" panose="02040503050406030204" pitchFamily="18" charset="0"/>
                                </a:rPr>
                                <m:t> </m:t>
                              </m:r>
                              <m:r>
                                <m:rPr>
                                  <m:sty m:val="p"/>
                                </m:rPr>
                                <a:rPr lang="en-US" i="0" dirty="0">
                                  <a:latin typeface="Cambria Math" panose="02040503050406030204" pitchFamily="18" charset="0"/>
                                </a:rPr>
                                <m:t>n</m:t>
                              </m:r>
                              <m:r>
                                <a:rPr lang="en-US" i="0" dirty="0" smtClean="0">
                                  <a:latin typeface="Cambria Math" panose="02040503050406030204" pitchFamily="18" charset="0"/>
                                  <a:ea typeface="Cambria Math" panose="02040503050406030204" pitchFamily="18" charset="0"/>
                                </a:rPr>
                                <m:t>≡</m:t>
                              </m:r>
                              <m:r>
                                <a:rPr lang="en-US" i="0" dirty="0">
                                  <a:latin typeface="Cambria Math" panose="02040503050406030204" pitchFamily="18" charset="0"/>
                                  <a:ea typeface="Cambria Math" panose="02040503050406030204" pitchFamily="18" charset="0"/>
                                </a:rPr>
                                <m:t>2</m:t>
                              </m:r>
                              <m:d>
                                <m:dPr>
                                  <m:ctrlPr>
                                    <a:rPr lang="en-US" i="1" dirty="0">
                                      <a:latin typeface="Cambria Math" panose="02040503050406030204" pitchFamily="18" charset="0"/>
                                      <a:ea typeface="Cambria Math" panose="02040503050406030204" pitchFamily="18" charset="0"/>
                                    </a:rPr>
                                  </m:ctrlPr>
                                </m:dPr>
                                <m:e>
                                  <m:r>
                                    <m:rPr>
                                      <m:sty m:val="p"/>
                                    </m:rPr>
                                    <a:rPr lang="en-US" i="0" dirty="0">
                                      <a:latin typeface="Cambria Math" panose="02040503050406030204" pitchFamily="18" charset="0"/>
                                      <a:ea typeface="Cambria Math" panose="02040503050406030204" pitchFamily="18" charset="0"/>
                                    </a:rPr>
                                    <m:t>mod</m:t>
                                  </m:r>
                                  <m:r>
                                    <a:rPr lang="en-US" i="0" dirty="0">
                                      <a:latin typeface="Cambria Math" panose="02040503050406030204" pitchFamily="18" charset="0"/>
                                      <a:ea typeface="Cambria Math" panose="02040503050406030204" pitchFamily="18" charset="0"/>
                                    </a:rPr>
                                    <m:t> 4</m:t>
                                  </m:r>
                                </m:e>
                              </m:d>
                            </m:e>
                          </m:mr>
                        </m:m>
                      </m:e>
                    </m:d>
                  </m:oMath>
                </a14:m>
                <a:r>
                  <a:rPr lang="en-US" dirty="0"/>
                  <a:t>.</a:t>
                </a:r>
              </a:p>
              <a:p>
                <a:pPr lvl="0">
                  <a:lnSpc>
                    <a:spcPct val="150000"/>
                  </a:lnSpc>
                </a:pPr>
                <a:r>
                  <a:rPr lang="en-US" dirty="0"/>
                  <a:t>For every graph</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G</m:t>
                    </m:r>
                  </m:oMath>
                </a14:m>
                <a:r>
                  <a:rPr lang="en-US" dirty="0"/>
                  <a:t> containing no isolated vertices, </a:t>
                </a:r>
                <a14:m>
                  <m:oMath xmlns:m="http://schemas.openxmlformats.org/officeDocument/2006/math">
                    <m:r>
                      <m:rPr>
                        <m:sty m:val="p"/>
                      </m:rPr>
                      <a:rPr lang="en-US" b="0" i="0" dirty="0" smtClean="0">
                        <a:latin typeface="Cambria Math" panose="02040503050406030204" pitchFamily="18" charset="0"/>
                      </a:rPr>
                      <m:t>γ</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G</m:t>
                        </m:r>
                      </m:e>
                    </m:d>
                    <m:sSub>
                      <m:sSubPr>
                        <m:ctrlPr>
                          <a:rPr lang="en-US" i="1" dirty="0">
                            <a:latin typeface="Cambria Math" panose="02040503050406030204" pitchFamily="18" charset="0"/>
                          </a:rPr>
                        </m:ctrlPr>
                      </m:sSubPr>
                      <m:e>
                        <m:r>
                          <a:rPr lang="en-US" b="0" i="0" dirty="0" smtClean="0">
                            <a:latin typeface="Cambria Math" panose="02040503050406030204" pitchFamily="18" charset="0"/>
                          </a:rPr>
                          <m:t>≤</m:t>
                        </m:r>
                        <m:r>
                          <m:rPr>
                            <m:sty m:val="p"/>
                          </m:rPr>
                          <a:rPr lang="en-US" i="0" dirty="0">
                            <a:latin typeface="Cambria Math" panose="02040503050406030204" pitchFamily="18" charset="0"/>
                          </a:rPr>
                          <m:t>γ</m:t>
                        </m:r>
                      </m:e>
                      <m:sub>
                        <m:r>
                          <m:rPr>
                            <m:sty m:val="p"/>
                          </m:rPr>
                          <a:rPr lang="en-US" i="0" dirty="0">
                            <a:latin typeface="Cambria Math" panose="02040503050406030204" pitchFamily="18" charset="0"/>
                          </a:rPr>
                          <m:t>t</m:t>
                        </m:r>
                      </m:sub>
                    </m:sSub>
                    <m:d>
                      <m:dPr>
                        <m:ctrlPr>
                          <a:rPr lang="en-US" i="1" dirty="0">
                            <a:latin typeface="Cambria Math" panose="02040503050406030204" pitchFamily="18" charset="0"/>
                          </a:rPr>
                        </m:ctrlPr>
                      </m:dPr>
                      <m:e>
                        <m:r>
                          <m:rPr>
                            <m:sty m:val="p"/>
                          </m:rPr>
                          <a:rPr lang="en-US" b="0" i="0" dirty="0" smtClean="0">
                            <a:latin typeface="Cambria Math" panose="02040503050406030204" pitchFamily="18" charset="0"/>
                          </a:rPr>
                          <m:t>G</m:t>
                        </m:r>
                      </m:e>
                    </m:d>
                    <m:r>
                      <a:rPr lang="en-US" b="0" i="0" dirty="0" smtClean="0">
                        <a:latin typeface="Cambria Math" panose="02040503050406030204" pitchFamily="18" charset="0"/>
                      </a:rPr>
                      <m:t>≤2</m:t>
                    </m:r>
                    <m:r>
                      <m:rPr>
                        <m:sty m:val="p"/>
                      </m:rPr>
                      <a:rPr lang="en-US" b="0" i="0" dirty="0" smtClean="0">
                        <a:latin typeface="Cambria Math" panose="02040503050406030204" pitchFamily="18" charset="0"/>
                      </a:rPr>
                      <m:t>γ</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G</m:t>
                        </m:r>
                      </m:e>
                    </m:d>
                  </m:oMath>
                </a14:m>
                <a:r>
                  <a:rPr lang="en-US" dirty="0"/>
                  <a:t>.</a:t>
                </a:r>
              </a:p>
              <a:p>
                <a:pPr lvl="0">
                  <a:lnSpc>
                    <a:spcPct val="150000"/>
                  </a:lnSpc>
                </a:pPr>
                <a:r>
                  <a:rPr lang="en-US" dirty="0"/>
                  <a:t>If G is a connected graph of order</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r>
                      <a:rPr lang="en-US" b="0" i="0" dirty="0" smtClean="0">
                        <a:latin typeface="Cambria Math" panose="02040503050406030204" pitchFamily="18" charset="0"/>
                      </a:rPr>
                      <m:t>≥</m:t>
                    </m:r>
                    <m:r>
                      <a:rPr lang="en-US" i="0" dirty="0" smtClean="0">
                        <a:latin typeface="Cambria Math" panose="02040503050406030204" pitchFamily="18" charset="0"/>
                      </a:rPr>
                      <m:t>3</m:t>
                    </m:r>
                  </m:oMath>
                </a14:m>
                <a:r>
                  <a:rPr lang="en-US" dirty="0"/>
                  <a:t>, then </a:t>
                </a:r>
                <a14:m>
                  <m:oMath xmlns:m="http://schemas.openxmlformats.org/officeDocument/2006/math">
                    <m:sSub>
                      <m:sSubPr>
                        <m:ctrlPr>
                          <a:rPr lang="en-US" i="1" dirty="0">
                            <a:latin typeface="Cambria Math" panose="02040503050406030204" pitchFamily="18" charset="0"/>
                          </a:rPr>
                        </m:ctrlPr>
                      </m:sSubPr>
                      <m:e>
                        <m:r>
                          <m:rPr>
                            <m:sty m:val="p"/>
                          </m:rPr>
                          <a:rPr lang="en-US" i="0" dirty="0">
                            <a:latin typeface="Cambria Math" panose="02040503050406030204" pitchFamily="18" charset="0"/>
                          </a:rPr>
                          <m:t>γ</m:t>
                        </m:r>
                      </m:e>
                      <m:sub>
                        <m:r>
                          <m:rPr>
                            <m:sty m:val="p"/>
                          </m:rPr>
                          <a:rPr lang="en-US" i="0" dirty="0">
                            <a:latin typeface="Cambria Math" panose="02040503050406030204" pitchFamily="18" charset="0"/>
                          </a:rPr>
                          <m:t>t</m:t>
                        </m:r>
                      </m:sub>
                    </m:sSub>
                    <m:d>
                      <m:dPr>
                        <m:ctrlPr>
                          <a:rPr lang="en-US" i="1" dirty="0">
                            <a:latin typeface="Cambria Math" panose="02040503050406030204" pitchFamily="18" charset="0"/>
                          </a:rPr>
                        </m:ctrlPr>
                      </m:dPr>
                      <m:e>
                        <m:r>
                          <m:rPr>
                            <m:sty m:val="p"/>
                          </m:rPr>
                          <a:rPr lang="en-US" i="0" dirty="0">
                            <a:latin typeface="Cambria Math" panose="02040503050406030204" pitchFamily="18" charset="0"/>
                          </a:rPr>
                          <m:t>G</m:t>
                        </m:r>
                      </m:e>
                    </m:d>
                    <m:r>
                      <a:rPr lang="en-US" i="0" dirty="0">
                        <a:latin typeface="Cambria Math" panose="02040503050406030204" pitchFamily="18" charset="0"/>
                      </a:rPr>
                      <m:t>≤</m:t>
                    </m:r>
                    <m:f>
                      <m:fPr>
                        <m:ctrlPr>
                          <a:rPr lang="en-US" b="0" i="1" dirty="0" smtClean="0">
                            <a:latin typeface="Cambria Math" panose="02040503050406030204" pitchFamily="18" charset="0"/>
                          </a:rPr>
                        </m:ctrlPr>
                      </m:fPr>
                      <m:num>
                        <m:r>
                          <a:rPr lang="en-US" b="0" i="0" dirty="0" smtClean="0">
                            <a:latin typeface="Cambria Math" panose="02040503050406030204" pitchFamily="18" charset="0"/>
                          </a:rPr>
                          <m:t>2</m:t>
                        </m:r>
                        <m:r>
                          <m:rPr>
                            <m:sty m:val="p"/>
                          </m:rPr>
                          <a:rPr lang="en-US" b="0" i="0" dirty="0" smtClean="0">
                            <a:latin typeface="Cambria Math" panose="02040503050406030204" pitchFamily="18" charset="0"/>
                          </a:rPr>
                          <m:t>n</m:t>
                        </m:r>
                      </m:num>
                      <m:den>
                        <m:r>
                          <a:rPr lang="en-US" b="0" i="0" dirty="0" smtClean="0">
                            <a:latin typeface="Cambria Math" panose="02040503050406030204" pitchFamily="18" charset="0"/>
                          </a:rPr>
                          <m:t>3</m:t>
                        </m:r>
                      </m:den>
                    </m:f>
                    <m:r>
                      <a:rPr lang="en-US" b="0" i="0" dirty="0" smtClean="0">
                        <a:latin typeface="Cambria Math" panose="02040503050406030204" pitchFamily="18" charset="0"/>
                      </a:rPr>
                      <m:t>.</m:t>
                    </m:r>
                  </m:oMath>
                </a14:m>
                <a:endParaRPr lang="en-US" dirty="0"/>
              </a:p>
              <a:p>
                <a:pPr lvl="0">
                  <a:lnSpc>
                    <a:spcPct val="150000"/>
                  </a:lnSpc>
                </a:pPr>
                <a:r>
                  <a:rPr lang="en-US" dirty="0"/>
                  <a:t>If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n</m:t>
                        </m:r>
                      </m:sub>
                    </m:sSub>
                  </m:oMath>
                </a14:m>
                <a:r>
                  <a:rPr lang="en-US" dirty="0"/>
                  <a:t> with</a:t>
                </a:r>
                <a14:m>
                  <m:oMath xmlns:m="http://schemas.openxmlformats.org/officeDocument/2006/math">
                    <m:r>
                      <a:rPr lang="en-US" b="0" i="0"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min</m:t>
                        </m:r>
                      </m:fName>
                      <m:e>
                        <m:d>
                          <m:dPr>
                            <m:begChr m:val="{"/>
                            <m:endChr m:val="}"/>
                            <m:ctrlPr>
                              <a:rPr lang="en-US" i="1" dirty="0" smtClean="0">
                                <a:latin typeface="Cambria Math" panose="02040503050406030204" pitchFamily="18" charset="0"/>
                              </a:rPr>
                            </m:ctrlPr>
                          </m:dPr>
                          <m:e>
                            <m:r>
                              <m:rPr>
                                <m:sty m:val="p"/>
                              </m:rPr>
                              <a:rPr lang="en-US" i="0" dirty="0" err="1" smtClean="0">
                                <a:latin typeface="Cambria Math" panose="02040503050406030204" pitchFamily="18" charset="0"/>
                              </a:rPr>
                              <m:t>m</m:t>
                            </m:r>
                            <m:r>
                              <a:rPr lang="en-US" i="0" dirty="0" err="1" smtClean="0">
                                <a:latin typeface="Cambria Math" panose="02040503050406030204" pitchFamily="18" charset="0"/>
                              </a:rPr>
                              <m:t>,</m:t>
                            </m:r>
                            <m:r>
                              <m:rPr>
                                <m:sty m:val="p"/>
                              </m:rPr>
                              <a:rPr lang="en-US" i="0" dirty="0" err="1" smtClean="0">
                                <a:latin typeface="Cambria Math" panose="02040503050406030204" pitchFamily="18" charset="0"/>
                              </a:rPr>
                              <m:t>n</m:t>
                            </m:r>
                          </m:e>
                        </m:d>
                      </m:e>
                    </m:func>
                    <m:r>
                      <a:rPr lang="en-US" b="0" i="0" dirty="0" smtClean="0">
                        <a:latin typeface="Cambria Math" panose="02040503050406030204" pitchFamily="18" charset="0"/>
                      </a:rPr>
                      <m:t>≥</m:t>
                    </m:r>
                    <m:r>
                      <a:rPr lang="en-US" i="0" dirty="0" smtClean="0">
                        <a:latin typeface="Cambria Math" panose="02040503050406030204" pitchFamily="18" charset="0"/>
                      </a:rPr>
                      <m:t>2</m:t>
                    </m:r>
                  </m:oMath>
                </a14:m>
                <a:r>
                  <a:rPr lang="en-US" dirty="0"/>
                  <a:t>, then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n</m:t>
                            </m:r>
                          </m:sub>
                        </m:sSub>
                      </m:e>
                    </m:d>
                    <m:r>
                      <a:rPr lang="en-US" b="0" i="0" smtClean="0">
                        <a:latin typeface="Cambria Math" panose="02040503050406030204" pitchFamily="18" charset="0"/>
                      </a:rPr>
                      <m:t>=2=</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m:rPr>
                            <m:sty m:val="p"/>
                          </m:rPr>
                          <a:rPr lang="en-US" b="0" i="0" smtClean="0">
                            <a:latin typeface="Cambria Math" panose="02040503050406030204" pitchFamily="18" charset="0"/>
                          </a:rPr>
                          <m:t>t</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n</m:t>
                            </m:r>
                          </m:sub>
                        </m:sSub>
                      </m:e>
                    </m:d>
                    <m:r>
                      <a:rPr lang="en-US" b="0" i="0" smtClean="0">
                        <a:latin typeface="Cambria Math" panose="02040503050406030204" pitchFamily="18" charset="0"/>
                      </a:rPr>
                      <m:t>.</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863444"/>
                <a:ext cx="11832219" cy="5524655"/>
              </a:xfrm>
              <a:blipFill rotWithShape="0">
                <a:blip r:embed="rId2"/>
                <a:stretch>
                  <a:fillRect l="-979"/>
                </a:stretch>
              </a:blipFill>
            </p:spPr>
            <p:txBody>
              <a:bodyPr/>
              <a:lstStyle/>
              <a:p>
                <a:r>
                  <a:rPr lang="en-US">
                    <a:noFill/>
                  </a:rPr>
                  <a:t> </a:t>
                </a:r>
              </a:p>
            </p:txBody>
          </p:sp>
        </mc:Fallback>
      </mc:AlternateContent>
    </p:spTree>
    <p:extLst>
      <p:ext uri="{BB962C8B-B14F-4D97-AF65-F5344CB8AC3E}">
        <p14:creationId xmlns:p14="http://schemas.microsoft.com/office/powerpoint/2010/main" val="177816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Method-2</a:t>
            </a:r>
          </a:p>
        </p:txBody>
      </p:sp>
    </p:spTree>
    <p:extLst>
      <p:ext uri="{BB962C8B-B14F-4D97-AF65-F5344CB8AC3E}">
        <p14:creationId xmlns:p14="http://schemas.microsoft.com/office/powerpoint/2010/main" val="402337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the domination number for</a:t>
                </a:r>
                <a:r>
                  <a:rPr lang="en-US" sz="2800" b="1"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P</m:t>
                        </m:r>
                      </m:e>
                      <m:sub>
                        <m:r>
                          <m:rPr>
                            <m:sty m:val="p"/>
                          </m:rPr>
                          <a:rPr lang="en-US" sz="2800" b="0" i="0">
                            <a:solidFill>
                              <a:schemeClr val="bg1"/>
                            </a:solidFill>
                            <a:latin typeface="Cambria Math" panose="02040503050406030204" pitchFamily="18" charset="0"/>
                          </a:rPr>
                          <m:t>n</m:t>
                        </m:r>
                      </m:sub>
                    </m:sSub>
                    <m:r>
                      <a:rPr lang="en-US" sz="2800" b="0" i="0">
                        <a:solidFill>
                          <a:schemeClr val="bg1"/>
                        </a:solidFill>
                        <a:latin typeface="Cambria Math" panose="02040503050406030204" pitchFamily="18" charset="0"/>
                      </a:rPr>
                      <m:t> </m:t>
                    </m:r>
                    <m:r>
                      <m:rPr>
                        <m:sty m:val="p"/>
                      </m:rPr>
                      <a:rPr lang="en-US" sz="2800" b="0" i="0">
                        <a:solidFill>
                          <a:schemeClr val="bg1"/>
                        </a:solidFill>
                        <a:latin typeface="Cambria Math" panose="02040503050406030204" pitchFamily="18" charset="0"/>
                      </a:rPr>
                      <m:t>and</m:t>
                    </m:r>
                    <m:r>
                      <a:rPr lang="en-US" sz="2800" b="0" i="0">
                        <a:solidFill>
                          <a:schemeClr val="bg1"/>
                        </a:solidFill>
                        <a:latin typeface="Cambria Math" panose="02040503050406030204" pitchFamily="18" charset="0"/>
                      </a:rPr>
                      <m:t> </m:t>
                    </m:r>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C</m:t>
                        </m:r>
                      </m:e>
                      <m:sub>
                        <m:r>
                          <m:rPr>
                            <m:sty m:val="p"/>
                          </m:rPr>
                          <a:rPr lang="en-US" sz="2800" b="0" i="0">
                            <a:solidFill>
                              <a:schemeClr val="bg1"/>
                            </a:solidFill>
                            <a:latin typeface="Cambria Math" panose="02040503050406030204" pitchFamily="18" charset="0"/>
                          </a:rPr>
                          <m:t>n</m:t>
                        </m:r>
                      </m:sub>
                    </m:sSub>
                    <m:r>
                      <a:rPr lang="en-US" sz="2800" b="0" i="0">
                        <a:solidFill>
                          <a:schemeClr val="bg1"/>
                        </a:solidFill>
                        <a:latin typeface="Cambria Math" panose="02040503050406030204" pitchFamily="18" charset="0"/>
                      </a:rPr>
                      <m:t>, 6≤</m:t>
                    </m:r>
                    <m:r>
                      <m:rPr>
                        <m:sty m:val="p"/>
                      </m:rPr>
                      <a:rPr lang="en-US" sz="2800" b="0" i="0">
                        <a:solidFill>
                          <a:schemeClr val="bg1"/>
                        </a:solidFill>
                        <a:latin typeface="Cambria Math" panose="02040503050406030204" pitchFamily="18" charset="0"/>
                      </a:rPr>
                      <m:t>n</m:t>
                    </m:r>
                    <m:r>
                      <a:rPr lang="en-US" sz="2800" b="0" i="0" smtClean="0">
                        <a:solidFill>
                          <a:schemeClr val="bg1"/>
                        </a:solidFill>
                        <a:latin typeface="Cambria Math" panose="02040503050406030204" pitchFamily="18" charset="0"/>
                      </a:rPr>
                      <m:t>≤8</m:t>
                    </m:r>
                    <m:r>
                      <a:rPr lang="en-US" sz="2800" b="0" i="0">
                        <a:solidFill>
                          <a:schemeClr val="bg1"/>
                        </a:solidFill>
                        <a:latin typeface="Cambria Math" panose="02040503050406030204" pitchFamily="18" charset="0"/>
                      </a:rPr>
                      <m:t>.</m:t>
                    </m:r>
                  </m:oMath>
                </a14:m>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40"/>
                <a:ext cx="11929645" cy="569642"/>
              </a:xfrm>
              <a:prstGeom prst="rect">
                <a:avLst/>
              </a:prstGeom>
              <a:blipFill rotWithShape="0">
                <a:blip r:embed="rId2"/>
                <a:stretch>
                  <a:fillRect l="-1074" t="-10638" b="-20213"/>
                </a:stretch>
              </a:blipFill>
              <a:ln>
                <a:noFill/>
              </a:ln>
            </p:spPr>
            <p:txBody>
              <a:bodyPr/>
              <a:lstStyle/>
              <a:p>
                <a:r>
                  <a:rPr lang="en-US">
                    <a:noFill/>
                  </a:rPr>
                  <a:t> </a:t>
                </a:r>
              </a:p>
            </p:txBody>
          </p:sp>
        </mc:Fallback>
      </mc:AlternateContent>
      <p:sp>
        <p:nvSpPr>
          <p:cNvPr id="30" name="Oval 29">
            <a:extLst>
              <a:ext uri="{FF2B5EF4-FFF2-40B4-BE49-F238E27FC236}">
                <a16:creationId xmlns:a16="http://schemas.microsoft.com/office/drawing/2014/main" id="{BDD11F87-DA81-9510-C1CB-0AF4093562CB}"/>
              </a:ext>
            </a:extLst>
          </p:cNvPr>
          <p:cNvSpPr/>
          <p:nvPr/>
        </p:nvSpPr>
        <p:spPr>
          <a:xfrm rot="5400000">
            <a:off x="98103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1" name="Straight Connector 30">
            <a:extLst>
              <a:ext uri="{FF2B5EF4-FFF2-40B4-BE49-F238E27FC236}">
                <a16:creationId xmlns:a16="http://schemas.microsoft.com/office/drawing/2014/main" id="{6205DD86-315C-53B6-CEEF-A9919650168E}"/>
              </a:ext>
            </a:extLst>
          </p:cNvPr>
          <p:cNvCxnSpPr>
            <a:cxnSpLocks/>
            <a:stCxn id="36" idx="4"/>
            <a:endCxn id="30" idx="0"/>
          </p:cNvCxnSpPr>
          <p:nvPr/>
        </p:nvCxnSpPr>
        <p:spPr>
          <a:xfrm flipH="1">
            <a:off x="1123597" y="3065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Oval 35">
            <a:extLst>
              <a:ext uri="{FF2B5EF4-FFF2-40B4-BE49-F238E27FC236}">
                <a16:creationId xmlns:a16="http://schemas.microsoft.com/office/drawing/2014/main" id="{BDD11F87-DA81-9510-C1CB-0AF4093562CB}"/>
              </a:ext>
            </a:extLst>
          </p:cNvPr>
          <p:cNvSpPr/>
          <p:nvPr/>
        </p:nvSpPr>
        <p:spPr>
          <a:xfrm rot="5400000">
            <a:off x="1788515"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256935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9" name="Straight Connector 38">
            <a:extLst>
              <a:ext uri="{FF2B5EF4-FFF2-40B4-BE49-F238E27FC236}">
                <a16:creationId xmlns:a16="http://schemas.microsoft.com/office/drawing/2014/main" id="{6205DD86-315C-53B6-CEEF-A9919650168E}"/>
              </a:ext>
            </a:extLst>
          </p:cNvPr>
          <p:cNvCxnSpPr>
            <a:cxnSpLocks/>
            <a:stCxn id="40" idx="4"/>
            <a:endCxn id="38" idx="0"/>
          </p:cNvCxnSpPr>
          <p:nvPr/>
        </p:nvCxnSpPr>
        <p:spPr>
          <a:xfrm flipH="1">
            <a:off x="2711917" y="3065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0" name="Oval 39">
            <a:extLst>
              <a:ext uri="{FF2B5EF4-FFF2-40B4-BE49-F238E27FC236}">
                <a16:creationId xmlns:a16="http://schemas.microsoft.com/office/drawing/2014/main" id="{BDD11F87-DA81-9510-C1CB-0AF4093562CB}"/>
              </a:ext>
            </a:extLst>
          </p:cNvPr>
          <p:cNvSpPr/>
          <p:nvPr/>
        </p:nvSpPr>
        <p:spPr>
          <a:xfrm rot="5400000">
            <a:off x="3376835"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1" name="Straight Connector 40">
            <a:extLst>
              <a:ext uri="{FF2B5EF4-FFF2-40B4-BE49-F238E27FC236}">
                <a16:creationId xmlns:a16="http://schemas.microsoft.com/office/drawing/2014/main" id="{6205DD86-315C-53B6-CEEF-A9919650168E}"/>
              </a:ext>
            </a:extLst>
          </p:cNvPr>
          <p:cNvCxnSpPr>
            <a:cxnSpLocks/>
            <a:stCxn id="38" idx="4"/>
            <a:endCxn id="36" idx="0"/>
          </p:cNvCxnSpPr>
          <p:nvPr/>
        </p:nvCxnSpPr>
        <p:spPr>
          <a:xfrm flipH="1">
            <a:off x="1931078" y="3065785"/>
            <a:ext cx="63683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4" name="Oval 43">
            <a:extLst>
              <a:ext uri="{FF2B5EF4-FFF2-40B4-BE49-F238E27FC236}">
                <a16:creationId xmlns:a16="http://schemas.microsoft.com/office/drawing/2014/main" id="{BDD11F87-DA81-9510-C1CB-0AF4093562CB}"/>
              </a:ext>
            </a:extLst>
          </p:cNvPr>
          <p:cNvSpPr/>
          <p:nvPr/>
        </p:nvSpPr>
        <p:spPr>
          <a:xfrm rot="5400000">
            <a:off x="496550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6" name="Oval 45">
            <a:extLst>
              <a:ext uri="{FF2B5EF4-FFF2-40B4-BE49-F238E27FC236}">
                <a16:creationId xmlns:a16="http://schemas.microsoft.com/office/drawing/2014/main" id="{BDD11F87-DA81-9510-C1CB-0AF4093562CB}"/>
              </a:ext>
            </a:extLst>
          </p:cNvPr>
          <p:cNvSpPr/>
          <p:nvPr/>
        </p:nvSpPr>
        <p:spPr>
          <a:xfrm rot="5400000">
            <a:off x="4178210"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8" name="Straight Connector 47">
            <a:extLst>
              <a:ext uri="{FF2B5EF4-FFF2-40B4-BE49-F238E27FC236}">
                <a16:creationId xmlns:a16="http://schemas.microsoft.com/office/drawing/2014/main" id="{6205DD86-315C-53B6-CEEF-A9919650168E}"/>
              </a:ext>
            </a:extLst>
          </p:cNvPr>
          <p:cNvCxnSpPr>
            <a:cxnSpLocks/>
            <a:stCxn id="46" idx="4"/>
            <a:endCxn id="40" idx="0"/>
          </p:cNvCxnSpPr>
          <p:nvPr/>
        </p:nvCxnSpPr>
        <p:spPr>
          <a:xfrm flipH="1">
            <a:off x="3519398" y="3065785"/>
            <a:ext cx="6573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4" idx="4"/>
            <a:endCxn id="46" idx="0"/>
          </p:cNvCxnSpPr>
          <p:nvPr/>
        </p:nvCxnSpPr>
        <p:spPr>
          <a:xfrm flipH="1">
            <a:off x="4320773" y="3065785"/>
            <a:ext cx="64329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BDD11F87-DA81-9510-C1CB-0AF4093562CB}"/>
              </a:ext>
            </a:extLst>
          </p:cNvPr>
          <p:cNvSpPr/>
          <p:nvPr/>
        </p:nvSpPr>
        <p:spPr>
          <a:xfrm rot="5400000">
            <a:off x="744795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7" name="Straight Connector 56">
            <a:extLst>
              <a:ext uri="{FF2B5EF4-FFF2-40B4-BE49-F238E27FC236}">
                <a16:creationId xmlns:a16="http://schemas.microsoft.com/office/drawing/2014/main" id="{6205DD86-315C-53B6-CEEF-A9919650168E}"/>
              </a:ext>
            </a:extLst>
          </p:cNvPr>
          <p:cNvCxnSpPr>
            <a:cxnSpLocks/>
            <a:stCxn id="58" idx="4"/>
            <a:endCxn id="56" idx="0"/>
          </p:cNvCxnSpPr>
          <p:nvPr/>
        </p:nvCxnSpPr>
        <p:spPr>
          <a:xfrm flipH="1">
            <a:off x="7590517" y="3065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BDD11F87-DA81-9510-C1CB-0AF4093562CB}"/>
              </a:ext>
            </a:extLst>
          </p:cNvPr>
          <p:cNvSpPr/>
          <p:nvPr/>
        </p:nvSpPr>
        <p:spPr>
          <a:xfrm rot="5400000">
            <a:off x="8255435"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903627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0" name="Straight Connector 59">
            <a:extLst>
              <a:ext uri="{FF2B5EF4-FFF2-40B4-BE49-F238E27FC236}">
                <a16:creationId xmlns:a16="http://schemas.microsoft.com/office/drawing/2014/main" id="{6205DD86-315C-53B6-CEEF-A9919650168E}"/>
              </a:ext>
            </a:extLst>
          </p:cNvPr>
          <p:cNvCxnSpPr>
            <a:cxnSpLocks/>
            <a:stCxn id="61" idx="4"/>
            <a:endCxn id="59" idx="0"/>
          </p:cNvCxnSpPr>
          <p:nvPr/>
        </p:nvCxnSpPr>
        <p:spPr>
          <a:xfrm flipH="1">
            <a:off x="9178837" y="3065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1" name="Oval 60">
            <a:extLst>
              <a:ext uri="{FF2B5EF4-FFF2-40B4-BE49-F238E27FC236}">
                <a16:creationId xmlns:a16="http://schemas.microsoft.com/office/drawing/2014/main" id="{BDD11F87-DA81-9510-C1CB-0AF4093562CB}"/>
              </a:ext>
            </a:extLst>
          </p:cNvPr>
          <p:cNvSpPr/>
          <p:nvPr/>
        </p:nvSpPr>
        <p:spPr>
          <a:xfrm rot="5400000">
            <a:off x="9843755"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stCxn id="59" idx="4"/>
            <a:endCxn id="58" idx="0"/>
          </p:cNvCxnSpPr>
          <p:nvPr/>
        </p:nvCxnSpPr>
        <p:spPr>
          <a:xfrm flipH="1">
            <a:off x="8397998" y="3065785"/>
            <a:ext cx="63683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3" name="Oval 62">
            <a:extLst>
              <a:ext uri="{FF2B5EF4-FFF2-40B4-BE49-F238E27FC236}">
                <a16:creationId xmlns:a16="http://schemas.microsoft.com/office/drawing/2014/main" id="{BDD11F87-DA81-9510-C1CB-0AF4093562CB}"/>
              </a:ext>
            </a:extLst>
          </p:cNvPr>
          <p:cNvSpPr/>
          <p:nvPr/>
        </p:nvSpPr>
        <p:spPr>
          <a:xfrm rot="5400000">
            <a:off x="11432424"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4" name="Oval 63">
            <a:extLst>
              <a:ext uri="{FF2B5EF4-FFF2-40B4-BE49-F238E27FC236}">
                <a16:creationId xmlns:a16="http://schemas.microsoft.com/office/drawing/2014/main" id="{BDD11F87-DA81-9510-C1CB-0AF4093562CB}"/>
              </a:ext>
            </a:extLst>
          </p:cNvPr>
          <p:cNvSpPr/>
          <p:nvPr/>
        </p:nvSpPr>
        <p:spPr>
          <a:xfrm rot="5400000">
            <a:off x="10645130" y="2993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5" name="Straight Connector 64">
            <a:extLst>
              <a:ext uri="{FF2B5EF4-FFF2-40B4-BE49-F238E27FC236}">
                <a16:creationId xmlns:a16="http://schemas.microsoft.com/office/drawing/2014/main" id="{6205DD86-315C-53B6-CEEF-A9919650168E}"/>
              </a:ext>
            </a:extLst>
          </p:cNvPr>
          <p:cNvCxnSpPr>
            <a:cxnSpLocks/>
            <a:stCxn id="64" idx="4"/>
            <a:endCxn id="61" idx="0"/>
          </p:cNvCxnSpPr>
          <p:nvPr/>
        </p:nvCxnSpPr>
        <p:spPr>
          <a:xfrm flipH="1">
            <a:off x="9986318" y="3065785"/>
            <a:ext cx="6573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63" idx="4"/>
            <a:endCxn id="64" idx="0"/>
          </p:cNvCxnSpPr>
          <p:nvPr/>
        </p:nvCxnSpPr>
        <p:spPr>
          <a:xfrm flipH="1">
            <a:off x="10787693" y="3065785"/>
            <a:ext cx="64329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7" name="Oval 66">
            <a:extLst>
              <a:ext uri="{FF2B5EF4-FFF2-40B4-BE49-F238E27FC236}">
                <a16:creationId xmlns:a16="http://schemas.microsoft.com/office/drawing/2014/main" id="{BDD11F87-DA81-9510-C1CB-0AF4093562CB}"/>
              </a:ext>
            </a:extLst>
          </p:cNvPr>
          <p:cNvSpPr/>
          <p:nvPr/>
        </p:nvSpPr>
        <p:spPr>
          <a:xfrm rot="5400000">
            <a:off x="6611926" y="299382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8" name="Straight Connector 67">
            <a:extLst>
              <a:ext uri="{FF2B5EF4-FFF2-40B4-BE49-F238E27FC236}">
                <a16:creationId xmlns:a16="http://schemas.microsoft.com/office/drawing/2014/main" id="{6205DD86-315C-53B6-CEEF-A9919650168E}"/>
              </a:ext>
            </a:extLst>
          </p:cNvPr>
          <p:cNvCxnSpPr>
            <a:cxnSpLocks/>
            <a:stCxn id="56" idx="4"/>
            <a:endCxn id="67" idx="0"/>
          </p:cNvCxnSpPr>
          <p:nvPr/>
        </p:nvCxnSpPr>
        <p:spPr>
          <a:xfrm flipH="1">
            <a:off x="6754489" y="3065785"/>
            <a:ext cx="692028" cy="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1" name="Oval 70">
            <a:extLst>
              <a:ext uri="{FF2B5EF4-FFF2-40B4-BE49-F238E27FC236}">
                <a16:creationId xmlns:a16="http://schemas.microsoft.com/office/drawing/2014/main" id="{BDD11F87-DA81-9510-C1CB-0AF4093562CB}"/>
              </a:ext>
            </a:extLst>
          </p:cNvPr>
          <p:cNvSpPr/>
          <p:nvPr/>
        </p:nvSpPr>
        <p:spPr>
          <a:xfrm rot="5400000">
            <a:off x="3887437"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2" name="Straight Connector 71">
            <a:extLst>
              <a:ext uri="{FF2B5EF4-FFF2-40B4-BE49-F238E27FC236}">
                <a16:creationId xmlns:a16="http://schemas.microsoft.com/office/drawing/2014/main" id="{6205DD86-315C-53B6-CEEF-A9919650168E}"/>
              </a:ext>
            </a:extLst>
          </p:cNvPr>
          <p:cNvCxnSpPr>
            <a:cxnSpLocks/>
            <a:stCxn id="73" idx="4"/>
            <a:endCxn id="71" idx="0"/>
          </p:cNvCxnSpPr>
          <p:nvPr/>
        </p:nvCxnSpPr>
        <p:spPr>
          <a:xfrm flipH="1">
            <a:off x="4030000" y="4508500"/>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3" name="Oval 72">
            <a:extLst>
              <a:ext uri="{FF2B5EF4-FFF2-40B4-BE49-F238E27FC236}">
                <a16:creationId xmlns:a16="http://schemas.microsoft.com/office/drawing/2014/main" id="{BDD11F87-DA81-9510-C1CB-0AF4093562CB}"/>
              </a:ext>
            </a:extLst>
          </p:cNvPr>
          <p:cNvSpPr/>
          <p:nvPr/>
        </p:nvSpPr>
        <p:spPr>
          <a:xfrm rot="5400000">
            <a:off x="4694918"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4" name="Oval 73">
            <a:extLst>
              <a:ext uri="{FF2B5EF4-FFF2-40B4-BE49-F238E27FC236}">
                <a16:creationId xmlns:a16="http://schemas.microsoft.com/office/drawing/2014/main" id="{BDD11F87-DA81-9510-C1CB-0AF4093562CB}"/>
              </a:ext>
            </a:extLst>
          </p:cNvPr>
          <p:cNvSpPr/>
          <p:nvPr/>
        </p:nvSpPr>
        <p:spPr>
          <a:xfrm rot="5400000">
            <a:off x="5475757"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5" name="Straight Connector 74">
            <a:extLst>
              <a:ext uri="{FF2B5EF4-FFF2-40B4-BE49-F238E27FC236}">
                <a16:creationId xmlns:a16="http://schemas.microsoft.com/office/drawing/2014/main" id="{6205DD86-315C-53B6-CEEF-A9919650168E}"/>
              </a:ext>
            </a:extLst>
          </p:cNvPr>
          <p:cNvCxnSpPr>
            <a:cxnSpLocks/>
            <a:stCxn id="76" idx="4"/>
            <a:endCxn id="74" idx="0"/>
          </p:cNvCxnSpPr>
          <p:nvPr/>
        </p:nvCxnSpPr>
        <p:spPr>
          <a:xfrm flipH="1">
            <a:off x="5618320" y="4508500"/>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6" name="Oval 75">
            <a:extLst>
              <a:ext uri="{FF2B5EF4-FFF2-40B4-BE49-F238E27FC236}">
                <a16:creationId xmlns:a16="http://schemas.microsoft.com/office/drawing/2014/main" id="{BDD11F87-DA81-9510-C1CB-0AF4093562CB}"/>
              </a:ext>
            </a:extLst>
          </p:cNvPr>
          <p:cNvSpPr/>
          <p:nvPr/>
        </p:nvSpPr>
        <p:spPr>
          <a:xfrm rot="5400000">
            <a:off x="6283238"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7" name="Straight Connector 76">
            <a:extLst>
              <a:ext uri="{FF2B5EF4-FFF2-40B4-BE49-F238E27FC236}">
                <a16:creationId xmlns:a16="http://schemas.microsoft.com/office/drawing/2014/main" id="{6205DD86-315C-53B6-CEEF-A9919650168E}"/>
              </a:ext>
            </a:extLst>
          </p:cNvPr>
          <p:cNvCxnSpPr>
            <a:cxnSpLocks/>
            <a:stCxn id="74" idx="4"/>
            <a:endCxn id="73" idx="0"/>
          </p:cNvCxnSpPr>
          <p:nvPr/>
        </p:nvCxnSpPr>
        <p:spPr>
          <a:xfrm flipH="1">
            <a:off x="4837481" y="4508500"/>
            <a:ext cx="63683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8" name="Oval 77">
            <a:extLst>
              <a:ext uri="{FF2B5EF4-FFF2-40B4-BE49-F238E27FC236}">
                <a16:creationId xmlns:a16="http://schemas.microsoft.com/office/drawing/2014/main" id="{BDD11F87-DA81-9510-C1CB-0AF4093562CB}"/>
              </a:ext>
            </a:extLst>
          </p:cNvPr>
          <p:cNvSpPr/>
          <p:nvPr/>
        </p:nvSpPr>
        <p:spPr>
          <a:xfrm rot="5400000">
            <a:off x="7871907"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7084613"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0" name="Straight Connector 79">
            <a:extLst>
              <a:ext uri="{FF2B5EF4-FFF2-40B4-BE49-F238E27FC236}">
                <a16:creationId xmlns:a16="http://schemas.microsoft.com/office/drawing/2014/main" id="{6205DD86-315C-53B6-CEEF-A9919650168E}"/>
              </a:ext>
            </a:extLst>
          </p:cNvPr>
          <p:cNvCxnSpPr>
            <a:cxnSpLocks/>
            <a:stCxn id="79" idx="4"/>
            <a:endCxn id="76" idx="0"/>
          </p:cNvCxnSpPr>
          <p:nvPr/>
        </p:nvCxnSpPr>
        <p:spPr>
          <a:xfrm flipH="1">
            <a:off x="6425801" y="4508500"/>
            <a:ext cx="6573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8" idx="4"/>
            <a:endCxn id="79" idx="0"/>
          </p:cNvCxnSpPr>
          <p:nvPr/>
        </p:nvCxnSpPr>
        <p:spPr>
          <a:xfrm flipH="1">
            <a:off x="7227176" y="4508500"/>
            <a:ext cx="64329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2" name="Oval 81">
            <a:extLst>
              <a:ext uri="{FF2B5EF4-FFF2-40B4-BE49-F238E27FC236}">
                <a16:creationId xmlns:a16="http://schemas.microsoft.com/office/drawing/2014/main" id="{BDD11F87-DA81-9510-C1CB-0AF4093562CB}"/>
              </a:ext>
            </a:extLst>
          </p:cNvPr>
          <p:cNvSpPr/>
          <p:nvPr/>
        </p:nvSpPr>
        <p:spPr>
          <a:xfrm rot="5400000">
            <a:off x="3051409" y="443653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3" name="Straight Connector 82">
            <a:extLst>
              <a:ext uri="{FF2B5EF4-FFF2-40B4-BE49-F238E27FC236}">
                <a16:creationId xmlns:a16="http://schemas.microsoft.com/office/drawing/2014/main" id="{6205DD86-315C-53B6-CEEF-A9919650168E}"/>
              </a:ext>
            </a:extLst>
          </p:cNvPr>
          <p:cNvCxnSpPr>
            <a:cxnSpLocks/>
            <a:stCxn id="71" idx="4"/>
            <a:endCxn id="82" idx="0"/>
          </p:cNvCxnSpPr>
          <p:nvPr/>
        </p:nvCxnSpPr>
        <p:spPr>
          <a:xfrm flipH="1">
            <a:off x="3193972" y="4508500"/>
            <a:ext cx="692028" cy="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8659202" y="443650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5" name="Straight Connector 84">
            <a:extLst>
              <a:ext uri="{FF2B5EF4-FFF2-40B4-BE49-F238E27FC236}">
                <a16:creationId xmlns:a16="http://schemas.microsoft.com/office/drawing/2014/main" id="{6205DD86-315C-53B6-CEEF-A9919650168E}"/>
              </a:ext>
            </a:extLst>
          </p:cNvPr>
          <p:cNvCxnSpPr>
            <a:cxnSpLocks/>
            <a:stCxn id="84" idx="4"/>
            <a:endCxn id="78" idx="0"/>
          </p:cNvCxnSpPr>
          <p:nvPr/>
        </p:nvCxnSpPr>
        <p:spPr>
          <a:xfrm flipH="1">
            <a:off x="8014470" y="4508500"/>
            <a:ext cx="64329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90" name="Rectangle 89"/>
              <p:cNvSpPr/>
              <p:nvPr/>
            </p:nvSpPr>
            <p:spPr>
              <a:xfrm>
                <a:off x="2345541" y="3206911"/>
                <a:ext cx="5887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i="0" dirty="0" smtClean="0">
                              <a:latin typeface="Cambria Math" panose="02040503050406030204" pitchFamily="18" charset="0"/>
                            </a:rPr>
                            <m:t>P</m:t>
                          </m:r>
                        </m:e>
                        <m:sub>
                          <m:r>
                            <a:rPr lang="en-US" sz="2800" b="0" i="0" dirty="0" smtClean="0">
                              <a:latin typeface="Cambria Math" panose="02040503050406030204" pitchFamily="18" charset="0"/>
                            </a:rPr>
                            <m:t>6</m:t>
                          </m:r>
                        </m:sub>
                      </m:sSub>
                    </m:oMath>
                  </m:oMathPara>
                </a14:m>
                <a:endParaRPr lang="en-US" dirty="0"/>
              </a:p>
            </p:txBody>
          </p:sp>
        </mc:Choice>
        <mc:Fallback xmlns="">
          <p:sp>
            <p:nvSpPr>
              <p:cNvPr id="90" name="Rectangle 89"/>
              <p:cNvSpPr>
                <a:spLocks noRot="1" noChangeAspect="1" noMove="1" noResize="1" noEditPoints="1" noAdjustHandles="1" noChangeArrowheads="1" noChangeShapeType="1" noTextEdit="1"/>
              </p:cNvSpPr>
              <p:nvPr/>
            </p:nvSpPr>
            <p:spPr>
              <a:xfrm>
                <a:off x="2345541" y="3206911"/>
                <a:ext cx="58875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9034837" y="3224121"/>
                <a:ext cx="5887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i="0" dirty="0" smtClean="0">
                              <a:latin typeface="Cambria Math" panose="02040503050406030204" pitchFamily="18" charset="0"/>
                            </a:rPr>
                            <m:t>P</m:t>
                          </m:r>
                        </m:e>
                        <m:sub>
                          <m:r>
                            <a:rPr lang="en-US" sz="2800" b="0" i="0" dirty="0" smtClean="0">
                              <a:latin typeface="Cambria Math" panose="02040503050406030204" pitchFamily="18" charset="0"/>
                            </a:rPr>
                            <m:t>7</m:t>
                          </m:r>
                        </m:sub>
                      </m:sSub>
                    </m:oMath>
                  </m:oMathPara>
                </a14:m>
                <a:endParaRPr lang="en-US" dirty="0"/>
              </a:p>
            </p:txBody>
          </p:sp>
        </mc:Choice>
        <mc:Fallback xmlns="">
          <p:sp>
            <p:nvSpPr>
              <p:cNvPr id="91" name="Rectangle 90"/>
              <p:cNvSpPr>
                <a:spLocks noRot="1" noChangeAspect="1" noMove="1" noResize="1" noEditPoints="1" noAdjustHandles="1" noChangeArrowheads="1" noChangeShapeType="1" noTextEdit="1"/>
              </p:cNvSpPr>
              <p:nvPr/>
            </p:nvSpPr>
            <p:spPr>
              <a:xfrm>
                <a:off x="9034837" y="3224121"/>
                <a:ext cx="58875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869793" y="4795849"/>
                <a:ext cx="5887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i="0" dirty="0" smtClean="0">
                              <a:latin typeface="Cambria Math" panose="02040503050406030204" pitchFamily="18" charset="0"/>
                            </a:rPr>
                            <m:t>P</m:t>
                          </m:r>
                        </m:e>
                        <m:sub>
                          <m:r>
                            <a:rPr lang="en-US" sz="2800" b="0" i="0" dirty="0" smtClean="0">
                              <a:latin typeface="Cambria Math" panose="02040503050406030204" pitchFamily="18" charset="0"/>
                            </a:rPr>
                            <m:t>8</m:t>
                          </m:r>
                        </m:sub>
                      </m:sSub>
                    </m:oMath>
                  </m:oMathPara>
                </a14:m>
                <a:endParaRPr lang="en-US" dirty="0"/>
              </a:p>
            </p:txBody>
          </p:sp>
        </mc:Choice>
        <mc:Fallback xmlns="">
          <p:sp>
            <p:nvSpPr>
              <p:cNvPr id="92" name="Rectangle 91"/>
              <p:cNvSpPr>
                <a:spLocks noRot="1" noChangeAspect="1" noMove="1" noResize="1" noEditPoints="1" noAdjustHandles="1" noChangeArrowheads="1" noChangeShapeType="1" noTextEdit="1"/>
              </p:cNvSpPr>
              <p:nvPr/>
            </p:nvSpPr>
            <p:spPr>
              <a:xfrm>
                <a:off x="5869793" y="4795849"/>
                <a:ext cx="588751"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p:cNvSpPr/>
              <p:nvPr/>
            </p:nvSpPr>
            <p:spPr>
              <a:xfrm>
                <a:off x="3447398" y="5498521"/>
                <a:ext cx="6240426" cy="523220"/>
              </a:xfrm>
              <a:prstGeom prst="rect">
                <a:avLst/>
              </a:prstGeom>
            </p:spPr>
            <p:txBody>
              <a:bodyPr wrap="none">
                <a:spAutoFit/>
              </a:bodyPr>
              <a:lstStyle/>
              <a:p>
                <a:r>
                  <a:rPr lang="en-US" sz="2800" dirty="0"/>
                  <a:t>Hence,</a:t>
                </a:r>
                <a14:m>
                  <m:oMath xmlns:m="http://schemas.openxmlformats.org/officeDocument/2006/math">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γ</m:t>
                    </m:r>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m:rPr>
                                <m:sty m:val="p"/>
                              </m:rPr>
                              <a:rPr lang="en-US" sz="2800" b="0" i="0" dirty="0" smtClean="0">
                                <a:latin typeface="Cambria Math" panose="02040503050406030204" pitchFamily="18" charset="0"/>
                              </a:rPr>
                              <m:t>P</m:t>
                            </m:r>
                          </m:e>
                          <m:sub>
                            <m:r>
                              <a:rPr lang="en-US" sz="2800" b="0" i="0" dirty="0" smtClean="0">
                                <a:latin typeface="Cambria Math" panose="02040503050406030204" pitchFamily="18" charset="0"/>
                              </a:rPr>
                              <m:t>6</m:t>
                            </m:r>
                          </m:sub>
                        </m:sSub>
                      </m:e>
                    </m:d>
                    <m:r>
                      <a:rPr lang="en-US" sz="2800" b="0" i="0" dirty="0" smtClean="0">
                        <a:latin typeface="Cambria Math" panose="02040503050406030204" pitchFamily="18" charset="0"/>
                      </a:rPr>
                      <m:t>=2</m:t>
                    </m:r>
                  </m:oMath>
                </a14:m>
                <a:r>
                  <a:rPr lang="en-US" dirty="0"/>
                  <a:t> </a:t>
                </a:r>
                <a:r>
                  <a:rPr lang="en-US" sz="2800" dirty="0"/>
                  <a:t>and</a:t>
                </a:r>
                <a:r>
                  <a:rPr lang="en-US" dirty="0"/>
                  <a:t> </a:t>
                </a:r>
                <a14:m>
                  <m:oMath xmlns:m="http://schemas.openxmlformats.org/officeDocument/2006/math">
                    <m:r>
                      <m:rPr>
                        <m:sty m:val="p"/>
                      </m:rPr>
                      <a:rPr lang="en-US" sz="2800" b="0" i="0" smtClean="0">
                        <a:latin typeface="Cambria Math" panose="02040503050406030204" pitchFamily="18" charset="0"/>
                      </a:rPr>
                      <m:t>γ</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P</m:t>
                            </m:r>
                          </m:e>
                          <m:sub>
                            <m:r>
                              <a:rPr lang="en-US" sz="2800" b="0" i="0" smtClean="0">
                                <a:latin typeface="Cambria Math" panose="02040503050406030204" pitchFamily="18" charset="0"/>
                              </a:rPr>
                              <m:t>7</m:t>
                            </m:r>
                          </m:sub>
                        </m:sSub>
                      </m:e>
                    </m:d>
                    <m:r>
                      <a:rPr lang="en-US" sz="2800" b="0" i="0" smtClean="0">
                        <a:latin typeface="Cambria Math" panose="02040503050406030204" pitchFamily="18" charset="0"/>
                      </a:rPr>
                      <m:t>=3=</m:t>
                    </m:r>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γ</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P</m:t>
                        </m:r>
                      </m:e>
                      <m:sub>
                        <m:r>
                          <a:rPr lang="en-US" sz="2800" b="0" i="0" smtClean="0">
                            <a:latin typeface="Cambria Math" panose="02040503050406030204" pitchFamily="18" charset="0"/>
                          </a:rPr>
                          <m:t>8</m:t>
                        </m:r>
                      </m:sub>
                    </m:sSub>
                    <m:r>
                      <a:rPr lang="en-US" sz="2800" b="0" i="0" smtClean="0">
                        <a:latin typeface="Cambria Math" panose="02040503050406030204" pitchFamily="18" charset="0"/>
                      </a:rPr>
                      <m:t>) </m:t>
                    </m:r>
                  </m:oMath>
                </a14:m>
                <a:endParaRPr lang="en-US" sz="2800" dirty="0"/>
              </a:p>
            </p:txBody>
          </p:sp>
        </mc:Choice>
        <mc:Fallback xmlns="">
          <p:sp>
            <p:nvSpPr>
              <p:cNvPr id="144" name="Rectangle 143"/>
              <p:cNvSpPr>
                <a:spLocks noRot="1" noChangeAspect="1" noMove="1" noResize="1" noEditPoints="1" noAdjustHandles="1" noChangeArrowheads="1" noChangeShapeType="1" noTextEdit="1"/>
              </p:cNvSpPr>
              <p:nvPr/>
            </p:nvSpPr>
            <p:spPr>
              <a:xfrm>
                <a:off x="3447398" y="5498521"/>
                <a:ext cx="6240426" cy="523220"/>
              </a:xfrm>
              <a:prstGeom prst="rect">
                <a:avLst/>
              </a:prstGeom>
              <a:blipFill rotWithShape="0">
                <a:blip r:embed="rId6"/>
                <a:stretch>
                  <a:fillRect l="-2053" t="-12791" b="-31395"/>
                </a:stretch>
              </a:blipFill>
            </p:spPr>
            <p:txBody>
              <a:bodyPr/>
              <a:lstStyle/>
              <a:p>
                <a:r>
                  <a:rPr lang="en-US">
                    <a:noFill/>
                  </a:rPr>
                  <a:t> </a:t>
                </a:r>
              </a:p>
            </p:txBody>
          </p:sp>
        </mc:Fallback>
      </mc:AlternateContent>
    </p:spTree>
    <p:extLst>
      <p:ext uri="{BB962C8B-B14F-4D97-AF65-F5344CB8AC3E}">
        <p14:creationId xmlns:p14="http://schemas.microsoft.com/office/powerpoint/2010/main" val="18544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9" presetClass="emph" presetSubtype="0" fill="hold" grpId="0" nodeType="clickEffect">
                                  <p:stCondLst>
                                    <p:cond delay="0"/>
                                  </p:stCondLst>
                                  <p:childTnLst>
                                    <p:animClr clrSpc="rgb" dir="cw">
                                      <p:cBhvr override="childStyle">
                                        <p:cTn id="92" dur="500" fill="hold"/>
                                        <p:tgtEl>
                                          <p:spTgt spid="36"/>
                                        </p:tgtEl>
                                        <p:attrNameLst>
                                          <p:attrName>style.color</p:attrName>
                                        </p:attrNameLst>
                                      </p:cBhvr>
                                      <p:to>
                                        <a:srgbClr val="FFFF00"/>
                                      </p:to>
                                    </p:animClr>
                                    <p:animClr clrSpc="rgb" dir="cw">
                                      <p:cBhvr>
                                        <p:cTn id="93" dur="500" fill="hold"/>
                                        <p:tgtEl>
                                          <p:spTgt spid="36"/>
                                        </p:tgtEl>
                                        <p:attrNameLst>
                                          <p:attrName>fillcolor</p:attrName>
                                        </p:attrNameLst>
                                      </p:cBhvr>
                                      <p:to>
                                        <a:srgbClr val="FFFF00"/>
                                      </p:to>
                                    </p:animClr>
                                    <p:set>
                                      <p:cBhvr>
                                        <p:cTn id="94" dur="500" fill="hold"/>
                                        <p:tgtEl>
                                          <p:spTgt spid="36"/>
                                        </p:tgtEl>
                                        <p:attrNameLst>
                                          <p:attrName>fill.type</p:attrName>
                                        </p:attrNameLst>
                                      </p:cBhvr>
                                      <p:to>
                                        <p:strVal val="solid"/>
                                      </p:to>
                                    </p:set>
                                    <p:set>
                                      <p:cBhvr>
                                        <p:cTn id="95" dur="500" fill="hold"/>
                                        <p:tgtEl>
                                          <p:spTgt spid="36"/>
                                        </p:tgtEl>
                                        <p:attrNameLst>
                                          <p:attrName>fill.on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19" presetClass="emph" presetSubtype="0" fill="hold" grpId="0" nodeType="clickEffect">
                                  <p:stCondLst>
                                    <p:cond delay="0"/>
                                  </p:stCondLst>
                                  <p:childTnLst>
                                    <p:animClr clrSpc="rgb" dir="cw">
                                      <p:cBhvr override="childStyle">
                                        <p:cTn id="99" dur="500" fill="hold"/>
                                        <p:tgtEl>
                                          <p:spTgt spid="46"/>
                                        </p:tgtEl>
                                        <p:attrNameLst>
                                          <p:attrName>style.color</p:attrName>
                                        </p:attrNameLst>
                                      </p:cBhvr>
                                      <p:to>
                                        <a:srgbClr val="FFFF00"/>
                                      </p:to>
                                    </p:animClr>
                                    <p:animClr clrSpc="rgb" dir="cw">
                                      <p:cBhvr>
                                        <p:cTn id="100" dur="500" fill="hold"/>
                                        <p:tgtEl>
                                          <p:spTgt spid="46"/>
                                        </p:tgtEl>
                                        <p:attrNameLst>
                                          <p:attrName>fillcolor</p:attrName>
                                        </p:attrNameLst>
                                      </p:cBhvr>
                                      <p:to>
                                        <a:srgbClr val="FFFF00"/>
                                      </p:to>
                                    </p:animClr>
                                    <p:set>
                                      <p:cBhvr>
                                        <p:cTn id="101" dur="500" fill="hold"/>
                                        <p:tgtEl>
                                          <p:spTgt spid="46"/>
                                        </p:tgtEl>
                                        <p:attrNameLst>
                                          <p:attrName>fill.type</p:attrName>
                                        </p:attrNameLst>
                                      </p:cBhvr>
                                      <p:to>
                                        <p:strVal val="solid"/>
                                      </p:to>
                                    </p:set>
                                    <p:set>
                                      <p:cBhvr>
                                        <p:cTn id="102" dur="500" fill="hold"/>
                                        <p:tgtEl>
                                          <p:spTgt spid="46"/>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500" fill="hold"/>
                                        <p:tgtEl>
                                          <p:spTgt spid="56"/>
                                        </p:tgtEl>
                                        <p:attrNameLst>
                                          <p:attrName>style.color</p:attrName>
                                        </p:attrNameLst>
                                      </p:cBhvr>
                                      <p:to>
                                        <a:schemeClr val="accent2"/>
                                      </p:to>
                                    </p:animClr>
                                    <p:animClr clrSpc="rgb" dir="cw">
                                      <p:cBhvr>
                                        <p:cTn id="107" dur="500" fill="hold"/>
                                        <p:tgtEl>
                                          <p:spTgt spid="56"/>
                                        </p:tgtEl>
                                        <p:attrNameLst>
                                          <p:attrName>fillcolor</p:attrName>
                                        </p:attrNameLst>
                                      </p:cBhvr>
                                      <p:to>
                                        <a:schemeClr val="accent2"/>
                                      </p:to>
                                    </p:animClr>
                                    <p:set>
                                      <p:cBhvr>
                                        <p:cTn id="108" dur="500" fill="hold"/>
                                        <p:tgtEl>
                                          <p:spTgt spid="56"/>
                                        </p:tgtEl>
                                        <p:attrNameLst>
                                          <p:attrName>fill.type</p:attrName>
                                        </p:attrNameLst>
                                      </p:cBhvr>
                                      <p:to>
                                        <p:strVal val="solid"/>
                                      </p:to>
                                    </p:set>
                                    <p:set>
                                      <p:cBhvr>
                                        <p:cTn id="109" dur="500" fill="hold"/>
                                        <p:tgtEl>
                                          <p:spTgt spid="56"/>
                                        </p:tgtEl>
                                        <p:attrNameLst>
                                          <p:attrName>fill.on</p:attrName>
                                        </p:attrNameLst>
                                      </p:cBhvr>
                                      <p:to>
                                        <p:strVal val="true"/>
                                      </p:to>
                                    </p:set>
                                  </p:childTnLst>
                                </p:cTn>
                              </p:par>
                            </p:childTnLst>
                          </p:cTn>
                        </p:par>
                      </p:childTnLst>
                    </p:cTn>
                  </p:par>
                  <p:par>
                    <p:cTn id="110" fill="hold">
                      <p:stCondLst>
                        <p:cond delay="indefinite"/>
                      </p:stCondLst>
                      <p:childTnLst>
                        <p:par>
                          <p:cTn id="111" fill="hold">
                            <p:stCondLst>
                              <p:cond delay="0"/>
                            </p:stCondLst>
                            <p:childTnLst>
                              <p:par>
                                <p:cTn id="112" presetID="19" presetClass="emph" presetSubtype="0" fill="hold" grpId="0" nodeType="clickEffect">
                                  <p:stCondLst>
                                    <p:cond delay="0"/>
                                  </p:stCondLst>
                                  <p:childTnLst>
                                    <p:animClr clrSpc="rgb" dir="cw">
                                      <p:cBhvr override="childStyle">
                                        <p:cTn id="113" dur="500" fill="hold"/>
                                        <p:tgtEl>
                                          <p:spTgt spid="61"/>
                                        </p:tgtEl>
                                        <p:attrNameLst>
                                          <p:attrName>style.color</p:attrName>
                                        </p:attrNameLst>
                                      </p:cBhvr>
                                      <p:to>
                                        <a:schemeClr val="accent2"/>
                                      </p:to>
                                    </p:animClr>
                                    <p:animClr clrSpc="rgb" dir="cw">
                                      <p:cBhvr>
                                        <p:cTn id="114" dur="500" fill="hold"/>
                                        <p:tgtEl>
                                          <p:spTgt spid="61"/>
                                        </p:tgtEl>
                                        <p:attrNameLst>
                                          <p:attrName>fillcolor</p:attrName>
                                        </p:attrNameLst>
                                      </p:cBhvr>
                                      <p:to>
                                        <a:schemeClr val="accent2"/>
                                      </p:to>
                                    </p:animClr>
                                    <p:set>
                                      <p:cBhvr>
                                        <p:cTn id="115" dur="500" fill="hold"/>
                                        <p:tgtEl>
                                          <p:spTgt spid="61"/>
                                        </p:tgtEl>
                                        <p:attrNameLst>
                                          <p:attrName>fill.type</p:attrName>
                                        </p:attrNameLst>
                                      </p:cBhvr>
                                      <p:to>
                                        <p:strVal val="solid"/>
                                      </p:to>
                                    </p:set>
                                    <p:set>
                                      <p:cBhvr>
                                        <p:cTn id="116" dur="500" fill="hold"/>
                                        <p:tgtEl>
                                          <p:spTgt spid="61"/>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9" presetClass="emph" presetSubtype="0" fill="hold" grpId="0" nodeType="clickEffect">
                                  <p:stCondLst>
                                    <p:cond delay="0"/>
                                  </p:stCondLst>
                                  <p:childTnLst>
                                    <p:animClr clrSpc="rgb" dir="cw">
                                      <p:cBhvr override="childStyle">
                                        <p:cTn id="120" dur="500" fill="hold"/>
                                        <p:tgtEl>
                                          <p:spTgt spid="63"/>
                                        </p:tgtEl>
                                        <p:attrNameLst>
                                          <p:attrName>style.color</p:attrName>
                                        </p:attrNameLst>
                                      </p:cBhvr>
                                      <p:to>
                                        <a:schemeClr val="accent2"/>
                                      </p:to>
                                    </p:animClr>
                                    <p:animClr clrSpc="rgb" dir="cw">
                                      <p:cBhvr>
                                        <p:cTn id="121" dur="500" fill="hold"/>
                                        <p:tgtEl>
                                          <p:spTgt spid="63"/>
                                        </p:tgtEl>
                                        <p:attrNameLst>
                                          <p:attrName>fillcolor</p:attrName>
                                        </p:attrNameLst>
                                      </p:cBhvr>
                                      <p:to>
                                        <a:schemeClr val="accent2"/>
                                      </p:to>
                                    </p:animClr>
                                    <p:set>
                                      <p:cBhvr>
                                        <p:cTn id="122" dur="500" fill="hold"/>
                                        <p:tgtEl>
                                          <p:spTgt spid="63"/>
                                        </p:tgtEl>
                                        <p:attrNameLst>
                                          <p:attrName>fill.type</p:attrName>
                                        </p:attrNameLst>
                                      </p:cBhvr>
                                      <p:to>
                                        <p:strVal val="solid"/>
                                      </p:to>
                                    </p:set>
                                    <p:set>
                                      <p:cBhvr>
                                        <p:cTn id="123" dur="500" fill="hold"/>
                                        <p:tgtEl>
                                          <p:spTgt spid="63"/>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9" presetClass="emph" presetSubtype="0" fill="hold" grpId="0" nodeType="clickEffect">
                                  <p:stCondLst>
                                    <p:cond delay="0"/>
                                  </p:stCondLst>
                                  <p:childTnLst>
                                    <p:animClr clrSpc="rgb" dir="cw">
                                      <p:cBhvr override="childStyle">
                                        <p:cTn id="127" dur="500" fill="hold"/>
                                        <p:tgtEl>
                                          <p:spTgt spid="71"/>
                                        </p:tgtEl>
                                        <p:attrNameLst>
                                          <p:attrName>style.color</p:attrName>
                                        </p:attrNameLst>
                                      </p:cBhvr>
                                      <p:to>
                                        <a:srgbClr val="FF0000"/>
                                      </p:to>
                                    </p:animClr>
                                    <p:animClr clrSpc="rgb" dir="cw">
                                      <p:cBhvr>
                                        <p:cTn id="128" dur="500" fill="hold"/>
                                        <p:tgtEl>
                                          <p:spTgt spid="71"/>
                                        </p:tgtEl>
                                        <p:attrNameLst>
                                          <p:attrName>fillcolor</p:attrName>
                                        </p:attrNameLst>
                                      </p:cBhvr>
                                      <p:to>
                                        <a:srgbClr val="FF0000"/>
                                      </p:to>
                                    </p:animClr>
                                    <p:set>
                                      <p:cBhvr>
                                        <p:cTn id="129" dur="500" fill="hold"/>
                                        <p:tgtEl>
                                          <p:spTgt spid="71"/>
                                        </p:tgtEl>
                                        <p:attrNameLst>
                                          <p:attrName>fill.type</p:attrName>
                                        </p:attrNameLst>
                                      </p:cBhvr>
                                      <p:to>
                                        <p:strVal val="solid"/>
                                      </p:to>
                                    </p:set>
                                    <p:set>
                                      <p:cBhvr>
                                        <p:cTn id="130" dur="500" fill="hold"/>
                                        <p:tgtEl>
                                          <p:spTgt spid="71"/>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9" presetClass="emph" presetSubtype="0" fill="hold" grpId="0" nodeType="clickEffect">
                                  <p:stCondLst>
                                    <p:cond delay="0"/>
                                  </p:stCondLst>
                                  <p:childTnLst>
                                    <p:animClr clrSpc="rgb" dir="cw">
                                      <p:cBhvr override="childStyle">
                                        <p:cTn id="134" dur="500" fill="hold"/>
                                        <p:tgtEl>
                                          <p:spTgt spid="76"/>
                                        </p:tgtEl>
                                        <p:attrNameLst>
                                          <p:attrName>style.color</p:attrName>
                                        </p:attrNameLst>
                                      </p:cBhvr>
                                      <p:to>
                                        <a:srgbClr val="FF0000"/>
                                      </p:to>
                                    </p:animClr>
                                    <p:animClr clrSpc="rgb" dir="cw">
                                      <p:cBhvr>
                                        <p:cTn id="135" dur="500" fill="hold"/>
                                        <p:tgtEl>
                                          <p:spTgt spid="76"/>
                                        </p:tgtEl>
                                        <p:attrNameLst>
                                          <p:attrName>fillcolor</p:attrName>
                                        </p:attrNameLst>
                                      </p:cBhvr>
                                      <p:to>
                                        <a:srgbClr val="FF0000"/>
                                      </p:to>
                                    </p:animClr>
                                    <p:set>
                                      <p:cBhvr>
                                        <p:cTn id="136" dur="500" fill="hold"/>
                                        <p:tgtEl>
                                          <p:spTgt spid="76"/>
                                        </p:tgtEl>
                                        <p:attrNameLst>
                                          <p:attrName>fill.type</p:attrName>
                                        </p:attrNameLst>
                                      </p:cBhvr>
                                      <p:to>
                                        <p:strVal val="solid"/>
                                      </p:to>
                                    </p:set>
                                    <p:set>
                                      <p:cBhvr>
                                        <p:cTn id="137" dur="500" fill="hold"/>
                                        <p:tgtEl>
                                          <p:spTgt spid="76"/>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19" presetClass="emph" presetSubtype="0" fill="hold" grpId="0" nodeType="clickEffect">
                                  <p:stCondLst>
                                    <p:cond delay="0"/>
                                  </p:stCondLst>
                                  <p:childTnLst>
                                    <p:animClr clrSpc="rgb" dir="cw">
                                      <p:cBhvr override="childStyle">
                                        <p:cTn id="141" dur="500" fill="hold"/>
                                        <p:tgtEl>
                                          <p:spTgt spid="84"/>
                                        </p:tgtEl>
                                        <p:attrNameLst>
                                          <p:attrName>style.color</p:attrName>
                                        </p:attrNameLst>
                                      </p:cBhvr>
                                      <p:to>
                                        <a:srgbClr val="FF0000"/>
                                      </p:to>
                                    </p:animClr>
                                    <p:animClr clrSpc="rgb" dir="cw">
                                      <p:cBhvr>
                                        <p:cTn id="142" dur="500" fill="hold"/>
                                        <p:tgtEl>
                                          <p:spTgt spid="84"/>
                                        </p:tgtEl>
                                        <p:attrNameLst>
                                          <p:attrName>fillcolor</p:attrName>
                                        </p:attrNameLst>
                                      </p:cBhvr>
                                      <p:to>
                                        <a:srgbClr val="FF0000"/>
                                      </p:to>
                                    </p:animClr>
                                    <p:set>
                                      <p:cBhvr>
                                        <p:cTn id="143" dur="500" fill="hold"/>
                                        <p:tgtEl>
                                          <p:spTgt spid="84"/>
                                        </p:tgtEl>
                                        <p:attrNameLst>
                                          <p:attrName>fill.type</p:attrName>
                                        </p:attrNameLst>
                                      </p:cBhvr>
                                      <p:to>
                                        <p:strVal val="solid"/>
                                      </p:to>
                                    </p:set>
                                    <p:set>
                                      <p:cBhvr>
                                        <p:cTn id="144" dur="500" fill="hold"/>
                                        <p:tgtEl>
                                          <p:spTgt spid="84"/>
                                        </p:tgtEl>
                                        <p:attrNameLst>
                                          <p:attrName>fill.on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0" animBg="1"/>
      <p:bldP spid="36" grpId="1" animBg="1"/>
      <p:bldP spid="38" grpId="0" animBg="1"/>
      <p:bldP spid="40" grpId="0" animBg="1"/>
      <p:bldP spid="44" grpId="0" animBg="1"/>
      <p:bldP spid="46" grpId="0" animBg="1"/>
      <p:bldP spid="46" grpId="1" animBg="1"/>
      <p:bldP spid="56" grpId="0" animBg="1"/>
      <p:bldP spid="56" grpId="1" animBg="1"/>
      <p:bldP spid="58" grpId="0" animBg="1"/>
      <p:bldP spid="59" grpId="0" animBg="1"/>
      <p:bldP spid="61" grpId="0" animBg="1"/>
      <p:bldP spid="61" grpId="1" animBg="1"/>
      <p:bldP spid="63" grpId="0" animBg="1"/>
      <p:bldP spid="63" grpId="1" animBg="1"/>
      <p:bldP spid="64" grpId="0" animBg="1"/>
      <p:bldP spid="67" grpId="0" animBg="1"/>
      <p:bldP spid="71" grpId="0" animBg="1"/>
      <p:bldP spid="71" grpId="1" animBg="1"/>
      <p:bldP spid="73" grpId="0" animBg="1"/>
      <p:bldP spid="74" grpId="0" animBg="1"/>
      <p:bldP spid="76" grpId="0" animBg="1"/>
      <p:bldP spid="76" grpId="1" animBg="1"/>
      <p:bldP spid="78" grpId="0" animBg="1"/>
      <p:bldP spid="79" grpId="0" animBg="1"/>
      <p:bldP spid="82" grpId="0" animBg="1"/>
      <p:bldP spid="84" grpId="0" animBg="1"/>
      <p:bldP spid="84" grpId="1" animBg="1"/>
      <p:bldP spid="90" grpId="0"/>
      <p:bldP spid="91" grpId="0"/>
      <p:bldP spid="92" grpId="0"/>
      <p:bldP spid="1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1(Cont.)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the domination number for</a:t>
                </a:r>
                <a:r>
                  <a:rPr lang="en-US" sz="2800" b="1"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P</m:t>
                        </m:r>
                      </m:e>
                      <m:sub>
                        <m:r>
                          <m:rPr>
                            <m:sty m:val="p"/>
                          </m:rPr>
                          <a:rPr lang="en-US" sz="2800" b="0" i="0">
                            <a:solidFill>
                              <a:schemeClr val="bg1"/>
                            </a:solidFill>
                            <a:latin typeface="Cambria Math" panose="02040503050406030204" pitchFamily="18" charset="0"/>
                          </a:rPr>
                          <m:t>n</m:t>
                        </m:r>
                      </m:sub>
                    </m:sSub>
                    <m:r>
                      <a:rPr lang="en-US" sz="2800" b="0" i="0">
                        <a:solidFill>
                          <a:schemeClr val="bg1"/>
                        </a:solidFill>
                        <a:latin typeface="Cambria Math" panose="02040503050406030204" pitchFamily="18" charset="0"/>
                      </a:rPr>
                      <m:t> </m:t>
                    </m:r>
                    <m:r>
                      <m:rPr>
                        <m:sty m:val="p"/>
                      </m:rPr>
                      <a:rPr lang="en-US" sz="2800" b="0" i="0">
                        <a:solidFill>
                          <a:schemeClr val="bg1"/>
                        </a:solidFill>
                        <a:latin typeface="Cambria Math" panose="02040503050406030204" pitchFamily="18" charset="0"/>
                      </a:rPr>
                      <m:t>and</m:t>
                    </m:r>
                    <m:r>
                      <a:rPr lang="en-US" sz="2800" b="0" i="0">
                        <a:solidFill>
                          <a:schemeClr val="bg1"/>
                        </a:solidFill>
                        <a:latin typeface="Cambria Math" panose="02040503050406030204" pitchFamily="18" charset="0"/>
                      </a:rPr>
                      <m:t> </m:t>
                    </m:r>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C</m:t>
                        </m:r>
                      </m:e>
                      <m:sub>
                        <m:r>
                          <m:rPr>
                            <m:sty m:val="p"/>
                          </m:rPr>
                          <a:rPr lang="en-US" sz="2800" b="0" i="0">
                            <a:solidFill>
                              <a:schemeClr val="bg1"/>
                            </a:solidFill>
                            <a:latin typeface="Cambria Math" panose="02040503050406030204" pitchFamily="18" charset="0"/>
                          </a:rPr>
                          <m:t>n</m:t>
                        </m:r>
                      </m:sub>
                    </m:sSub>
                    <m:r>
                      <a:rPr lang="en-US" sz="2800" b="0" i="0">
                        <a:solidFill>
                          <a:schemeClr val="bg1"/>
                        </a:solidFill>
                        <a:latin typeface="Cambria Math" panose="02040503050406030204" pitchFamily="18" charset="0"/>
                      </a:rPr>
                      <m:t>, 6≤</m:t>
                    </m:r>
                    <m:r>
                      <m:rPr>
                        <m:sty m:val="p"/>
                      </m:rPr>
                      <a:rPr lang="en-US" sz="2800" b="0" i="0">
                        <a:solidFill>
                          <a:schemeClr val="bg1"/>
                        </a:solidFill>
                        <a:latin typeface="Cambria Math" panose="02040503050406030204" pitchFamily="18" charset="0"/>
                      </a:rPr>
                      <m:t>n</m:t>
                    </m:r>
                    <m:r>
                      <a:rPr lang="en-US" sz="2800" b="0" i="0" smtClean="0">
                        <a:solidFill>
                          <a:schemeClr val="bg1"/>
                        </a:solidFill>
                        <a:latin typeface="Cambria Math" panose="02040503050406030204" pitchFamily="18" charset="0"/>
                      </a:rPr>
                      <m:t>≤8</m:t>
                    </m:r>
                    <m:r>
                      <a:rPr lang="en-US" sz="2800" b="0" i="0">
                        <a:solidFill>
                          <a:schemeClr val="bg1"/>
                        </a:solidFill>
                        <a:latin typeface="Cambria Math" panose="02040503050406030204" pitchFamily="18" charset="0"/>
                      </a:rPr>
                      <m:t>.</m:t>
                    </m:r>
                  </m:oMath>
                </a14:m>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40"/>
                <a:ext cx="11929645" cy="569642"/>
              </a:xfrm>
              <a:prstGeom prst="rect">
                <a:avLst/>
              </a:prstGeom>
              <a:blipFill rotWithShape="0">
                <a:blip r:embed="rId2"/>
                <a:stretch>
                  <a:fillRect l="-1074" t="-10638" b="-20213"/>
                </a:stretch>
              </a:blipFill>
              <a:ln>
                <a:noFill/>
              </a:ln>
            </p:spPr>
            <p:txBody>
              <a:bodyPr/>
              <a:lstStyle/>
              <a:p>
                <a:r>
                  <a:rPr lang="en-US">
                    <a:noFill/>
                  </a:rPr>
                  <a:t> </a:t>
                </a:r>
              </a:p>
            </p:txBody>
          </p:sp>
        </mc:Fallback>
      </mc:AlternateContent>
      <p:sp>
        <p:nvSpPr>
          <p:cNvPr id="30" name="Oval 29">
            <a:extLst>
              <a:ext uri="{FF2B5EF4-FFF2-40B4-BE49-F238E27FC236}">
                <a16:creationId xmlns:a16="http://schemas.microsoft.com/office/drawing/2014/main" id="{BDD11F87-DA81-9510-C1CB-0AF4093562CB}"/>
              </a:ext>
            </a:extLst>
          </p:cNvPr>
          <p:cNvSpPr/>
          <p:nvPr/>
        </p:nvSpPr>
        <p:spPr>
          <a:xfrm rot="5400000">
            <a:off x="1702382" y="33584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1" name="Straight Connector 30">
            <a:extLst>
              <a:ext uri="{FF2B5EF4-FFF2-40B4-BE49-F238E27FC236}">
                <a16:creationId xmlns:a16="http://schemas.microsoft.com/office/drawing/2014/main" id="{6205DD86-315C-53B6-CEEF-A9919650168E}"/>
              </a:ext>
            </a:extLst>
          </p:cNvPr>
          <p:cNvCxnSpPr>
            <a:cxnSpLocks/>
            <a:stCxn id="30" idx="1"/>
            <a:endCxn id="36" idx="4"/>
          </p:cNvCxnSpPr>
          <p:nvPr/>
        </p:nvCxnSpPr>
        <p:spPr>
          <a:xfrm flipV="1">
            <a:off x="1823857" y="2716274"/>
            <a:ext cx="1320773" cy="664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Oval 35">
            <a:extLst>
              <a:ext uri="{FF2B5EF4-FFF2-40B4-BE49-F238E27FC236}">
                <a16:creationId xmlns:a16="http://schemas.microsoft.com/office/drawing/2014/main" id="{BDD11F87-DA81-9510-C1CB-0AF4093562CB}"/>
              </a:ext>
            </a:extLst>
          </p:cNvPr>
          <p:cNvSpPr/>
          <p:nvPr/>
        </p:nvSpPr>
        <p:spPr>
          <a:xfrm rot="5400000">
            <a:off x="3146067" y="26442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2432194" y="336039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9" name="Straight Connector 38">
            <a:extLst>
              <a:ext uri="{FF2B5EF4-FFF2-40B4-BE49-F238E27FC236}">
                <a16:creationId xmlns:a16="http://schemas.microsoft.com/office/drawing/2014/main" id="{6205DD86-315C-53B6-CEEF-A9919650168E}"/>
              </a:ext>
            </a:extLst>
          </p:cNvPr>
          <p:cNvCxnSpPr>
            <a:cxnSpLocks/>
            <a:stCxn id="40" idx="4"/>
            <a:endCxn id="38" idx="0"/>
          </p:cNvCxnSpPr>
          <p:nvPr/>
        </p:nvCxnSpPr>
        <p:spPr>
          <a:xfrm flipH="1">
            <a:off x="2574757" y="3424771"/>
            <a:ext cx="569768" cy="76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0" name="Oval 39">
            <a:extLst>
              <a:ext uri="{FF2B5EF4-FFF2-40B4-BE49-F238E27FC236}">
                <a16:creationId xmlns:a16="http://schemas.microsoft.com/office/drawing/2014/main" id="{BDD11F87-DA81-9510-C1CB-0AF4093562CB}"/>
              </a:ext>
            </a:extLst>
          </p:cNvPr>
          <p:cNvSpPr/>
          <p:nvPr/>
        </p:nvSpPr>
        <p:spPr>
          <a:xfrm rot="5400000">
            <a:off x="3145962" y="335277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1" name="Straight Connector 40">
            <a:extLst>
              <a:ext uri="{FF2B5EF4-FFF2-40B4-BE49-F238E27FC236}">
                <a16:creationId xmlns:a16="http://schemas.microsoft.com/office/drawing/2014/main" id="{6205DD86-315C-53B6-CEEF-A9919650168E}"/>
              </a:ext>
            </a:extLst>
          </p:cNvPr>
          <p:cNvCxnSpPr>
            <a:cxnSpLocks/>
            <a:stCxn id="38" idx="4"/>
            <a:endCxn id="30" idx="0"/>
          </p:cNvCxnSpPr>
          <p:nvPr/>
        </p:nvCxnSpPr>
        <p:spPr>
          <a:xfrm flipH="1" flipV="1">
            <a:off x="1844945" y="3430408"/>
            <a:ext cx="585812" cy="198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4" name="Oval 43">
            <a:extLst>
              <a:ext uri="{FF2B5EF4-FFF2-40B4-BE49-F238E27FC236}">
                <a16:creationId xmlns:a16="http://schemas.microsoft.com/office/drawing/2014/main" id="{BDD11F87-DA81-9510-C1CB-0AF4093562CB}"/>
              </a:ext>
            </a:extLst>
          </p:cNvPr>
          <p:cNvSpPr/>
          <p:nvPr/>
        </p:nvSpPr>
        <p:spPr>
          <a:xfrm rot="5400000">
            <a:off x="4591904" y="335615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6" name="Oval 45">
            <a:extLst>
              <a:ext uri="{FF2B5EF4-FFF2-40B4-BE49-F238E27FC236}">
                <a16:creationId xmlns:a16="http://schemas.microsoft.com/office/drawing/2014/main" id="{BDD11F87-DA81-9510-C1CB-0AF4093562CB}"/>
              </a:ext>
            </a:extLst>
          </p:cNvPr>
          <p:cNvSpPr/>
          <p:nvPr/>
        </p:nvSpPr>
        <p:spPr>
          <a:xfrm rot="5400000">
            <a:off x="3873210" y="336039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8" name="Straight Connector 47">
            <a:extLst>
              <a:ext uri="{FF2B5EF4-FFF2-40B4-BE49-F238E27FC236}">
                <a16:creationId xmlns:a16="http://schemas.microsoft.com/office/drawing/2014/main" id="{6205DD86-315C-53B6-CEEF-A9919650168E}"/>
              </a:ext>
            </a:extLst>
          </p:cNvPr>
          <p:cNvCxnSpPr>
            <a:cxnSpLocks/>
            <a:stCxn id="46" idx="4"/>
            <a:endCxn id="40" idx="0"/>
          </p:cNvCxnSpPr>
          <p:nvPr/>
        </p:nvCxnSpPr>
        <p:spPr>
          <a:xfrm flipH="1" flipV="1">
            <a:off x="3288525" y="3424771"/>
            <a:ext cx="583248" cy="76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4" idx="4"/>
            <a:endCxn id="46" idx="0"/>
          </p:cNvCxnSpPr>
          <p:nvPr/>
        </p:nvCxnSpPr>
        <p:spPr>
          <a:xfrm flipH="1">
            <a:off x="4015773" y="3428154"/>
            <a:ext cx="574694" cy="42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BDD11F87-DA81-9510-C1CB-0AF4093562CB}"/>
              </a:ext>
            </a:extLst>
          </p:cNvPr>
          <p:cNvSpPr/>
          <p:nvPr/>
        </p:nvSpPr>
        <p:spPr>
          <a:xfrm rot="5400000">
            <a:off x="7447954"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7" name="Straight Connector 56">
            <a:extLst>
              <a:ext uri="{FF2B5EF4-FFF2-40B4-BE49-F238E27FC236}">
                <a16:creationId xmlns:a16="http://schemas.microsoft.com/office/drawing/2014/main" id="{6205DD86-315C-53B6-CEEF-A9919650168E}"/>
              </a:ext>
            </a:extLst>
          </p:cNvPr>
          <p:cNvCxnSpPr>
            <a:cxnSpLocks/>
            <a:stCxn id="58" idx="4"/>
            <a:endCxn id="56" idx="0"/>
          </p:cNvCxnSpPr>
          <p:nvPr/>
        </p:nvCxnSpPr>
        <p:spPr>
          <a:xfrm flipH="1">
            <a:off x="7590517" y="3446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8" name="Oval 57">
            <a:extLst>
              <a:ext uri="{FF2B5EF4-FFF2-40B4-BE49-F238E27FC236}">
                <a16:creationId xmlns:a16="http://schemas.microsoft.com/office/drawing/2014/main" id="{BDD11F87-DA81-9510-C1CB-0AF4093562CB}"/>
              </a:ext>
            </a:extLst>
          </p:cNvPr>
          <p:cNvSpPr/>
          <p:nvPr/>
        </p:nvSpPr>
        <p:spPr>
          <a:xfrm rot="5400000">
            <a:off x="8255435"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9036274"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0" name="Straight Connector 59">
            <a:extLst>
              <a:ext uri="{FF2B5EF4-FFF2-40B4-BE49-F238E27FC236}">
                <a16:creationId xmlns:a16="http://schemas.microsoft.com/office/drawing/2014/main" id="{6205DD86-315C-53B6-CEEF-A9919650168E}"/>
              </a:ext>
            </a:extLst>
          </p:cNvPr>
          <p:cNvCxnSpPr>
            <a:cxnSpLocks/>
            <a:stCxn id="61" idx="4"/>
            <a:endCxn id="59" idx="0"/>
          </p:cNvCxnSpPr>
          <p:nvPr/>
        </p:nvCxnSpPr>
        <p:spPr>
          <a:xfrm flipH="1">
            <a:off x="9178837" y="344678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1" name="Oval 60">
            <a:extLst>
              <a:ext uri="{FF2B5EF4-FFF2-40B4-BE49-F238E27FC236}">
                <a16:creationId xmlns:a16="http://schemas.microsoft.com/office/drawing/2014/main" id="{BDD11F87-DA81-9510-C1CB-0AF4093562CB}"/>
              </a:ext>
            </a:extLst>
          </p:cNvPr>
          <p:cNvSpPr/>
          <p:nvPr/>
        </p:nvSpPr>
        <p:spPr>
          <a:xfrm rot="5400000">
            <a:off x="9843755"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stCxn id="59" idx="4"/>
            <a:endCxn id="58" idx="0"/>
          </p:cNvCxnSpPr>
          <p:nvPr/>
        </p:nvCxnSpPr>
        <p:spPr>
          <a:xfrm flipH="1">
            <a:off x="8397998" y="3446785"/>
            <a:ext cx="63683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3" name="Oval 62">
            <a:extLst>
              <a:ext uri="{FF2B5EF4-FFF2-40B4-BE49-F238E27FC236}">
                <a16:creationId xmlns:a16="http://schemas.microsoft.com/office/drawing/2014/main" id="{BDD11F87-DA81-9510-C1CB-0AF4093562CB}"/>
              </a:ext>
            </a:extLst>
          </p:cNvPr>
          <p:cNvSpPr/>
          <p:nvPr/>
        </p:nvSpPr>
        <p:spPr>
          <a:xfrm rot="5400000">
            <a:off x="11432424"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4" name="Oval 63">
            <a:extLst>
              <a:ext uri="{FF2B5EF4-FFF2-40B4-BE49-F238E27FC236}">
                <a16:creationId xmlns:a16="http://schemas.microsoft.com/office/drawing/2014/main" id="{BDD11F87-DA81-9510-C1CB-0AF4093562CB}"/>
              </a:ext>
            </a:extLst>
          </p:cNvPr>
          <p:cNvSpPr/>
          <p:nvPr/>
        </p:nvSpPr>
        <p:spPr>
          <a:xfrm rot="5400000">
            <a:off x="10645130" y="337478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5" name="Straight Connector 64">
            <a:extLst>
              <a:ext uri="{FF2B5EF4-FFF2-40B4-BE49-F238E27FC236}">
                <a16:creationId xmlns:a16="http://schemas.microsoft.com/office/drawing/2014/main" id="{6205DD86-315C-53B6-CEEF-A9919650168E}"/>
              </a:ext>
            </a:extLst>
          </p:cNvPr>
          <p:cNvCxnSpPr>
            <a:cxnSpLocks/>
            <a:stCxn id="64" idx="4"/>
            <a:endCxn id="61" idx="0"/>
          </p:cNvCxnSpPr>
          <p:nvPr/>
        </p:nvCxnSpPr>
        <p:spPr>
          <a:xfrm flipH="1">
            <a:off x="9986318" y="3446785"/>
            <a:ext cx="6573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63" idx="4"/>
            <a:endCxn id="64" idx="0"/>
          </p:cNvCxnSpPr>
          <p:nvPr/>
        </p:nvCxnSpPr>
        <p:spPr>
          <a:xfrm flipH="1">
            <a:off x="10787693" y="3446785"/>
            <a:ext cx="64329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7" name="Oval 66">
            <a:extLst>
              <a:ext uri="{FF2B5EF4-FFF2-40B4-BE49-F238E27FC236}">
                <a16:creationId xmlns:a16="http://schemas.microsoft.com/office/drawing/2014/main" id="{BDD11F87-DA81-9510-C1CB-0AF4093562CB}"/>
              </a:ext>
            </a:extLst>
          </p:cNvPr>
          <p:cNvSpPr/>
          <p:nvPr/>
        </p:nvSpPr>
        <p:spPr>
          <a:xfrm rot="5400000">
            <a:off x="9580714" y="232565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8" name="Straight Connector 67">
            <a:extLst>
              <a:ext uri="{FF2B5EF4-FFF2-40B4-BE49-F238E27FC236}">
                <a16:creationId xmlns:a16="http://schemas.microsoft.com/office/drawing/2014/main" id="{6205DD86-315C-53B6-CEEF-A9919650168E}"/>
              </a:ext>
            </a:extLst>
          </p:cNvPr>
          <p:cNvCxnSpPr>
            <a:cxnSpLocks/>
            <a:stCxn id="56" idx="1"/>
            <a:endCxn id="67" idx="5"/>
          </p:cNvCxnSpPr>
          <p:nvPr/>
        </p:nvCxnSpPr>
        <p:spPr>
          <a:xfrm flipV="1">
            <a:off x="7569429" y="2447549"/>
            <a:ext cx="2030936" cy="9493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1" name="Oval 70">
            <a:extLst>
              <a:ext uri="{FF2B5EF4-FFF2-40B4-BE49-F238E27FC236}">
                <a16:creationId xmlns:a16="http://schemas.microsoft.com/office/drawing/2014/main" id="{BDD11F87-DA81-9510-C1CB-0AF4093562CB}"/>
              </a:ext>
            </a:extLst>
          </p:cNvPr>
          <p:cNvSpPr/>
          <p:nvPr/>
        </p:nvSpPr>
        <p:spPr>
          <a:xfrm rot="5400000">
            <a:off x="3826358"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2" name="Straight Connector 71">
            <a:extLst>
              <a:ext uri="{FF2B5EF4-FFF2-40B4-BE49-F238E27FC236}">
                <a16:creationId xmlns:a16="http://schemas.microsoft.com/office/drawing/2014/main" id="{6205DD86-315C-53B6-CEEF-A9919650168E}"/>
              </a:ext>
            </a:extLst>
          </p:cNvPr>
          <p:cNvCxnSpPr>
            <a:cxnSpLocks/>
            <a:stCxn id="73" idx="4"/>
            <a:endCxn id="71" idx="0"/>
          </p:cNvCxnSpPr>
          <p:nvPr/>
        </p:nvCxnSpPr>
        <p:spPr>
          <a:xfrm flipH="1">
            <a:off x="3968921" y="508865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3" name="Oval 72">
            <a:extLst>
              <a:ext uri="{FF2B5EF4-FFF2-40B4-BE49-F238E27FC236}">
                <a16:creationId xmlns:a16="http://schemas.microsoft.com/office/drawing/2014/main" id="{BDD11F87-DA81-9510-C1CB-0AF4093562CB}"/>
              </a:ext>
            </a:extLst>
          </p:cNvPr>
          <p:cNvSpPr/>
          <p:nvPr/>
        </p:nvSpPr>
        <p:spPr>
          <a:xfrm rot="5400000">
            <a:off x="4633839"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4" name="Oval 73">
            <a:extLst>
              <a:ext uri="{FF2B5EF4-FFF2-40B4-BE49-F238E27FC236}">
                <a16:creationId xmlns:a16="http://schemas.microsoft.com/office/drawing/2014/main" id="{BDD11F87-DA81-9510-C1CB-0AF4093562CB}"/>
              </a:ext>
            </a:extLst>
          </p:cNvPr>
          <p:cNvSpPr/>
          <p:nvPr/>
        </p:nvSpPr>
        <p:spPr>
          <a:xfrm rot="5400000">
            <a:off x="5414678"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5" name="Straight Connector 74">
            <a:extLst>
              <a:ext uri="{FF2B5EF4-FFF2-40B4-BE49-F238E27FC236}">
                <a16:creationId xmlns:a16="http://schemas.microsoft.com/office/drawing/2014/main" id="{6205DD86-315C-53B6-CEEF-A9919650168E}"/>
              </a:ext>
            </a:extLst>
          </p:cNvPr>
          <p:cNvCxnSpPr>
            <a:cxnSpLocks/>
            <a:stCxn id="76" idx="4"/>
            <a:endCxn id="74" idx="0"/>
          </p:cNvCxnSpPr>
          <p:nvPr/>
        </p:nvCxnSpPr>
        <p:spPr>
          <a:xfrm flipH="1">
            <a:off x="5557241" y="5088655"/>
            <a:ext cx="663481"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6" name="Oval 75">
            <a:extLst>
              <a:ext uri="{FF2B5EF4-FFF2-40B4-BE49-F238E27FC236}">
                <a16:creationId xmlns:a16="http://schemas.microsoft.com/office/drawing/2014/main" id="{BDD11F87-DA81-9510-C1CB-0AF4093562CB}"/>
              </a:ext>
            </a:extLst>
          </p:cNvPr>
          <p:cNvSpPr/>
          <p:nvPr/>
        </p:nvSpPr>
        <p:spPr>
          <a:xfrm rot="5400000">
            <a:off x="6222159"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7" name="Straight Connector 76">
            <a:extLst>
              <a:ext uri="{FF2B5EF4-FFF2-40B4-BE49-F238E27FC236}">
                <a16:creationId xmlns:a16="http://schemas.microsoft.com/office/drawing/2014/main" id="{6205DD86-315C-53B6-CEEF-A9919650168E}"/>
              </a:ext>
            </a:extLst>
          </p:cNvPr>
          <p:cNvCxnSpPr>
            <a:cxnSpLocks/>
            <a:stCxn id="74" idx="4"/>
            <a:endCxn id="73" idx="0"/>
          </p:cNvCxnSpPr>
          <p:nvPr/>
        </p:nvCxnSpPr>
        <p:spPr>
          <a:xfrm flipH="1">
            <a:off x="4776402" y="5088655"/>
            <a:ext cx="63683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8" name="Oval 77">
            <a:extLst>
              <a:ext uri="{FF2B5EF4-FFF2-40B4-BE49-F238E27FC236}">
                <a16:creationId xmlns:a16="http://schemas.microsoft.com/office/drawing/2014/main" id="{BDD11F87-DA81-9510-C1CB-0AF4093562CB}"/>
              </a:ext>
            </a:extLst>
          </p:cNvPr>
          <p:cNvSpPr/>
          <p:nvPr/>
        </p:nvSpPr>
        <p:spPr>
          <a:xfrm rot="5400000">
            <a:off x="7810828"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7023534"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0" name="Straight Connector 79">
            <a:extLst>
              <a:ext uri="{FF2B5EF4-FFF2-40B4-BE49-F238E27FC236}">
                <a16:creationId xmlns:a16="http://schemas.microsoft.com/office/drawing/2014/main" id="{6205DD86-315C-53B6-CEEF-A9919650168E}"/>
              </a:ext>
            </a:extLst>
          </p:cNvPr>
          <p:cNvCxnSpPr>
            <a:cxnSpLocks/>
            <a:stCxn id="79" idx="4"/>
            <a:endCxn id="76" idx="0"/>
          </p:cNvCxnSpPr>
          <p:nvPr/>
        </p:nvCxnSpPr>
        <p:spPr>
          <a:xfrm flipH="1">
            <a:off x="6364722" y="5088655"/>
            <a:ext cx="65737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8" idx="4"/>
            <a:endCxn id="79" idx="0"/>
          </p:cNvCxnSpPr>
          <p:nvPr/>
        </p:nvCxnSpPr>
        <p:spPr>
          <a:xfrm flipH="1">
            <a:off x="7166097" y="5088655"/>
            <a:ext cx="64329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2" name="Oval 81">
            <a:extLst>
              <a:ext uri="{FF2B5EF4-FFF2-40B4-BE49-F238E27FC236}">
                <a16:creationId xmlns:a16="http://schemas.microsoft.com/office/drawing/2014/main" id="{BDD11F87-DA81-9510-C1CB-0AF4093562CB}"/>
              </a:ext>
            </a:extLst>
          </p:cNvPr>
          <p:cNvSpPr/>
          <p:nvPr/>
        </p:nvSpPr>
        <p:spPr>
          <a:xfrm rot="5400000">
            <a:off x="6188452" y="404868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3" name="Straight Connector 82">
            <a:extLst>
              <a:ext uri="{FF2B5EF4-FFF2-40B4-BE49-F238E27FC236}">
                <a16:creationId xmlns:a16="http://schemas.microsoft.com/office/drawing/2014/main" id="{6205DD86-315C-53B6-CEEF-A9919650168E}"/>
              </a:ext>
            </a:extLst>
          </p:cNvPr>
          <p:cNvCxnSpPr>
            <a:cxnSpLocks/>
            <a:stCxn id="71" idx="1"/>
            <a:endCxn id="82" idx="5"/>
          </p:cNvCxnSpPr>
          <p:nvPr/>
        </p:nvCxnSpPr>
        <p:spPr>
          <a:xfrm flipV="1">
            <a:off x="3947833" y="4170585"/>
            <a:ext cx="2260270" cy="8681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8598123" y="50166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5" name="Straight Connector 84">
            <a:extLst>
              <a:ext uri="{FF2B5EF4-FFF2-40B4-BE49-F238E27FC236}">
                <a16:creationId xmlns:a16="http://schemas.microsoft.com/office/drawing/2014/main" id="{6205DD86-315C-53B6-CEEF-A9919650168E}"/>
              </a:ext>
            </a:extLst>
          </p:cNvPr>
          <p:cNvCxnSpPr>
            <a:cxnSpLocks/>
            <a:stCxn id="84" idx="4"/>
            <a:endCxn id="78" idx="0"/>
          </p:cNvCxnSpPr>
          <p:nvPr/>
        </p:nvCxnSpPr>
        <p:spPr>
          <a:xfrm flipH="1">
            <a:off x="7953391" y="5088655"/>
            <a:ext cx="64329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90" name="Rectangle 89"/>
              <p:cNvSpPr/>
              <p:nvPr/>
            </p:nvSpPr>
            <p:spPr>
              <a:xfrm>
                <a:off x="2943168" y="3485731"/>
                <a:ext cx="6355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b="0" i="0" dirty="0" smtClean="0">
                              <a:latin typeface="Cambria Math" panose="02040503050406030204" pitchFamily="18" charset="0"/>
                            </a:rPr>
                            <m:t>C</m:t>
                          </m:r>
                        </m:e>
                        <m:sub>
                          <m:r>
                            <a:rPr lang="en-US" sz="2800" b="0" i="0" dirty="0" smtClean="0">
                              <a:latin typeface="Cambria Math" panose="02040503050406030204" pitchFamily="18" charset="0"/>
                            </a:rPr>
                            <m:t>6</m:t>
                          </m:r>
                        </m:sub>
                      </m:sSub>
                    </m:oMath>
                  </m:oMathPara>
                </a14:m>
                <a:endParaRPr lang="en-US" dirty="0"/>
              </a:p>
            </p:txBody>
          </p:sp>
        </mc:Choice>
        <mc:Fallback xmlns="">
          <p:sp>
            <p:nvSpPr>
              <p:cNvPr id="90" name="Rectangle 89"/>
              <p:cNvSpPr>
                <a:spLocks noRot="1" noChangeAspect="1" noMove="1" noResize="1" noEditPoints="1" noAdjustHandles="1" noChangeArrowheads="1" noChangeShapeType="1" noTextEdit="1"/>
              </p:cNvSpPr>
              <p:nvPr/>
            </p:nvSpPr>
            <p:spPr>
              <a:xfrm>
                <a:off x="2943168" y="3485731"/>
                <a:ext cx="63555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9333497" y="3657435"/>
                <a:ext cx="6355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b="0" i="0" dirty="0" smtClean="0">
                              <a:latin typeface="Cambria Math" panose="02040503050406030204" pitchFamily="18" charset="0"/>
                            </a:rPr>
                            <m:t>C</m:t>
                          </m:r>
                        </m:e>
                        <m:sub>
                          <m:r>
                            <a:rPr lang="en-US" sz="2800" b="0" i="0" dirty="0" smtClean="0">
                              <a:latin typeface="Cambria Math" panose="02040503050406030204" pitchFamily="18" charset="0"/>
                            </a:rPr>
                            <m:t>7</m:t>
                          </m:r>
                        </m:sub>
                      </m:sSub>
                    </m:oMath>
                  </m:oMathPara>
                </a14:m>
                <a:endParaRPr lang="en-US" dirty="0"/>
              </a:p>
            </p:txBody>
          </p:sp>
        </mc:Choice>
        <mc:Fallback xmlns="">
          <p:sp>
            <p:nvSpPr>
              <p:cNvPr id="91" name="Rectangle 90"/>
              <p:cNvSpPr>
                <a:spLocks noRot="1" noChangeAspect="1" noMove="1" noResize="1" noEditPoints="1" noAdjustHandles="1" noChangeArrowheads="1" noChangeShapeType="1" noTextEdit="1"/>
              </p:cNvSpPr>
              <p:nvPr/>
            </p:nvSpPr>
            <p:spPr>
              <a:xfrm>
                <a:off x="9333497" y="3657435"/>
                <a:ext cx="63555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808714" y="5376004"/>
                <a:ext cx="6355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m:rPr>
                              <m:sty m:val="p"/>
                            </m:rPr>
                            <a:rPr lang="en-US" sz="2800" b="0" i="0" dirty="0" smtClean="0">
                              <a:latin typeface="Cambria Math" panose="02040503050406030204" pitchFamily="18" charset="0"/>
                            </a:rPr>
                            <m:t>C</m:t>
                          </m:r>
                        </m:e>
                        <m:sub>
                          <m:r>
                            <a:rPr lang="en-US" sz="2800" b="0" i="0" dirty="0" smtClean="0">
                              <a:latin typeface="Cambria Math" panose="02040503050406030204" pitchFamily="18" charset="0"/>
                            </a:rPr>
                            <m:t>8</m:t>
                          </m:r>
                        </m:sub>
                      </m:sSub>
                    </m:oMath>
                  </m:oMathPara>
                </a14:m>
                <a:endParaRPr lang="en-US" dirty="0"/>
              </a:p>
            </p:txBody>
          </p:sp>
        </mc:Choice>
        <mc:Fallback xmlns="">
          <p:sp>
            <p:nvSpPr>
              <p:cNvPr id="92" name="Rectangle 91"/>
              <p:cNvSpPr>
                <a:spLocks noRot="1" noChangeAspect="1" noMove="1" noResize="1" noEditPoints="1" noAdjustHandles="1" noChangeArrowheads="1" noChangeShapeType="1" noTextEdit="1"/>
              </p:cNvSpPr>
              <p:nvPr/>
            </p:nvSpPr>
            <p:spPr>
              <a:xfrm>
                <a:off x="5808714" y="5376004"/>
                <a:ext cx="635559"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p:cNvSpPr/>
              <p:nvPr/>
            </p:nvSpPr>
            <p:spPr>
              <a:xfrm>
                <a:off x="3447398" y="5943021"/>
                <a:ext cx="6499856" cy="523220"/>
              </a:xfrm>
              <a:prstGeom prst="rect">
                <a:avLst/>
              </a:prstGeom>
            </p:spPr>
            <p:txBody>
              <a:bodyPr wrap="none">
                <a:spAutoFit/>
              </a:bodyPr>
              <a:lstStyle/>
              <a:p>
                <a:r>
                  <a:rPr lang="en-US" sz="2800" dirty="0"/>
                  <a:t>Hence,</a:t>
                </a:r>
                <a14:m>
                  <m:oMath xmlns:m="http://schemas.openxmlformats.org/officeDocument/2006/math">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γ</m:t>
                    </m:r>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m:rPr>
                                <m:sty m:val="p"/>
                              </m:rPr>
                              <a:rPr lang="en-US" sz="2800" b="0" i="0" dirty="0" smtClean="0">
                                <a:latin typeface="Cambria Math" panose="02040503050406030204" pitchFamily="18" charset="0"/>
                              </a:rPr>
                              <m:t>C</m:t>
                            </m:r>
                          </m:e>
                          <m:sub>
                            <m:r>
                              <a:rPr lang="en-US" sz="2800" b="0" i="0" dirty="0" smtClean="0">
                                <a:latin typeface="Cambria Math" panose="02040503050406030204" pitchFamily="18" charset="0"/>
                              </a:rPr>
                              <m:t>6</m:t>
                            </m:r>
                          </m:sub>
                        </m:sSub>
                      </m:e>
                    </m:d>
                    <m:r>
                      <a:rPr lang="en-US" sz="2800" b="0" i="0" dirty="0" smtClean="0">
                        <a:latin typeface="Cambria Math" panose="02040503050406030204" pitchFamily="18" charset="0"/>
                      </a:rPr>
                      <m:t>=2</m:t>
                    </m:r>
                  </m:oMath>
                </a14:m>
                <a:r>
                  <a:rPr lang="en-US" dirty="0"/>
                  <a:t> </a:t>
                </a:r>
                <a:r>
                  <a:rPr lang="en-US" sz="2800" dirty="0"/>
                  <a:t>and</a:t>
                </a:r>
                <a:r>
                  <a:rPr lang="en-US" dirty="0"/>
                  <a:t> </a:t>
                </a:r>
                <a14:m>
                  <m:oMath xmlns:m="http://schemas.openxmlformats.org/officeDocument/2006/math">
                    <m:r>
                      <m:rPr>
                        <m:sty m:val="p"/>
                      </m:rPr>
                      <a:rPr lang="en-US" sz="2800" b="0" i="0" smtClean="0">
                        <a:latin typeface="Cambria Math" panose="02040503050406030204" pitchFamily="18" charset="0"/>
                      </a:rPr>
                      <m:t>γ</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C</m:t>
                            </m:r>
                          </m:e>
                          <m:sub>
                            <m:r>
                              <a:rPr lang="en-US" sz="2800" b="0" i="0" smtClean="0">
                                <a:latin typeface="Cambria Math" panose="02040503050406030204" pitchFamily="18" charset="0"/>
                              </a:rPr>
                              <m:t>7</m:t>
                            </m:r>
                          </m:sub>
                        </m:sSub>
                      </m:e>
                    </m:d>
                    <m:r>
                      <a:rPr lang="en-US" sz="2800" b="0" i="0" smtClean="0">
                        <a:latin typeface="Cambria Math" panose="02040503050406030204" pitchFamily="18" charset="0"/>
                      </a:rPr>
                      <m:t>=3=</m:t>
                    </m:r>
                    <m:r>
                      <m:rPr>
                        <m:sty m:val="p"/>
                      </m:rPr>
                      <a:rPr lang="en-US" sz="2800" b="0" i="0" smtClean="0">
                        <a:latin typeface="Cambria Math" panose="02040503050406030204" pitchFamily="18" charset="0"/>
                      </a:rPr>
                      <m:t>γ</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C</m:t>
                            </m:r>
                          </m:e>
                          <m:sub>
                            <m:r>
                              <a:rPr lang="en-US" sz="2800" b="0" i="0" smtClean="0">
                                <a:latin typeface="Cambria Math" panose="02040503050406030204" pitchFamily="18" charset="0"/>
                              </a:rPr>
                              <m:t>8</m:t>
                            </m:r>
                          </m:sub>
                        </m:sSub>
                      </m:e>
                    </m:d>
                    <m:r>
                      <a:rPr lang="en-US" sz="2800" b="0" i="0" smtClean="0">
                        <a:latin typeface="Cambria Math" panose="02040503050406030204" pitchFamily="18" charset="0"/>
                      </a:rPr>
                      <m:t> </m:t>
                    </m:r>
                  </m:oMath>
                </a14:m>
                <a:endParaRPr lang="en-US" sz="2800" dirty="0"/>
              </a:p>
            </p:txBody>
          </p:sp>
        </mc:Choice>
        <mc:Fallback xmlns="">
          <p:sp>
            <p:nvSpPr>
              <p:cNvPr id="144" name="Rectangle 143"/>
              <p:cNvSpPr>
                <a:spLocks noRot="1" noChangeAspect="1" noMove="1" noResize="1" noEditPoints="1" noAdjustHandles="1" noChangeArrowheads="1" noChangeShapeType="1" noTextEdit="1"/>
              </p:cNvSpPr>
              <p:nvPr/>
            </p:nvSpPr>
            <p:spPr>
              <a:xfrm>
                <a:off x="3447398" y="5943021"/>
                <a:ext cx="6499856" cy="523220"/>
              </a:xfrm>
              <a:prstGeom prst="rect">
                <a:avLst/>
              </a:prstGeom>
              <a:blipFill rotWithShape="0">
                <a:blip r:embed="rId6"/>
                <a:stretch>
                  <a:fillRect l="-1970" t="-12791" b="-31395"/>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6205DD86-315C-53B6-CEEF-A9919650168E}"/>
              </a:ext>
            </a:extLst>
          </p:cNvPr>
          <p:cNvCxnSpPr>
            <a:cxnSpLocks/>
            <a:stCxn id="36" idx="0"/>
            <a:endCxn id="44" idx="3"/>
          </p:cNvCxnSpPr>
          <p:nvPr/>
        </p:nvCxnSpPr>
        <p:spPr>
          <a:xfrm>
            <a:off x="3288630" y="2716274"/>
            <a:ext cx="1322925" cy="66198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Straight Connector 166">
            <a:extLst>
              <a:ext uri="{FF2B5EF4-FFF2-40B4-BE49-F238E27FC236}">
                <a16:creationId xmlns:a16="http://schemas.microsoft.com/office/drawing/2014/main" id="{6205DD86-315C-53B6-CEEF-A9919650168E}"/>
              </a:ext>
            </a:extLst>
          </p:cNvPr>
          <p:cNvCxnSpPr>
            <a:cxnSpLocks/>
            <a:stCxn id="67" idx="7"/>
            <a:endCxn id="63" idx="3"/>
          </p:cNvCxnSpPr>
          <p:nvPr/>
        </p:nvCxnSpPr>
        <p:spPr>
          <a:xfrm>
            <a:off x="9702189" y="2447549"/>
            <a:ext cx="1749886" cy="9493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6205DD86-315C-53B6-CEEF-A9919650168E}"/>
              </a:ext>
            </a:extLst>
          </p:cNvPr>
          <p:cNvCxnSpPr>
            <a:cxnSpLocks/>
            <a:stCxn id="82" idx="7"/>
            <a:endCxn id="84" idx="3"/>
          </p:cNvCxnSpPr>
          <p:nvPr/>
        </p:nvCxnSpPr>
        <p:spPr>
          <a:xfrm>
            <a:off x="6309927" y="4170585"/>
            <a:ext cx="2307847" cy="8681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2780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9" presetClass="emph" presetSubtype="0" fill="hold" grpId="3" nodeType="clickEffect">
                                  <p:stCondLst>
                                    <p:cond delay="0"/>
                                  </p:stCondLst>
                                  <p:childTnLst>
                                    <p:animClr clrSpc="rgb" dir="cw">
                                      <p:cBhvr override="childStyle">
                                        <p:cTn id="98" dur="500" fill="hold"/>
                                        <p:tgtEl>
                                          <p:spTgt spid="36"/>
                                        </p:tgtEl>
                                        <p:attrNameLst>
                                          <p:attrName>style.color</p:attrName>
                                        </p:attrNameLst>
                                      </p:cBhvr>
                                      <p:to>
                                        <a:srgbClr val="FFFF00"/>
                                      </p:to>
                                    </p:animClr>
                                    <p:animClr clrSpc="rgb" dir="cw">
                                      <p:cBhvr>
                                        <p:cTn id="99" dur="500" fill="hold"/>
                                        <p:tgtEl>
                                          <p:spTgt spid="36"/>
                                        </p:tgtEl>
                                        <p:attrNameLst>
                                          <p:attrName>fillcolor</p:attrName>
                                        </p:attrNameLst>
                                      </p:cBhvr>
                                      <p:to>
                                        <a:srgbClr val="FFFF00"/>
                                      </p:to>
                                    </p:animClr>
                                    <p:set>
                                      <p:cBhvr>
                                        <p:cTn id="100" dur="500" fill="hold"/>
                                        <p:tgtEl>
                                          <p:spTgt spid="36"/>
                                        </p:tgtEl>
                                        <p:attrNameLst>
                                          <p:attrName>fill.type</p:attrName>
                                        </p:attrNameLst>
                                      </p:cBhvr>
                                      <p:to>
                                        <p:strVal val="solid"/>
                                      </p:to>
                                    </p:set>
                                    <p:set>
                                      <p:cBhvr>
                                        <p:cTn id="101" dur="500" fill="hold"/>
                                        <p:tgtEl>
                                          <p:spTgt spid="36"/>
                                        </p:tgtEl>
                                        <p:attrNameLst>
                                          <p:attrName>fill.on</p:attrName>
                                        </p:attrNameLst>
                                      </p:cBhvr>
                                      <p:to>
                                        <p:strVal val="true"/>
                                      </p:to>
                                    </p:set>
                                  </p:childTnLst>
                                </p:cTn>
                              </p:par>
                            </p:childTnLst>
                          </p:cTn>
                        </p:par>
                      </p:childTnLst>
                    </p:cTn>
                  </p:par>
                  <p:par>
                    <p:cTn id="102" fill="hold">
                      <p:stCondLst>
                        <p:cond delay="indefinite"/>
                      </p:stCondLst>
                      <p:childTnLst>
                        <p:par>
                          <p:cTn id="103" fill="hold">
                            <p:stCondLst>
                              <p:cond delay="0"/>
                            </p:stCondLst>
                            <p:childTnLst>
                              <p:par>
                                <p:cTn id="104" presetID="19" presetClass="emph" presetSubtype="0" fill="hold" grpId="1" nodeType="clickEffect">
                                  <p:stCondLst>
                                    <p:cond delay="0"/>
                                  </p:stCondLst>
                                  <p:childTnLst>
                                    <p:animClr clrSpc="rgb" dir="cw">
                                      <p:cBhvr override="childStyle">
                                        <p:cTn id="105" dur="500" fill="hold"/>
                                        <p:tgtEl>
                                          <p:spTgt spid="40"/>
                                        </p:tgtEl>
                                        <p:attrNameLst>
                                          <p:attrName>style.color</p:attrName>
                                        </p:attrNameLst>
                                      </p:cBhvr>
                                      <p:to>
                                        <a:srgbClr val="FFFF00"/>
                                      </p:to>
                                    </p:animClr>
                                    <p:animClr clrSpc="rgb" dir="cw">
                                      <p:cBhvr>
                                        <p:cTn id="106" dur="500" fill="hold"/>
                                        <p:tgtEl>
                                          <p:spTgt spid="40"/>
                                        </p:tgtEl>
                                        <p:attrNameLst>
                                          <p:attrName>fillcolor</p:attrName>
                                        </p:attrNameLst>
                                      </p:cBhvr>
                                      <p:to>
                                        <a:srgbClr val="FFFF00"/>
                                      </p:to>
                                    </p:animClr>
                                    <p:set>
                                      <p:cBhvr>
                                        <p:cTn id="107" dur="500" fill="hold"/>
                                        <p:tgtEl>
                                          <p:spTgt spid="40"/>
                                        </p:tgtEl>
                                        <p:attrNameLst>
                                          <p:attrName>fill.type</p:attrName>
                                        </p:attrNameLst>
                                      </p:cBhvr>
                                      <p:to>
                                        <p:strVal val="solid"/>
                                      </p:to>
                                    </p:set>
                                    <p:set>
                                      <p:cBhvr>
                                        <p:cTn id="108" dur="500" fill="hold"/>
                                        <p:tgtEl>
                                          <p:spTgt spid="40"/>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9" presetClass="emph" presetSubtype="0" fill="hold" grpId="1" nodeType="clickEffect">
                                  <p:stCondLst>
                                    <p:cond delay="0"/>
                                  </p:stCondLst>
                                  <p:childTnLst>
                                    <p:animClr clrSpc="rgb" dir="cw">
                                      <p:cBhvr override="childStyle">
                                        <p:cTn id="112" dur="500" fill="hold"/>
                                        <p:tgtEl>
                                          <p:spTgt spid="67"/>
                                        </p:tgtEl>
                                        <p:attrNameLst>
                                          <p:attrName>style.color</p:attrName>
                                        </p:attrNameLst>
                                      </p:cBhvr>
                                      <p:to>
                                        <a:schemeClr val="accent2"/>
                                      </p:to>
                                    </p:animClr>
                                    <p:animClr clrSpc="rgb" dir="cw">
                                      <p:cBhvr>
                                        <p:cTn id="113" dur="500" fill="hold"/>
                                        <p:tgtEl>
                                          <p:spTgt spid="67"/>
                                        </p:tgtEl>
                                        <p:attrNameLst>
                                          <p:attrName>fillcolor</p:attrName>
                                        </p:attrNameLst>
                                      </p:cBhvr>
                                      <p:to>
                                        <a:schemeClr val="accent2"/>
                                      </p:to>
                                    </p:animClr>
                                    <p:set>
                                      <p:cBhvr>
                                        <p:cTn id="114" dur="500" fill="hold"/>
                                        <p:tgtEl>
                                          <p:spTgt spid="67"/>
                                        </p:tgtEl>
                                        <p:attrNameLst>
                                          <p:attrName>fill.type</p:attrName>
                                        </p:attrNameLst>
                                      </p:cBhvr>
                                      <p:to>
                                        <p:strVal val="solid"/>
                                      </p:to>
                                    </p:set>
                                    <p:set>
                                      <p:cBhvr>
                                        <p:cTn id="115" dur="500" fill="hold"/>
                                        <p:tgtEl>
                                          <p:spTgt spid="67"/>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9" presetClass="emph" presetSubtype="0" fill="hold" grpId="2" nodeType="clickEffect">
                                  <p:stCondLst>
                                    <p:cond delay="0"/>
                                  </p:stCondLst>
                                  <p:childTnLst>
                                    <p:animClr clrSpc="rgb" dir="cw">
                                      <p:cBhvr override="childStyle">
                                        <p:cTn id="119" dur="500" fill="hold"/>
                                        <p:tgtEl>
                                          <p:spTgt spid="61"/>
                                        </p:tgtEl>
                                        <p:attrNameLst>
                                          <p:attrName>style.color</p:attrName>
                                        </p:attrNameLst>
                                      </p:cBhvr>
                                      <p:to>
                                        <a:schemeClr val="accent2"/>
                                      </p:to>
                                    </p:animClr>
                                    <p:animClr clrSpc="rgb" dir="cw">
                                      <p:cBhvr>
                                        <p:cTn id="120" dur="500" fill="hold"/>
                                        <p:tgtEl>
                                          <p:spTgt spid="61"/>
                                        </p:tgtEl>
                                        <p:attrNameLst>
                                          <p:attrName>fillcolor</p:attrName>
                                        </p:attrNameLst>
                                      </p:cBhvr>
                                      <p:to>
                                        <a:schemeClr val="accent2"/>
                                      </p:to>
                                    </p:animClr>
                                    <p:set>
                                      <p:cBhvr>
                                        <p:cTn id="121" dur="500" fill="hold"/>
                                        <p:tgtEl>
                                          <p:spTgt spid="61"/>
                                        </p:tgtEl>
                                        <p:attrNameLst>
                                          <p:attrName>fill.type</p:attrName>
                                        </p:attrNameLst>
                                      </p:cBhvr>
                                      <p:to>
                                        <p:strVal val="solid"/>
                                      </p:to>
                                    </p:set>
                                    <p:set>
                                      <p:cBhvr>
                                        <p:cTn id="122" dur="500" fill="hold"/>
                                        <p:tgtEl>
                                          <p:spTgt spid="61"/>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9" presetClass="emph" presetSubtype="0" fill="hold" grpId="1" nodeType="clickEffect">
                                  <p:stCondLst>
                                    <p:cond delay="0"/>
                                  </p:stCondLst>
                                  <p:childTnLst>
                                    <p:animClr clrSpc="rgb" dir="cw">
                                      <p:cBhvr override="childStyle">
                                        <p:cTn id="126" dur="500" fill="hold"/>
                                        <p:tgtEl>
                                          <p:spTgt spid="58"/>
                                        </p:tgtEl>
                                        <p:attrNameLst>
                                          <p:attrName>style.color</p:attrName>
                                        </p:attrNameLst>
                                      </p:cBhvr>
                                      <p:to>
                                        <a:schemeClr val="accent2"/>
                                      </p:to>
                                    </p:animClr>
                                    <p:animClr clrSpc="rgb" dir="cw">
                                      <p:cBhvr>
                                        <p:cTn id="127" dur="500" fill="hold"/>
                                        <p:tgtEl>
                                          <p:spTgt spid="58"/>
                                        </p:tgtEl>
                                        <p:attrNameLst>
                                          <p:attrName>fillcolor</p:attrName>
                                        </p:attrNameLst>
                                      </p:cBhvr>
                                      <p:to>
                                        <a:schemeClr val="accent2"/>
                                      </p:to>
                                    </p:animClr>
                                    <p:set>
                                      <p:cBhvr>
                                        <p:cTn id="128" dur="500" fill="hold"/>
                                        <p:tgtEl>
                                          <p:spTgt spid="58"/>
                                        </p:tgtEl>
                                        <p:attrNameLst>
                                          <p:attrName>fill.type</p:attrName>
                                        </p:attrNameLst>
                                      </p:cBhvr>
                                      <p:to>
                                        <p:strVal val="solid"/>
                                      </p:to>
                                    </p:set>
                                    <p:set>
                                      <p:cBhvr>
                                        <p:cTn id="129" dur="500" fill="hold"/>
                                        <p:tgtEl>
                                          <p:spTgt spid="58"/>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9" presetClass="emph" presetSubtype="0" fill="hold" grpId="1" nodeType="clickEffect">
                                  <p:stCondLst>
                                    <p:cond delay="0"/>
                                  </p:stCondLst>
                                  <p:childTnLst>
                                    <p:animClr clrSpc="rgb" dir="cw">
                                      <p:cBhvr override="childStyle">
                                        <p:cTn id="133" dur="500" fill="hold"/>
                                        <p:tgtEl>
                                          <p:spTgt spid="82"/>
                                        </p:tgtEl>
                                        <p:attrNameLst>
                                          <p:attrName>style.color</p:attrName>
                                        </p:attrNameLst>
                                      </p:cBhvr>
                                      <p:to>
                                        <a:srgbClr val="FF0000"/>
                                      </p:to>
                                    </p:animClr>
                                    <p:animClr clrSpc="rgb" dir="cw">
                                      <p:cBhvr>
                                        <p:cTn id="134" dur="500" fill="hold"/>
                                        <p:tgtEl>
                                          <p:spTgt spid="82"/>
                                        </p:tgtEl>
                                        <p:attrNameLst>
                                          <p:attrName>fillcolor</p:attrName>
                                        </p:attrNameLst>
                                      </p:cBhvr>
                                      <p:to>
                                        <a:srgbClr val="FF0000"/>
                                      </p:to>
                                    </p:animClr>
                                    <p:set>
                                      <p:cBhvr>
                                        <p:cTn id="135" dur="500" fill="hold"/>
                                        <p:tgtEl>
                                          <p:spTgt spid="82"/>
                                        </p:tgtEl>
                                        <p:attrNameLst>
                                          <p:attrName>fill.type</p:attrName>
                                        </p:attrNameLst>
                                      </p:cBhvr>
                                      <p:to>
                                        <p:strVal val="solid"/>
                                      </p:to>
                                    </p:set>
                                    <p:set>
                                      <p:cBhvr>
                                        <p:cTn id="136" dur="500" fill="hold"/>
                                        <p:tgtEl>
                                          <p:spTgt spid="82"/>
                                        </p:tgtEl>
                                        <p:attrNameLst>
                                          <p:attrName>fill.on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9" presetClass="emph" presetSubtype="0" fill="hold" grpId="1" nodeType="clickEffect">
                                  <p:stCondLst>
                                    <p:cond delay="0"/>
                                  </p:stCondLst>
                                  <p:childTnLst>
                                    <p:animClr clrSpc="rgb" dir="cw">
                                      <p:cBhvr override="childStyle">
                                        <p:cTn id="140" dur="500" fill="hold"/>
                                        <p:tgtEl>
                                          <p:spTgt spid="74"/>
                                        </p:tgtEl>
                                        <p:attrNameLst>
                                          <p:attrName>style.color</p:attrName>
                                        </p:attrNameLst>
                                      </p:cBhvr>
                                      <p:to>
                                        <a:srgbClr val="FF0000"/>
                                      </p:to>
                                    </p:animClr>
                                    <p:animClr clrSpc="rgb" dir="cw">
                                      <p:cBhvr>
                                        <p:cTn id="141" dur="500" fill="hold"/>
                                        <p:tgtEl>
                                          <p:spTgt spid="74"/>
                                        </p:tgtEl>
                                        <p:attrNameLst>
                                          <p:attrName>fillcolor</p:attrName>
                                        </p:attrNameLst>
                                      </p:cBhvr>
                                      <p:to>
                                        <a:srgbClr val="FF0000"/>
                                      </p:to>
                                    </p:animClr>
                                    <p:set>
                                      <p:cBhvr>
                                        <p:cTn id="142" dur="500" fill="hold"/>
                                        <p:tgtEl>
                                          <p:spTgt spid="74"/>
                                        </p:tgtEl>
                                        <p:attrNameLst>
                                          <p:attrName>fill.type</p:attrName>
                                        </p:attrNameLst>
                                      </p:cBhvr>
                                      <p:to>
                                        <p:strVal val="solid"/>
                                      </p:to>
                                    </p:set>
                                    <p:set>
                                      <p:cBhvr>
                                        <p:cTn id="143" dur="500" fill="hold"/>
                                        <p:tgtEl>
                                          <p:spTgt spid="74"/>
                                        </p:tgtEl>
                                        <p:attrNameLst>
                                          <p:attrName>fill.on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9" presetClass="emph" presetSubtype="0" fill="hold" grpId="1" nodeType="clickEffect">
                                  <p:stCondLst>
                                    <p:cond delay="0"/>
                                  </p:stCondLst>
                                  <p:childTnLst>
                                    <p:animClr clrSpc="rgb" dir="cw">
                                      <p:cBhvr override="childStyle">
                                        <p:cTn id="147" dur="500" fill="hold"/>
                                        <p:tgtEl>
                                          <p:spTgt spid="79"/>
                                        </p:tgtEl>
                                        <p:attrNameLst>
                                          <p:attrName>style.color</p:attrName>
                                        </p:attrNameLst>
                                      </p:cBhvr>
                                      <p:to>
                                        <a:srgbClr val="FF0000"/>
                                      </p:to>
                                    </p:animClr>
                                    <p:animClr clrSpc="rgb" dir="cw">
                                      <p:cBhvr>
                                        <p:cTn id="148" dur="500" fill="hold"/>
                                        <p:tgtEl>
                                          <p:spTgt spid="79"/>
                                        </p:tgtEl>
                                        <p:attrNameLst>
                                          <p:attrName>fillcolor</p:attrName>
                                        </p:attrNameLst>
                                      </p:cBhvr>
                                      <p:to>
                                        <a:srgbClr val="FF0000"/>
                                      </p:to>
                                    </p:animClr>
                                    <p:set>
                                      <p:cBhvr>
                                        <p:cTn id="149" dur="500" fill="hold"/>
                                        <p:tgtEl>
                                          <p:spTgt spid="79"/>
                                        </p:tgtEl>
                                        <p:attrNameLst>
                                          <p:attrName>fill.type</p:attrName>
                                        </p:attrNameLst>
                                      </p:cBhvr>
                                      <p:to>
                                        <p:strVal val="solid"/>
                                      </p:to>
                                    </p:set>
                                    <p:set>
                                      <p:cBhvr>
                                        <p:cTn id="150" dur="500" fill="hold"/>
                                        <p:tgtEl>
                                          <p:spTgt spid="79"/>
                                        </p:tgtEl>
                                        <p:attrNameLst>
                                          <p:attrName>fill.on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1" nodeType="clickEffect">
                                  <p:stCondLst>
                                    <p:cond delay="0"/>
                                  </p:stCondLst>
                                  <p:childTnLst>
                                    <p:set>
                                      <p:cBhvr>
                                        <p:cTn id="15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6" grpId="2" animBg="1"/>
      <p:bldP spid="36" grpId="3" animBg="1"/>
      <p:bldP spid="38" grpId="0" animBg="1"/>
      <p:bldP spid="40" grpId="0" animBg="1"/>
      <p:bldP spid="40" grpId="1" animBg="1"/>
      <p:bldP spid="44" grpId="0" animBg="1"/>
      <p:bldP spid="46" grpId="2" animBg="1"/>
      <p:bldP spid="56" grpId="1" animBg="1"/>
      <p:bldP spid="58" grpId="0" animBg="1"/>
      <p:bldP spid="58" grpId="1" animBg="1"/>
      <p:bldP spid="59" grpId="0" animBg="1"/>
      <p:bldP spid="61" grpId="1" animBg="1"/>
      <p:bldP spid="61" grpId="2" animBg="1"/>
      <p:bldP spid="63" grpId="1" animBg="1"/>
      <p:bldP spid="64" grpId="0" animBg="1"/>
      <p:bldP spid="67" grpId="0" animBg="1"/>
      <p:bldP spid="67" grpId="1" animBg="1"/>
      <p:bldP spid="71" grpId="1" animBg="1"/>
      <p:bldP spid="73" grpId="0" animBg="1"/>
      <p:bldP spid="74" grpId="0" animBg="1"/>
      <p:bldP spid="74" grpId="1" animBg="1"/>
      <p:bldP spid="76" grpId="1" animBg="1"/>
      <p:bldP spid="78" grpId="0" animBg="1"/>
      <p:bldP spid="79" grpId="0" animBg="1"/>
      <p:bldP spid="79" grpId="1" animBg="1"/>
      <p:bldP spid="82" grpId="0" animBg="1"/>
      <p:bldP spid="82" grpId="1" animBg="1"/>
      <p:bldP spid="84" grpId="2" animBg="1"/>
      <p:bldP spid="90" grpId="0"/>
      <p:bldP spid="91" grpId="0"/>
      <p:bldP spid="92" grpId="0"/>
      <p:bldP spid="14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2</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40"/>
                <a:ext cx="12024000"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Prove mathematically that the domination number for</a:t>
                </a:r>
                <a14:m>
                  <m:oMath xmlns:m="http://schemas.openxmlformats.org/officeDocument/2006/math">
                    <m:r>
                      <a:rPr lang="en-US" sz="2800" b="1" i="1">
                        <a:solidFill>
                          <a:schemeClr val="bg1"/>
                        </a:solidFill>
                        <a:latin typeface="Cambria Math" panose="02040503050406030204" pitchFamily="18" charset="0"/>
                      </a:rPr>
                      <m:t> </m:t>
                    </m:r>
                    <m:sSub>
                      <m:sSubPr>
                        <m:ctrlPr>
                          <a:rPr lang="en-US" sz="2800" b="1" i="1">
                            <a:solidFill>
                              <a:schemeClr val="bg1"/>
                            </a:solidFill>
                            <a:latin typeface="Cambria Math" panose="02040503050406030204" pitchFamily="18" charset="0"/>
                          </a:rPr>
                        </m:ctrlPr>
                      </m:sSubPr>
                      <m:e>
                        <m:r>
                          <a:rPr lang="en-US" sz="2800" b="1" i="1">
                            <a:solidFill>
                              <a:schemeClr val="bg1"/>
                            </a:solidFill>
                            <a:latin typeface="Cambria Math" panose="02040503050406030204" pitchFamily="18" charset="0"/>
                          </a:rPr>
                          <m:t>𝐊</m:t>
                        </m:r>
                      </m:e>
                      <m:sub>
                        <m:r>
                          <a:rPr lang="en-US" sz="2800" b="1" i="1">
                            <a:solidFill>
                              <a:schemeClr val="bg1"/>
                            </a:solidFill>
                            <a:latin typeface="Cambria Math" panose="02040503050406030204" pitchFamily="18" charset="0"/>
                          </a:rPr>
                          <m:t>𝐧</m:t>
                        </m:r>
                      </m:sub>
                    </m:sSub>
                  </m:oMath>
                </a14:m>
                <a:r>
                  <a:rPr lang="en-US" sz="2800" b="1" dirty="0">
                    <a:solidFill>
                      <a:schemeClr val="bg1"/>
                    </a:solidFill>
                  </a:rPr>
                  <a:t> and</a:t>
                </a:r>
                <a14:m>
                  <m:oMath xmlns:m="http://schemas.openxmlformats.org/officeDocument/2006/math">
                    <m:r>
                      <a:rPr lang="en-US" sz="2800" b="1" i="1">
                        <a:solidFill>
                          <a:schemeClr val="bg1"/>
                        </a:solidFill>
                        <a:latin typeface="Cambria Math" panose="02040503050406030204" pitchFamily="18" charset="0"/>
                      </a:rPr>
                      <m:t> </m:t>
                    </m:r>
                    <m:sSub>
                      <m:sSubPr>
                        <m:ctrlPr>
                          <a:rPr lang="en-US" sz="2800" b="1" i="1">
                            <a:solidFill>
                              <a:schemeClr val="bg1"/>
                            </a:solidFill>
                            <a:latin typeface="Cambria Math" panose="02040503050406030204" pitchFamily="18" charset="0"/>
                          </a:rPr>
                        </m:ctrlPr>
                      </m:sSubPr>
                      <m:e>
                        <m:r>
                          <a:rPr lang="en-US" sz="2800" b="1" i="1">
                            <a:solidFill>
                              <a:schemeClr val="bg1"/>
                            </a:solidFill>
                            <a:latin typeface="Cambria Math" panose="02040503050406030204" pitchFamily="18" charset="0"/>
                          </a:rPr>
                          <m:t>𝐒</m:t>
                        </m:r>
                      </m:e>
                      <m:sub>
                        <m:r>
                          <a:rPr lang="en-US" sz="2800" b="1" i="1">
                            <a:solidFill>
                              <a:schemeClr val="bg1"/>
                            </a:solidFill>
                            <a:latin typeface="Cambria Math" panose="02040503050406030204" pitchFamily="18" charset="0"/>
                          </a:rPr>
                          <m:t>𝐧</m:t>
                        </m:r>
                      </m:sub>
                    </m:sSub>
                  </m:oMath>
                </a14:m>
                <a:r>
                  <a:rPr lang="en-US" sz="2800" b="1" dirty="0">
                    <a:solidFill>
                      <a:schemeClr val="bg1"/>
                    </a:solidFill>
                  </a:rPr>
                  <a:t> are 1.</a:t>
                </a:r>
                <a:endParaRPr lang="en-US" sz="2800" dirty="0">
                  <a:solidFill>
                    <a:schemeClr val="bg1"/>
                  </a:solidFill>
                </a:endParaRPr>
              </a:p>
              <a:p>
                <a:endParaRPr lang="en-US" sz="2800" dirty="0">
                  <a:solidFill>
                    <a:schemeClr val="bg1"/>
                  </a:solidFill>
                </a:endParaRP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40"/>
                <a:ext cx="12024000" cy="569642"/>
              </a:xfrm>
              <a:prstGeom prst="rect">
                <a:avLst/>
              </a:prstGeom>
              <a:blipFill rotWithShape="0">
                <a:blip r:embed="rId2"/>
                <a:stretch>
                  <a:fillRect l="-1065" t="-10638" b="-202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2085154"/>
                <a:ext cx="11929641" cy="4368855"/>
              </a:xfrm>
            </p:spPr>
            <p:txBody>
              <a:bodyPr/>
              <a:lstStyle/>
              <a:p>
                <a:r>
                  <a:rPr lang="en-US" dirty="0"/>
                  <a:t>As per known remarks,</a:t>
                </a:r>
              </a:p>
              <a:p>
                <a:pPr lvl="0"/>
                <a:r>
                  <a:rPr lang="en-US" dirty="0"/>
                  <a:t>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n</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n</m:t>
                        </m:r>
                      </m:sub>
                    </m:sSub>
                  </m:oMath>
                </a14:m>
                <a:r>
                  <a:rPr lang="en-US" dirty="0"/>
                  <a:t> is a graph of order</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oMath>
                </a14:m>
                <a:r>
                  <a:rPr lang="en-US" dirty="0"/>
                  <a:t> and </a:t>
                </a:r>
                <a14:m>
                  <m:oMath xmlns:m="http://schemas.openxmlformats.org/officeDocument/2006/math">
                    <m:r>
                      <m:rPr>
                        <m:sty m:val="p"/>
                      </m:rPr>
                      <a:rPr lang="en-US" i="0" dirty="0" smtClean="0">
                        <a:latin typeface="Cambria Math" panose="02040503050406030204" pitchFamily="18" charset="0"/>
                      </a:rPr>
                      <m:t>Δ</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K</m:t>
                            </m:r>
                          </m:e>
                          <m:sub>
                            <m:r>
                              <m:rPr>
                                <m:sty m:val="p"/>
                              </m:rPr>
                              <a:rPr lang="en-US" b="0" i="0" dirty="0" smtClean="0">
                                <a:latin typeface="Cambria Math" panose="02040503050406030204" pitchFamily="18" charset="0"/>
                              </a:rPr>
                              <m:t>n</m:t>
                            </m:r>
                          </m:sub>
                        </m:sSub>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−1=</m:t>
                    </m:r>
                    <m:r>
                      <m:rPr>
                        <m:sty m:val="p"/>
                      </m:rPr>
                      <a:rPr lang="en-US" b="0" i="0" dirty="0" smtClean="0">
                        <a:latin typeface="Cambria Math" panose="02040503050406030204" pitchFamily="18" charset="0"/>
                      </a:rPr>
                      <m:t>Δ</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S</m:t>
                            </m:r>
                          </m:e>
                          <m:sub>
                            <m:r>
                              <m:rPr>
                                <m:sty m:val="p"/>
                              </m:rPr>
                              <a:rPr lang="en-US" b="0" i="0" dirty="0" smtClean="0">
                                <a:latin typeface="Cambria Math" panose="02040503050406030204" pitchFamily="18" charset="0"/>
                              </a:rPr>
                              <m:t>n</m:t>
                            </m:r>
                          </m:sub>
                        </m:sSub>
                      </m:e>
                    </m:d>
                  </m:oMath>
                </a14:m>
                <a:r>
                  <a:rPr lang="en-US" dirty="0"/>
                  <a:t> is maximum degree of graph,</a:t>
                </a:r>
              </a:p>
              <a:p>
                <a:pPr lvl="0"/>
                <a14:m>
                  <m:oMath xmlns:m="http://schemas.openxmlformats.org/officeDocument/2006/math">
                    <m:f>
                      <m:fPr>
                        <m:ctrlPr>
                          <a:rPr lang="en-US" i="1">
                            <a:latin typeface="Cambria Math" panose="02040503050406030204" pitchFamily="18" charset="0"/>
                          </a:rPr>
                        </m:ctrlPr>
                      </m:fPr>
                      <m:num>
                        <m:r>
                          <m:rPr>
                            <m:sty m:val="p"/>
                          </m:rPr>
                          <a:rPr lang="en-US" i="0">
                            <a:latin typeface="Cambria Math" panose="02040503050406030204" pitchFamily="18" charset="0"/>
                          </a:rPr>
                          <m:t>n</m:t>
                        </m:r>
                      </m:num>
                      <m:den>
                        <m:r>
                          <a:rPr lang="en-US" i="0">
                            <a:latin typeface="Cambria Math" panose="02040503050406030204" pitchFamily="18" charset="0"/>
                          </a:rPr>
                          <m:t>1+</m:t>
                        </m:r>
                        <m:r>
                          <m:rPr>
                            <m:sty m:val="p"/>
                          </m:rPr>
                          <a:rPr lang="en-US" b="0" i="0" smtClean="0">
                            <a:latin typeface="Cambria Math" panose="02040503050406030204" pitchFamily="18" charset="0"/>
                          </a:rPr>
                          <m:t>n</m:t>
                        </m:r>
                        <m:r>
                          <a:rPr lang="en-US" b="0" i="0" smtClean="0">
                            <a:latin typeface="Cambria Math" panose="02040503050406030204" pitchFamily="18" charset="0"/>
                          </a:rPr>
                          <m:t>−1</m:t>
                        </m:r>
                      </m:den>
                    </m:f>
                    <m:r>
                      <a:rPr lang="en-US" i="0">
                        <a:latin typeface="Cambria Math" panose="02040503050406030204" pitchFamily="18" charset="0"/>
                      </a:rPr>
                      <m:t>≤</m:t>
                    </m:r>
                    <m:r>
                      <m:rPr>
                        <m:sty m:val="p"/>
                      </m:rPr>
                      <a:rPr lang="en-US" i="0">
                        <a:latin typeface="Cambria Math" panose="02040503050406030204" pitchFamily="18" charset="0"/>
                      </a:rPr>
                      <m:t>γ</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n</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n</m:t>
                            </m:r>
                          </m:sub>
                        </m:sSub>
                      </m:e>
                    </m:d>
                    <m:r>
                      <a:rPr lang="en-US" i="0">
                        <a:latin typeface="Cambria Math" panose="02040503050406030204" pitchFamily="18" charset="0"/>
                      </a:rPr>
                      <m:t>≤</m:t>
                    </m:r>
                    <m:r>
                      <m:rPr>
                        <m:sty m:val="p"/>
                      </m:rPr>
                      <a:rPr lang="en-US" i="0">
                        <a:latin typeface="Cambria Math" panose="02040503050406030204" pitchFamily="18" charset="0"/>
                      </a:rPr>
                      <m:t>n</m:t>
                    </m:r>
                    <m:r>
                      <a:rPr lang="en-US" i="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r>
                          <a:rPr lang="en-US" b="0" i="0" smtClean="0">
                            <a:latin typeface="Cambria Math" panose="02040503050406030204" pitchFamily="18" charset="0"/>
                          </a:rPr>
                          <m:t>−1</m:t>
                        </m:r>
                      </m:e>
                    </m:d>
                  </m:oMath>
                </a14:m>
                <a:r>
                  <a:rPr lang="en-US" dirty="0"/>
                  <a:t>.</a:t>
                </a:r>
              </a:p>
              <a:p>
                <a:pPr lvl="0"/>
                <a14:m>
                  <m:oMath xmlns:m="http://schemas.openxmlformats.org/officeDocument/2006/math">
                    <m:r>
                      <a:rPr lang="en-US" b="0" i="0" smtClean="0">
                        <a:latin typeface="Cambria Math" panose="02040503050406030204" pitchFamily="18" charset="0"/>
                      </a:rPr>
                      <m:t>1≤</m:t>
                    </m:r>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G</m:t>
                        </m:r>
                      </m:e>
                    </m:d>
                    <m:r>
                      <a:rPr lang="en-US" b="0" i="0" smtClean="0">
                        <a:latin typeface="Cambria Math" panose="02040503050406030204" pitchFamily="18" charset="0"/>
                      </a:rPr>
                      <m:t>≤1</m:t>
                    </m:r>
                  </m:oMath>
                </a14:m>
                <a:r>
                  <a:rPr lang="en-US" dirty="0"/>
                  <a:t>.</a:t>
                </a:r>
              </a:p>
              <a:p>
                <a:pPr lvl="0"/>
                <a14:m>
                  <m:oMath xmlns:m="http://schemas.openxmlformats.org/officeDocument/2006/math">
                    <m:r>
                      <m:rPr>
                        <m:sty m:val="p"/>
                      </m:rPr>
                      <a:rPr lang="en-US" i="0" dirty="0" smtClean="0">
                        <a:latin typeface="Cambria Math" panose="02040503050406030204" pitchFamily="18" charset="0"/>
                      </a:rPr>
                      <m:t>γ</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G</m:t>
                        </m:r>
                      </m:e>
                    </m:d>
                    <m:r>
                      <a:rPr lang="en-US" b="0" i="0" dirty="0" smtClean="0">
                        <a:latin typeface="Cambria Math" panose="02040503050406030204" pitchFamily="18" charset="0"/>
                      </a:rPr>
                      <m:t>=1</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2085154"/>
                <a:ext cx="11929641" cy="4368855"/>
              </a:xfrm>
              <a:blipFill rotWithShape="0">
                <a:blip r:embed="rId3"/>
                <a:stretch>
                  <a:fillRect l="-971" t="-2371" r="-1074"/>
                </a:stretch>
              </a:blipFill>
            </p:spPr>
            <p:txBody>
              <a:bodyPr/>
              <a:lstStyle/>
              <a:p>
                <a:r>
                  <a:rPr lang="en-US">
                    <a:noFill/>
                  </a:rPr>
                  <a:t> </a:t>
                </a:r>
              </a:p>
            </p:txBody>
          </p:sp>
        </mc:Fallback>
      </mc:AlternateContent>
    </p:spTree>
    <p:extLst>
      <p:ext uri="{BB962C8B-B14F-4D97-AF65-F5344CB8AC3E}">
        <p14:creationId xmlns:p14="http://schemas.microsoft.com/office/powerpoint/2010/main" val="37113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3</a:t>
            </a:r>
            <a:endParaRPr lang="en-US" dirty="0"/>
          </a:p>
        </p:txBody>
      </p:sp>
      <p:sp>
        <p:nvSpPr>
          <p:cNvPr id="32" name="Content Placeholder 2"/>
          <p:cNvSpPr txBox="1">
            <a:spLocks/>
          </p:cNvSpPr>
          <p:nvPr/>
        </p:nvSpPr>
        <p:spPr>
          <a:xfrm>
            <a:off x="131176" y="867839"/>
            <a:ext cx="12024000" cy="99247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Determine the domination number and total domination number for the given graphs.</a:t>
            </a:r>
          </a:p>
        </p:txBody>
      </p:sp>
      <p:sp>
        <p:nvSpPr>
          <p:cNvPr id="5" name="Oval 4">
            <a:extLst>
              <a:ext uri="{FF2B5EF4-FFF2-40B4-BE49-F238E27FC236}">
                <a16:creationId xmlns:a16="http://schemas.microsoft.com/office/drawing/2014/main" id="{BDD11F87-DA81-9510-C1CB-0AF4093562CB}"/>
              </a:ext>
            </a:extLst>
          </p:cNvPr>
          <p:cNvSpPr/>
          <p:nvPr/>
        </p:nvSpPr>
        <p:spPr>
          <a:xfrm rot="5400000">
            <a:off x="7414450" y="260819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 name="Straight Connector 5">
            <a:extLst>
              <a:ext uri="{FF2B5EF4-FFF2-40B4-BE49-F238E27FC236}">
                <a16:creationId xmlns:a16="http://schemas.microsoft.com/office/drawing/2014/main" id="{6205DD86-315C-53B6-CEEF-A9919650168E}"/>
              </a:ext>
            </a:extLst>
          </p:cNvPr>
          <p:cNvCxnSpPr>
            <a:cxnSpLocks/>
            <a:stCxn id="15" idx="2"/>
            <a:endCxn id="10" idx="6"/>
          </p:cNvCxnSpPr>
          <p:nvPr/>
        </p:nvCxnSpPr>
        <p:spPr>
          <a:xfrm flipV="1">
            <a:off x="5336801" y="3888580"/>
            <a:ext cx="5983" cy="10676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 name="Oval 6">
            <a:extLst>
              <a:ext uri="{FF2B5EF4-FFF2-40B4-BE49-F238E27FC236}">
                <a16:creationId xmlns:a16="http://schemas.microsoft.com/office/drawing/2014/main" id="{BDD11F87-DA81-9510-C1CB-0AF4093562CB}"/>
              </a:ext>
            </a:extLst>
          </p:cNvPr>
          <p:cNvSpPr/>
          <p:nvPr/>
        </p:nvSpPr>
        <p:spPr>
          <a:xfrm rot="5400000">
            <a:off x="3141304" y="260801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7414628" y="49495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5272221" y="37460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3141483" y="37460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7414450" y="37454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5285100" y="260801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3141483" y="494316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5266238" y="49547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 name="Straight Connector 18">
            <a:extLst>
              <a:ext uri="{FF2B5EF4-FFF2-40B4-BE49-F238E27FC236}">
                <a16:creationId xmlns:a16="http://schemas.microsoft.com/office/drawing/2014/main" id="{6205DD86-315C-53B6-CEEF-A9919650168E}"/>
              </a:ext>
            </a:extLst>
          </p:cNvPr>
          <p:cNvCxnSpPr>
            <a:cxnSpLocks/>
            <a:stCxn id="5" idx="4"/>
            <a:endCxn id="13" idx="0"/>
          </p:cNvCxnSpPr>
          <p:nvPr/>
        </p:nvCxnSpPr>
        <p:spPr>
          <a:xfrm flipH="1" flipV="1">
            <a:off x="5427663" y="2680019"/>
            <a:ext cx="1985350" cy="1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6205DD86-315C-53B6-CEEF-A9919650168E}"/>
              </a:ext>
            </a:extLst>
          </p:cNvPr>
          <p:cNvCxnSpPr>
            <a:cxnSpLocks/>
            <a:stCxn id="10" idx="4"/>
            <a:endCxn id="11" idx="0"/>
          </p:cNvCxnSpPr>
          <p:nvPr/>
        </p:nvCxnSpPr>
        <p:spPr>
          <a:xfrm flipH="1">
            <a:off x="3284046" y="3818017"/>
            <a:ext cx="1986738"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6205DD86-315C-53B6-CEEF-A9919650168E}"/>
              </a:ext>
            </a:extLst>
          </p:cNvPr>
          <p:cNvCxnSpPr>
            <a:cxnSpLocks/>
            <a:stCxn id="13" idx="4"/>
            <a:endCxn id="7" idx="0"/>
          </p:cNvCxnSpPr>
          <p:nvPr/>
        </p:nvCxnSpPr>
        <p:spPr>
          <a:xfrm flipH="1">
            <a:off x="3283867" y="2680019"/>
            <a:ext cx="1999796"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8" idx="4"/>
            <a:endCxn id="15" idx="0"/>
          </p:cNvCxnSpPr>
          <p:nvPr/>
        </p:nvCxnSpPr>
        <p:spPr>
          <a:xfrm flipH="1">
            <a:off x="5408801" y="5021512"/>
            <a:ext cx="2004390" cy="52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15" idx="4"/>
            <a:endCxn id="14" idx="0"/>
          </p:cNvCxnSpPr>
          <p:nvPr/>
        </p:nvCxnSpPr>
        <p:spPr>
          <a:xfrm flipH="1" flipV="1">
            <a:off x="3284046" y="5015162"/>
            <a:ext cx="1980755" cy="1159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11" idx="2"/>
            <a:endCxn id="7" idx="6"/>
          </p:cNvCxnSpPr>
          <p:nvPr/>
        </p:nvCxnSpPr>
        <p:spPr>
          <a:xfrm flipH="1" flipV="1">
            <a:off x="3211867" y="2750582"/>
            <a:ext cx="179" cy="99687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14" idx="2"/>
            <a:endCxn id="11" idx="6"/>
          </p:cNvCxnSpPr>
          <p:nvPr/>
        </p:nvCxnSpPr>
        <p:spPr>
          <a:xfrm flipV="1">
            <a:off x="3212046" y="3888580"/>
            <a:ext cx="0" cy="10560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12" idx="2"/>
            <a:endCxn id="5" idx="6"/>
          </p:cNvCxnSpPr>
          <p:nvPr/>
        </p:nvCxnSpPr>
        <p:spPr>
          <a:xfrm flipV="1">
            <a:off x="7485013" y="2750761"/>
            <a:ext cx="0" cy="99611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8" idx="2"/>
            <a:endCxn id="12" idx="6"/>
          </p:cNvCxnSpPr>
          <p:nvPr/>
        </p:nvCxnSpPr>
        <p:spPr>
          <a:xfrm flipH="1" flipV="1">
            <a:off x="7485013" y="3888005"/>
            <a:ext cx="178" cy="10629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10" idx="3"/>
            <a:endCxn id="7" idx="7"/>
          </p:cNvCxnSpPr>
          <p:nvPr/>
        </p:nvCxnSpPr>
        <p:spPr>
          <a:xfrm flipH="1" flipV="1">
            <a:off x="3262779" y="2729915"/>
            <a:ext cx="2029093" cy="1038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8" idx="3"/>
            <a:endCxn id="10" idx="7"/>
          </p:cNvCxnSpPr>
          <p:nvPr/>
        </p:nvCxnSpPr>
        <p:spPr>
          <a:xfrm flipH="1" flipV="1">
            <a:off x="5393696" y="3867913"/>
            <a:ext cx="2040583" cy="11037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10" idx="5"/>
            <a:endCxn id="14" idx="1"/>
          </p:cNvCxnSpPr>
          <p:nvPr/>
        </p:nvCxnSpPr>
        <p:spPr>
          <a:xfrm flipH="1">
            <a:off x="3262958" y="3867913"/>
            <a:ext cx="2028914" cy="109735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9334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3</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914869"/>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39"/>
            <a:ext cx="12024000" cy="992477"/>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Determine the domination number and total domination number for the given graphs.</a:t>
            </a:r>
          </a:p>
        </p:txBody>
      </p:sp>
      <p:sp>
        <p:nvSpPr>
          <p:cNvPr id="5" name="Oval 4">
            <a:extLst>
              <a:ext uri="{FF2B5EF4-FFF2-40B4-BE49-F238E27FC236}">
                <a16:creationId xmlns:a16="http://schemas.microsoft.com/office/drawing/2014/main" id="{BDD11F87-DA81-9510-C1CB-0AF4093562CB}"/>
              </a:ext>
            </a:extLst>
          </p:cNvPr>
          <p:cNvSpPr/>
          <p:nvPr/>
        </p:nvSpPr>
        <p:spPr>
          <a:xfrm rot="5400000">
            <a:off x="8951938" y="335749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 name="Straight Connector 5">
            <a:extLst>
              <a:ext uri="{FF2B5EF4-FFF2-40B4-BE49-F238E27FC236}">
                <a16:creationId xmlns:a16="http://schemas.microsoft.com/office/drawing/2014/main" id="{6205DD86-315C-53B6-CEEF-A9919650168E}"/>
              </a:ext>
            </a:extLst>
          </p:cNvPr>
          <p:cNvCxnSpPr>
            <a:cxnSpLocks/>
            <a:stCxn id="15" idx="2"/>
            <a:endCxn id="10" idx="6"/>
          </p:cNvCxnSpPr>
          <p:nvPr/>
        </p:nvCxnSpPr>
        <p:spPr>
          <a:xfrm flipV="1">
            <a:off x="8283989" y="4218780"/>
            <a:ext cx="5983" cy="5850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 name="Oval 6">
            <a:extLst>
              <a:ext uri="{FF2B5EF4-FFF2-40B4-BE49-F238E27FC236}">
                <a16:creationId xmlns:a16="http://schemas.microsoft.com/office/drawing/2014/main" id="{BDD11F87-DA81-9510-C1CB-0AF4093562CB}"/>
              </a:ext>
            </a:extLst>
          </p:cNvPr>
          <p:cNvSpPr/>
          <p:nvPr/>
        </p:nvSpPr>
        <p:spPr>
          <a:xfrm rot="5400000">
            <a:off x="7510892" y="335731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8952116" y="4797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8219409" y="40762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7511071" y="40762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8951938" y="40756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8232288" y="335731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7511071" y="479076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8213426" y="48023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 name="Straight Connector 18">
            <a:extLst>
              <a:ext uri="{FF2B5EF4-FFF2-40B4-BE49-F238E27FC236}">
                <a16:creationId xmlns:a16="http://schemas.microsoft.com/office/drawing/2014/main" id="{6205DD86-315C-53B6-CEEF-A9919650168E}"/>
              </a:ext>
            </a:extLst>
          </p:cNvPr>
          <p:cNvCxnSpPr>
            <a:cxnSpLocks/>
            <a:stCxn id="5" idx="4"/>
            <a:endCxn id="13" idx="0"/>
          </p:cNvCxnSpPr>
          <p:nvPr/>
        </p:nvCxnSpPr>
        <p:spPr>
          <a:xfrm flipH="1" flipV="1">
            <a:off x="8374851" y="3429319"/>
            <a:ext cx="575650" cy="1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6205DD86-315C-53B6-CEEF-A9919650168E}"/>
              </a:ext>
            </a:extLst>
          </p:cNvPr>
          <p:cNvCxnSpPr>
            <a:cxnSpLocks/>
            <a:stCxn id="10" idx="4"/>
            <a:endCxn id="11" idx="0"/>
          </p:cNvCxnSpPr>
          <p:nvPr/>
        </p:nvCxnSpPr>
        <p:spPr>
          <a:xfrm flipH="1">
            <a:off x="7653634" y="4148217"/>
            <a:ext cx="564338"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6205DD86-315C-53B6-CEEF-A9919650168E}"/>
              </a:ext>
            </a:extLst>
          </p:cNvPr>
          <p:cNvCxnSpPr>
            <a:cxnSpLocks/>
            <a:stCxn id="13" idx="4"/>
            <a:endCxn id="7" idx="0"/>
          </p:cNvCxnSpPr>
          <p:nvPr/>
        </p:nvCxnSpPr>
        <p:spPr>
          <a:xfrm flipH="1">
            <a:off x="7653455" y="3429319"/>
            <a:ext cx="577396"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8" idx="4"/>
            <a:endCxn id="15" idx="0"/>
          </p:cNvCxnSpPr>
          <p:nvPr/>
        </p:nvCxnSpPr>
        <p:spPr>
          <a:xfrm flipH="1">
            <a:off x="8355989" y="4869112"/>
            <a:ext cx="594690" cy="52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15" idx="4"/>
            <a:endCxn id="14" idx="0"/>
          </p:cNvCxnSpPr>
          <p:nvPr/>
        </p:nvCxnSpPr>
        <p:spPr>
          <a:xfrm flipH="1" flipV="1">
            <a:off x="7653634" y="4862762"/>
            <a:ext cx="558355" cy="1159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11" idx="2"/>
            <a:endCxn id="7" idx="6"/>
          </p:cNvCxnSpPr>
          <p:nvPr/>
        </p:nvCxnSpPr>
        <p:spPr>
          <a:xfrm flipH="1" flipV="1">
            <a:off x="7581455" y="3499882"/>
            <a:ext cx="179" cy="57777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14" idx="2"/>
            <a:endCxn id="11" idx="6"/>
          </p:cNvCxnSpPr>
          <p:nvPr/>
        </p:nvCxnSpPr>
        <p:spPr>
          <a:xfrm flipV="1">
            <a:off x="7581634" y="4218780"/>
            <a:ext cx="0" cy="5734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12" idx="2"/>
            <a:endCxn id="5" idx="6"/>
          </p:cNvCxnSpPr>
          <p:nvPr/>
        </p:nvCxnSpPr>
        <p:spPr>
          <a:xfrm flipV="1">
            <a:off x="9022501" y="3500061"/>
            <a:ext cx="0" cy="57701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8" idx="2"/>
            <a:endCxn id="12" idx="6"/>
          </p:cNvCxnSpPr>
          <p:nvPr/>
        </p:nvCxnSpPr>
        <p:spPr>
          <a:xfrm flipH="1" flipV="1">
            <a:off x="9022501" y="4218205"/>
            <a:ext cx="178" cy="5803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10" idx="3"/>
            <a:endCxn id="7" idx="7"/>
          </p:cNvCxnSpPr>
          <p:nvPr/>
        </p:nvCxnSpPr>
        <p:spPr>
          <a:xfrm flipH="1" flipV="1">
            <a:off x="7632367" y="3479215"/>
            <a:ext cx="606693" cy="6191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8" idx="3"/>
            <a:endCxn id="10" idx="7"/>
          </p:cNvCxnSpPr>
          <p:nvPr/>
        </p:nvCxnSpPr>
        <p:spPr>
          <a:xfrm flipH="1" flipV="1">
            <a:off x="8340884" y="4198113"/>
            <a:ext cx="630883" cy="6211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10" idx="5"/>
            <a:endCxn id="14" idx="1"/>
          </p:cNvCxnSpPr>
          <p:nvPr/>
        </p:nvCxnSpPr>
        <p:spPr>
          <a:xfrm flipH="1">
            <a:off x="7632546" y="4198113"/>
            <a:ext cx="606514" cy="61475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1" name="Oval 70">
            <a:extLst>
              <a:ext uri="{FF2B5EF4-FFF2-40B4-BE49-F238E27FC236}">
                <a16:creationId xmlns:a16="http://schemas.microsoft.com/office/drawing/2014/main" id="{BDD11F87-DA81-9510-C1CB-0AF4093562CB}"/>
              </a:ext>
            </a:extLst>
          </p:cNvPr>
          <p:cNvSpPr/>
          <p:nvPr/>
        </p:nvSpPr>
        <p:spPr>
          <a:xfrm rot="5400000">
            <a:off x="4545038" y="337816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2" name="Straight Connector 71">
            <a:extLst>
              <a:ext uri="{FF2B5EF4-FFF2-40B4-BE49-F238E27FC236}">
                <a16:creationId xmlns:a16="http://schemas.microsoft.com/office/drawing/2014/main" id="{6205DD86-315C-53B6-CEEF-A9919650168E}"/>
              </a:ext>
            </a:extLst>
          </p:cNvPr>
          <p:cNvCxnSpPr>
            <a:cxnSpLocks/>
            <a:stCxn id="80" idx="2"/>
            <a:endCxn id="75" idx="6"/>
          </p:cNvCxnSpPr>
          <p:nvPr/>
        </p:nvCxnSpPr>
        <p:spPr>
          <a:xfrm flipV="1">
            <a:off x="3877089" y="4239447"/>
            <a:ext cx="5983" cy="5850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3" name="Oval 72">
            <a:extLst>
              <a:ext uri="{FF2B5EF4-FFF2-40B4-BE49-F238E27FC236}">
                <a16:creationId xmlns:a16="http://schemas.microsoft.com/office/drawing/2014/main" id="{BDD11F87-DA81-9510-C1CB-0AF4093562CB}"/>
              </a:ext>
            </a:extLst>
          </p:cNvPr>
          <p:cNvSpPr/>
          <p:nvPr/>
        </p:nvSpPr>
        <p:spPr>
          <a:xfrm rot="5400000">
            <a:off x="3103992" y="337798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4" name="Oval 73">
            <a:extLst>
              <a:ext uri="{FF2B5EF4-FFF2-40B4-BE49-F238E27FC236}">
                <a16:creationId xmlns:a16="http://schemas.microsoft.com/office/drawing/2014/main" id="{BDD11F87-DA81-9510-C1CB-0AF4093562CB}"/>
              </a:ext>
            </a:extLst>
          </p:cNvPr>
          <p:cNvSpPr/>
          <p:nvPr/>
        </p:nvSpPr>
        <p:spPr>
          <a:xfrm rot="5400000">
            <a:off x="4545216" y="481777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5" name="Oval 74">
            <a:extLst>
              <a:ext uri="{FF2B5EF4-FFF2-40B4-BE49-F238E27FC236}">
                <a16:creationId xmlns:a16="http://schemas.microsoft.com/office/drawing/2014/main" id="{BDD11F87-DA81-9510-C1CB-0AF4093562CB}"/>
              </a:ext>
            </a:extLst>
          </p:cNvPr>
          <p:cNvSpPr/>
          <p:nvPr/>
        </p:nvSpPr>
        <p:spPr>
          <a:xfrm rot="5400000">
            <a:off x="3812509" y="409688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6" name="Oval 75">
            <a:extLst>
              <a:ext uri="{FF2B5EF4-FFF2-40B4-BE49-F238E27FC236}">
                <a16:creationId xmlns:a16="http://schemas.microsoft.com/office/drawing/2014/main" id="{BDD11F87-DA81-9510-C1CB-0AF4093562CB}"/>
              </a:ext>
            </a:extLst>
          </p:cNvPr>
          <p:cNvSpPr/>
          <p:nvPr/>
        </p:nvSpPr>
        <p:spPr>
          <a:xfrm rot="5400000">
            <a:off x="3104171" y="409688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7" name="Oval 76">
            <a:extLst>
              <a:ext uri="{FF2B5EF4-FFF2-40B4-BE49-F238E27FC236}">
                <a16:creationId xmlns:a16="http://schemas.microsoft.com/office/drawing/2014/main" id="{BDD11F87-DA81-9510-C1CB-0AF4093562CB}"/>
              </a:ext>
            </a:extLst>
          </p:cNvPr>
          <p:cNvSpPr/>
          <p:nvPr/>
        </p:nvSpPr>
        <p:spPr>
          <a:xfrm rot="5400000">
            <a:off x="4545038" y="409630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8" name="Oval 77">
            <a:extLst>
              <a:ext uri="{FF2B5EF4-FFF2-40B4-BE49-F238E27FC236}">
                <a16:creationId xmlns:a16="http://schemas.microsoft.com/office/drawing/2014/main" id="{BDD11F87-DA81-9510-C1CB-0AF4093562CB}"/>
              </a:ext>
            </a:extLst>
          </p:cNvPr>
          <p:cNvSpPr/>
          <p:nvPr/>
        </p:nvSpPr>
        <p:spPr>
          <a:xfrm rot="5400000">
            <a:off x="3825388" y="337798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3104171" y="481142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0" name="Oval 79">
            <a:extLst>
              <a:ext uri="{FF2B5EF4-FFF2-40B4-BE49-F238E27FC236}">
                <a16:creationId xmlns:a16="http://schemas.microsoft.com/office/drawing/2014/main" id="{BDD11F87-DA81-9510-C1CB-0AF4093562CB}"/>
              </a:ext>
            </a:extLst>
          </p:cNvPr>
          <p:cNvSpPr/>
          <p:nvPr/>
        </p:nvSpPr>
        <p:spPr>
          <a:xfrm rot="5400000">
            <a:off x="3806526" y="4823026"/>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1" name="Straight Connector 80">
            <a:extLst>
              <a:ext uri="{FF2B5EF4-FFF2-40B4-BE49-F238E27FC236}">
                <a16:creationId xmlns:a16="http://schemas.microsoft.com/office/drawing/2014/main" id="{6205DD86-315C-53B6-CEEF-A9919650168E}"/>
              </a:ext>
            </a:extLst>
          </p:cNvPr>
          <p:cNvCxnSpPr>
            <a:cxnSpLocks/>
            <a:stCxn id="71" idx="4"/>
            <a:endCxn id="78" idx="0"/>
          </p:cNvCxnSpPr>
          <p:nvPr/>
        </p:nvCxnSpPr>
        <p:spPr>
          <a:xfrm flipH="1" flipV="1">
            <a:off x="3967951" y="3449986"/>
            <a:ext cx="575650" cy="1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5" idx="4"/>
            <a:endCxn id="76" idx="0"/>
          </p:cNvCxnSpPr>
          <p:nvPr/>
        </p:nvCxnSpPr>
        <p:spPr>
          <a:xfrm flipH="1">
            <a:off x="3246734" y="4168884"/>
            <a:ext cx="564338"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78" idx="4"/>
            <a:endCxn id="73" idx="0"/>
          </p:cNvCxnSpPr>
          <p:nvPr/>
        </p:nvCxnSpPr>
        <p:spPr>
          <a:xfrm flipH="1">
            <a:off x="3246555" y="3449986"/>
            <a:ext cx="577396"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6205DD86-315C-53B6-CEEF-A9919650168E}"/>
              </a:ext>
            </a:extLst>
          </p:cNvPr>
          <p:cNvCxnSpPr>
            <a:cxnSpLocks/>
            <a:stCxn id="74" idx="4"/>
            <a:endCxn id="80" idx="0"/>
          </p:cNvCxnSpPr>
          <p:nvPr/>
        </p:nvCxnSpPr>
        <p:spPr>
          <a:xfrm flipH="1">
            <a:off x="3949089" y="4889779"/>
            <a:ext cx="594690" cy="52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6205DD86-315C-53B6-CEEF-A9919650168E}"/>
              </a:ext>
            </a:extLst>
          </p:cNvPr>
          <p:cNvCxnSpPr>
            <a:cxnSpLocks/>
            <a:stCxn id="80" idx="4"/>
            <a:endCxn id="79" idx="0"/>
          </p:cNvCxnSpPr>
          <p:nvPr/>
        </p:nvCxnSpPr>
        <p:spPr>
          <a:xfrm flipH="1" flipV="1">
            <a:off x="3246734" y="4883429"/>
            <a:ext cx="558355" cy="1159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76" idx="2"/>
            <a:endCxn id="73" idx="6"/>
          </p:cNvCxnSpPr>
          <p:nvPr/>
        </p:nvCxnSpPr>
        <p:spPr>
          <a:xfrm flipH="1" flipV="1">
            <a:off x="3174555" y="3520549"/>
            <a:ext cx="179" cy="57777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79" idx="2"/>
            <a:endCxn id="76" idx="6"/>
          </p:cNvCxnSpPr>
          <p:nvPr/>
        </p:nvCxnSpPr>
        <p:spPr>
          <a:xfrm flipV="1">
            <a:off x="3174734" y="4239447"/>
            <a:ext cx="0" cy="5734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6205DD86-315C-53B6-CEEF-A9919650168E}"/>
              </a:ext>
            </a:extLst>
          </p:cNvPr>
          <p:cNvCxnSpPr>
            <a:cxnSpLocks/>
            <a:stCxn id="77" idx="2"/>
            <a:endCxn id="71" idx="6"/>
          </p:cNvCxnSpPr>
          <p:nvPr/>
        </p:nvCxnSpPr>
        <p:spPr>
          <a:xfrm flipV="1">
            <a:off x="4615601" y="3520728"/>
            <a:ext cx="0" cy="57701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6205DD86-315C-53B6-CEEF-A9919650168E}"/>
              </a:ext>
            </a:extLst>
          </p:cNvPr>
          <p:cNvCxnSpPr>
            <a:cxnSpLocks/>
            <a:stCxn id="74" idx="2"/>
            <a:endCxn id="77" idx="6"/>
          </p:cNvCxnSpPr>
          <p:nvPr/>
        </p:nvCxnSpPr>
        <p:spPr>
          <a:xfrm flipH="1" flipV="1">
            <a:off x="4615601" y="4238872"/>
            <a:ext cx="178" cy="5803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6205DD86-315C-53B6-CEEF-A9919650168E}"/>
              </a:ext>
            </a:extLst>
          </p:cNvPr>
          <p:cNvCxnSpPr>
            <a:cxnSpLocks/>
            <a:stCxn id="75" idx="3"/>
            <a:endCxn id="73" idx="7"/>
          </p:cNvCxnSpPr>
          <p:nvPr/>
        </p:nvCxnSpPr>
        <p:spPr>
          <a:xfrm flipH="1" flipV="1">
            <a:off x="3225467" y="3499882"/>
            <a:ext cx="606693" cy="6191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74" idx="3"/>
            <a:endCxn id="75" idx="7"/>
          </p:cNvCxnSpPr>
          <p:nvPr/>
        </p:nvCxnSpPr>
        <p:spPr>
          <a:xfrm flipH="1" flipV="1">
            <a:off x="3933984" y="4218780"/>
            <a:ext cx="630883" cy="6211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75" idx="5"/>
            <a:endCxn id="79" idx="1"/>
          </p:cNvCxnSpPr>
          <p:nvPr/>
        </p:nvCxnSpPr>
        <p:spPr>
          <a:xfrm flipH="1">
            <a:off x="3225646" y="4218780"/>
            <a:ext cx="606514" cy="61475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3" name="Rectangle 92"/>
          <p:cNvSpPr/>
          <p:nvPr/>
        </p:nvSpPr>
        <p:spPr>
          <a:xfrm>
            <a:off x="2354771" y="2321083"/>
            <a:ext cx="3094117" cy="523220"/>
          </a:xfrm>
          <a:prstGeom prst="rect">
            <a:avLst/>
          </a:prstGeom>
        </p:spPr>
        <p:txBody>
          <a:bodyPr wrap="none">
            <a:spAutoFit/>
          </a:bodyPr>
          <a:lstStyle/>
          <a:p>
            <a:r>
              <a:rPr lang="en-US" sz="2800" dirty="0"/>
              <a:t>Domination Number </a:t>
            </a:r>
          </a:p>
        </p:txBody>
      </p:sp>
      <p:sp>
        <p:nvSpPr>
          <p:cNvPr id="94" name="Rectangle 93"/>
          <p:cNvSpPr/>
          <p:nvPr/>
        </p:nvSpPr>
        <p:spPr>
          <a:xfrm>
            <a:off x="6468416" y="2326084"/>
            <a:ext cx="3902030" cy="523220"/>
          </a:xfrm>
          <a:prstGeom prst="rect">
            <a:avLst/>
          </a:prstGeom>
        </p:spPr>
        <p:txBody>
          <a:bodyPr wrap="none">
            <a:spAutoFit/>
          </a:bodyPr>
          <a:lstStyle/>
          <a:p>
            <a:r>
              <a:rPr lang="en-US" sz="2800" dirty="0"/>
              <a:t>Total Domination Number </a:t>
            </a:r>
          </a:p>
        </p:txBody>
      </p:sp>
      <p:sp>
        <p:nvSpPr>
          <p:cNvPr id="51" name="Rectangle 50"/>
          <p:cNvSpPr/>
          <p:nvPr/>
        </p:nvSpPr>
        <p:spPr>
          <a:xfrm>
            <a:off x="2258030" y="5392635"/>
            <a:ext cx="3525324" cy="523220"/>
          </a:xfrm>
          <a:prstGeom prst="rect">
            <a:avLst/>
          </a:prstGeom>
        </p:spPr>
        <p:txBody>
          <a:bodyPr wrap="none">
            <a:spAutoFit/>
          </a:bodyPr>
          <a:lstStyle/>
          <a:p>
            <a:r>
              <a:rPr lang="en-US" sz="2800" dirty="0"/>
              <a:t>Domination Number = 2</a:t>
            </a:r>
          </a:p>
        </p:txBody>
      </p:sp>
      <p:sp>
        <p:nvSpPr>
          <p:cNvPr id="52" name="Rectangle 51"/>
          <p:cNvSpPr/>
          <p:nvPr/>
        </p:nvSpPr>
        <p:spPr>
          <a:xfrm>
            <a:off x="6468416" y="5392635"/>
            <a:ext cx="4333238" cy="523220"/>
          </a:xfrm>
          <a:prstGeom prst="rect">
            <a:avLst/>
          </a:prstGeom>
        </p:spPr>
        <p:txBody>
          <a:bodyPr wrap="none">
            <a:spAutoFit/>
          </a:bodyPr>
          <a:lstStyle/>
          <a:p>
            <a:r>
              <a:rPr lang="en-US" sz="2800" dirty="0"/>
              <a:t>Total Domination Number = 4</a:t>
            </a:r>
          </a:p>
        </p:txBody>
      </p:sp>
    </p:spTree>
    <p:extLst>
      <p:ext uri="{BB962C8B-B14F-4D97-AF65-F5344CB8AC3E}">
        <p14:creationId xmlns:p14="http://schemas.microsoft.com/office/powerpoint/2010/main" val="312549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75"/>
                                        </p:tgtEl>
                                        <p:attrNameLst>
                                          <p:attrName>style.color</p:attrName>
                                        </p:attrNameLst>
                                      </p:cBhvr>
                                      <p:to>
                                        <a:schemeClr val="accent2"/>
                                      </p:to>
                                    </p:animClr>
                                    <p:animClr clrSpc="rgb" dir="cw">
                                      <p:cBhvr>
                                        <p:cTn id="7" dur="500" fill="hold"/>
                                        <p:tgtEl>
                                          <p:spTgt spid="75"/>
                                        </p:tgtEl>
                                        <p:attrNameLst>
                                          <p:attrName>fillcolor</p:attrName>
                                        </p:attrNameLst>
                                      </p:cBhvr>
                                      <p:to>
                                        <a:schemeClr val="accent2"/>
                                      </p:to>
                                    </p:animClr>
                                    <p:set>
                                      <p:cBhvr>
                                        <p:cTn id="8" dur="500" fill="hold"/>
                                        <p:tgtEl>
                                          <p:spTgt spid="75"/>
                                        </p:tgtEl>
                                        <p:attrNameLst>
                                          <p:attrName>fill.type</p:attrName>
                                        </p:attrNameLst>
                                      </p:cBhvr>
                                      <p:to>
                                        <p:strVal val="solid"/>
                                      </p:to>
                                    </p:set>
                                    <p:set>
                                      <p:cBhvr>
                                        <p:cTn id="9" dur="500" fill="hold"/>
                                        <p:tgtEl>
                                          <p:spTgt spid="75"/>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71"/>
                                        </p:tgtEl>
                                        <p:attrNameLst>
                                          <p:attrName>style.color</p:attrName>
                                        </p:attrNameLst>
                                      </p:cBhvr>
                                      <p:to>
                                        <a:schemeClr val="accent2"/>
                                      </p:to>
                                    </p:animClr>
                                    <p:animClr clrSpc="rgb" dir="cw">
                                      <p:cBhvr>
                                        <p:cTn id="14" dur="500" fill="hold"/>
                                        <p:tgtEl>
                                          <p:spTgt spid="71"/>
                                        </p:tgtEl>
                                        <p:attrNameLst>
                                          <p:attrName>fillcolor</p:attrName>
                                        </p:attrNameLst>
                                      </p:cBhvr>
                                      <p:to>
                                        <a:schemeClr val="accent2"/>
                                      </p:to>
                                    </p:animClr>
                                    <p:set>
                                      <p:cBhvr>
                                        <p:cTn id="15" dur="500" fill="hold"/>
                                        <p:tgtEl>
                                          <p:spTgt spid="71"/>
                                        </p:tgtEl>
                                        <p:attrNameLst>
                                          <p:attrName>fill.type</p:attrName>
                                        </p:attrNameLst>
                                      </p:cBhvr>
                                      <p:to>
                                        <p:strVal val="solid"/>
                                      </p:to>
                                    </p:set>
                                    <p:set>
                                      <p:cBhvr>
                                        <p:cTn id="16" dur="500" fill="hold"/>
                                        <p:tgtEl>
                                          <p:spTgt spid="71"/>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grpId="0" nodeType="clickEffect">
                                  <p:stCondLst>
                                    <p:cond delay="0"/>
                                  </p:stCondLst>
                                  <p:childTnLst>
                                    <p:animClr clrSpc="rgb" dir="cw">
                                      <p:cBhvr override="childStyle">
                                        <p:cTn id="24" dur="500" fill="hold"/>
                                        <p:tgtEl>
                                          <p:spTgt spid="10"/>
                                        </p:tgtEl>
                                        <p:attrNameLst>
                                          <p:attrName>style.color</p:attrName>
                                        </p:attrNameLst>
                                      </p:cBhvr>
                                      <p:to>
                                        <a:schemeClr val="accent2"/>
                                      </p:to>
                                    </p:animClr>
                                    <p:animClr clrSpc="rgb" dir="cw">
                                      <p:cBhvr>
                                        <p:cTn id="25" dur="500" fill="hold"/>
                                        <p:tgtEl>
                                          <p:spTgt spid="10"/>
                                        </p:tgtEl>
                                        <p:attrNameLst>
                                          <p:attrName>fillcolor</p:attrName>
                                        </p:attrNameLst>
                                      </p:cBhvr>
                                      <p:to>
                                        <a:schemeClr val="accent2"/>
                                      </p:to>
                                    </p:animClr>
                                    <p:set>
                                      <p:cBhvr>
                                        <p:cTn id="26" dur="500" fill="hold"/>
                                        <p:tgtEl>
                                          <p:spTgt spid="10"/>
                                        </p:tgtEl>
                                        <p:attrNameLst>
                                          <p:attrName>fill.type</p:attrName>
                                        </p:attrNameLst>
                                      </p:cBhvr>
                                      <p:to>
                                        <p:strVal val="solid"/>
                                      </p:to>
                                    </p:set>
                                    <p:set>
                                      <p:cBhvr>
                                        <p:cTn id="27" dur="500" fill="hold"/>
                                        <p:tgtEl>
                                          <p:spTgt spid="10"/>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9" presetClass="emph" presetSubtype="0" fill="hold" grpId="0" nodeType="clickEffect">
                                  <p:stCondLst>
                                    <p:cond delay="0"/>
                                  </p:stCondLst>
                                  <p:childTnLst>
                                    <p:animClr clrSpc="rgb" dir="cw">
                                      <p:cBhvr override="childStyle">
                                        <p:cTn id="31" dur="500" fill="hold"/>
                                        <p:tgtEl>
                                          <p:spTgt spid="8"/>
                                        </p:tgtEl>
                                        <p:attrNameLst>
                                          <p:attrName>style.color</p:attrName>
                                        </p:attrNameLst>
                                      </p:cBhvr>
                                      <p:to>
                                        <a:schemeClr val="accent2"/>
                                      </p:to>
                                    </p:animClr>
                                    <p:animClr clrSpc="rgb" dir="cw">
                                      <p:cBhvr>
                                        <p:cTn id="32" dur="500" fill="hold"/>
                                        <p:tgtEl>
                                          <p:spTgt spid="8"/>
                                        </p:tgtEl>
                                        <p:attrNameLst>
                                          <p:attrName>fillcolor</p:attrName>
                                        </p:attrNameLst>
                                      </p:cBhvr>
                                      <p:to>
                                        <a:schemeClr val="accent2"/>
                                      </p:to>
                                    </p:animClr>
                                    <p:set>
                                      <p:cBhvr>
                                        <p:cTn id="33" dur="500" fill="hold"/>
                                        <p:tgtEl>
                                          <p:spTgt spid="8"/>
                                        </p:tgtEl>
                                        <p:attrNameLst>
                                          <p:attrName>fill.type</p:attrName>
                                        </p:attrNameLst>
                                      </p:cBhvr>
                                      <p:to>
                                        <p:strVal val="solid"/>
                                      </p:to>
                                    </p:set>
                                    <p:set>
                                      <p:cBhvr>
                                        <p:cTn id="34" dur="500" fill="hold"/>
                                        <p:tgtEl>
                                          <p:spTgt spid="8"/>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9" presetClass="emph" presetSubtype="0" fill="hold" grpId="0" nodeType="clickEffect">
                                  <p:stCondLst>
                                    <p:cond delay="0"/>
                                  </p:stCondLst>
                                  <p:childTnLst>
                                    <p:animClr clrSpc="rgb" dir="cw">
                                      <p:cBhvr override="childStyle">
                                        <p:cTn id="38" dur="500" fill="hold"/>
                                        <p:tgtEl>
                                          <p:spTgt spid="5"/>
                                        </p:tgtEl>
                                        <p:attrNameLst>
                                          <p:attrName>style.color</p:attrName>
                                        </p:attrNameLst>
                                      </p:cBhvr>
                                      <p:to>
                                        <a:schemeClr val="accent2"/>
                                      </p:to>
                                    </p:animClr>
                                    <p:animClr clrSpc="rgb" dir="cw">
                                      <p:cBhvr>
                                        <p:cTn id="39" dur="500" fill="hold"/>
                                        <p:tgtEl>
                                          <p:spTgt spid="5"/>
                                        </p:tgtEl>
                                        <p:attrNameLst>
                                          <p:attrName>fillcolor</p:attrName>
                                        </p:attrNameLst>
                                      </p:cBhvr>
                                      <p:to>
                                        <a:schemeClr val="accent2"/>
                                      </p:to>
                                    </p:animClr>
                                    <p:set>
                                      <p:cBhvr>
                                        <p:cTn id="40" dur="500" fill="hold"/>
                                        <p:tgtEl>
                                          <p:spTgt spid="5"/>
                                        </p:tgtEl>
                                        <p:attrNameLst>
                                          <p:attrName>fill.type</p:attrName>
                                        </p:attrNameLst>
                                      </p:cBhvr>
                                      <p:to>
                                        <p:strVal val="solid"/>
                                      </p:to>
                                    </p:set>
                                    <p:set>
                                      <p:cBhvr>
                                        <p:cTn id="41" dur="500" fill="hold"/>
                                        <p:tgtEl>
                                          <p:spTgt spid="5"/>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9" presetClass="emph" presetSubtype="0" fill="hold" grpId="0" nodeType="clickEffect">
                                  <p:stCondLst>
                                    <p:cond delay="0"/>
                                  </p:stCondLst>
                                  <p:childTnLst>
                                    <p:animClr clrSpc="rgb" dir="cw">
                                      <p:cBhvr override="childStyle">
                                        <p:cTn id="45" dur="500" fill="hold"/>
                                        <p:tgtEl>
                                          <p:spTgt spid="12"/>
                                        </p:tgtEl>
                                        <p:attrNameLst>
                                          <p:attrName>style.color</p:attrName>
                                        </p:attrNameLst>
                                      </p:cBhvr>
                                      <p:to>
                                        <a:schemeClr val="accent2"/>
                                      </p:to>
                                    </p:animClr>
                                    <p:animClr clrSpc="rgb" dir="cw">
                                      <p:cBhvr>
                                        <p:cTn id="46" dur="500" fill="hold"/>
                                        <p:tgtEl>
                                          <p:spTgt spid="12"/>
                                        </p:tgtEl>
                                        <p:attrNameLst>
                                          <p:attrName>fillcolor</p:attrName>
                                        </p:attrNameLst>
                                      </p:cBhvr>
                                      <p:to>
                                        <a:schemeClr val="accent2"/>
                                      </p:to>
                                    </p:animClr>
                                    <p:set>
                                      <p:cBhvr>
                                        <p:cTn id="47" dur="500" fill="hold"/>
                                        <p:tgtEl>
                                          <p:spTgt spid="12"/>
                                        </p:tgtEl>
                                        <p:attrNameLst>
                                          <p:attrName>fill.type</p:attrName>
                                        </p:attrNameLst>
                                      </p:cBhvr>
                                      <p:to>
                                        <p:strVal val="solid"/>
                                      </p:to>
                                    </p:set>
                                    <p:set>
                                      <p:cBhvr>
                                        <p:cTn id="48" dur="500" fill="hold"/>
                                        <p:tgtEl>
                                          <p:spTgt spid="1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71" grpId="0" animBg="1"/>
      <p:bldP spid="75" grpId="0" animBg="1"/>
      <p:bldP spid="51"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Brief Introduction of Unit</a:t>
            </a:r>
          </a:p>
        </p:txBody>
      </p:sp>
      <p:sp>
        <p:nvSpPr>
          <p:cNvPr id="5" name="Content Placeholder 4"/>
          <p:cNvSpPr>
            <a:spLocks noGrp="1"/>
          </p:cNvSpPr>
          <p:nvPr>
            <p:ph idx="1"/>
          </p:nvPr>
        </p:nvSpPr>
        <p:spPr/>
        <p:txBody>
          <a:bodyPr/>
          <a:lstStyle/>
          <a:p>
            <a:pPr marL="0" indent="0" algn="l">
              <a:lnSpc>
                <a:spcPct val="100000"/>
              </a:lnSpc>
              <a:buNone/>
            </a:pPr>
            <a:r>
              <a:rPr lang="en-US" dirty="0"/>
              <a:t>This unit focused on </a:t>
            </a:r>
          </a:p>
          <a:p>
            <a:pPr lvl="0"/>
            <a:r>
              <a:rPr lang="en-US" dirty="0"/>
              <a:t>Key Question: How can we use </a:t>
            </a:r>
            <a:r>
              <a:rPr lang="en-US" b="1" dirty="0"/>
              <a:t>specific sets of vertices </a:t>
            </a:r>
            <a:r>
              <a:rPr lang="en-US" dirty="0"/>
              <a:t>or </a:t>
            </a:r>
            <a:r>
              <a:rPr lang="en-US" b="1" dirty="0"/>
              <a:t>edges</a:t>
            </a:r>
            <a:r>
              <a:rPr lang="en-US" dirty="0"/>
              <a:t> to control or pair parts of a graph efficiently?</a:t>
            </a:r>
          </a:p>
          <a:p>
            <a:pPr lvl="0"/>
            <a:r>
              <a:rPr lang="en-US" dirty="0"/>
              <a:t>We learned about dominating sets, and domination number, showing how a small set of vertices can influence the whole graph.</a:t>
            </a:r>
          </a:p>
          <a:p>
            <a:pPr lvl="0"/>
            <a:r>
              <a:rPr lang="en-US" dirty="0"/>
              <a:t>These ideas are useful in real-world problems like network monitoring, resource placement, and spreading information.</a:t>
            </a:r>
          </a:p>
          <a:p>
            <a:pPr lvl="0"/>
            <a:r>
              <a:rPr lang="en-US" dirty="0"/>
              <a:t>We also studied matching, including maximal, maximum, and perfect matching, to understand how vertices can be paired without overlap.</a:t>
            </a:r>
          </a:p>
          <a:p>
            <a:pPr lvl="0"/>
            <a:r>
              <a:rPr lang="en-US" dirty="0"/>
              <a:t>Both domination and matching help to solve practical problems like job assignment, scheduling, and pairing tasks with resources.</a:t>
            </a:r>
          </a:p>
        </p:txBody>
      </p:sp>
    </p:spTree>
    <p:extLst>
      <p:ext uri="{BB962C8B-B14F-4D97-AF65-F5344CB8AC3E}">
        <p14:creationId xmlns:p14="http://schemas.microsoft.com/office/powerpoint/2010/main" val="419464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4</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541634"/>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39"/>
                <a:ext cx="12024000" cy="605361"/>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the domination number and total domination number of</a:t>
                </a:r>
                <a14:m>
                  <m:oMath xmlns:m="http://schemas.openxmlformats.org/officeDocument/2006/math">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K</m:t>
                        </m:r>
                      </m:e>
                      <m:sub>
                        <m:r>
                          <a:rPr lang="en-US" sz="2800" b="0" i="0" smtClean="0">
                            <a:solidFill>
                              <a:schemeClr val="bg1"/>
                            </a:solidFill>
                            <a:latin typeface="Cambria Math" panose="02040503050406030204" pitchFamily="18" charset="0"/>
                          </a:rPr>
                          <m:t>2,3</m:t>
                        </m:r>
                      </m:sub>
                    </m:sSub>
                  </m:oMath>
                </a14:m>
                <a:r>
                  <a:rPr lang="en-US" sz="2800" b="1" dirty="0">
                    <a:solidFill>
                      <a:schemeClr val="bg1"/>
                    </a:solidFill>
                  </a:rPr>
                  <a:t>.</a:t>
                </a:r>
                <a:endParaRPr lang="en-US" sz="2800" dirty="0">
                  <a:solidFill>
                    <a:schemeClr val="bg1"/>
                  </a:solidFill>
                </a:endParaRP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39"/>
                <a:ext cx="12024000" cy="605361"/>
              </a:xfrm>
              <a:prstGeom prst="rect">
                <a:avLst/>
              </a:prstGeom>
              <a:blipFill rotWithShape="0">
                <a:blip r:embed="rId2"/>
                <a:stretch>
                  <a:fillRect l="-1065" t="-10000" b="-13000"/>
                </a:stretch>
              </a:blipFill>
              <a:ln>
                <a:noFill/>
              </a:ln>
            </p:spPr>
            <p:txBody>
              <a:bodyPr/>
              <a:lstStyle/>
              <a:p>
                <a:r>
                  <a:rPr lang="en-US">
                    <a:noFill/>
                  </a:rPr>
                  <a:t> </a:t>
                </a:r>
              </a:p>
            </p:txBody>
          </p:sp>
        </mc:Fallback>
      </mc:AlternateContent>
      <p:sp>
        <p:nvSpPr>
          <p:cNvPr id="34" name="Oval 33">
            <a:extLst>
              <a:ext uri="{FF2B5EF4-FFF2-40B4-BE49-F238E27FC236}">
                <a16:creationId xmlns:a16="http://schemas.microsoft.com/office/drawing/2014/main" id="{BDD11F87-DA81-9510-C1CB-0AF4093562CB}"/>
              </a:ext>
            </a:extLst>
          </p:cNvPr>
          <p:cNvSpPr/>
          <p:nvPr/>
        </p:nvSpPr>
        <p:spPr>
          <a:xfrm rot="5400000">
            <a:off x="3476092" y="335253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7" name="Oval 36">
            <a:extLst>
              <a:ext uri="{FF2B5EF4-FFF2-40B4-BE49-F238E27FC236}">
                <a16:creationId xmlns:a16="http://schemas.microsoft.com/office/drawing/2014/main" id="{BDD11F87-DA81-9510-C1CB-0AF4093562CB}"/>
              </a:ext>
            </a:extLst>
          </p:cNvPr>
          <p:cNvSpPr/>
          <p:nvPr/>
        </p:nvSpPr>
        <p:spPr>
          <a:xfrm rot="5400000">
            <a:off x="3932604" y="47903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2492746" y="47903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5366173" y="479735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4636784" y="336578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38" idx="1"/>
            <a:endCxn id="40" idx="6"/>
          </p:cNvCxnSpPr>
          <p:nvPr/>
        </p:nvCxnSpPr>
        <p:spPr>
          <a:xfrm flipV="1">
            <a:off x="2614221" y="3508346"/>
            <a:ext cx="2093126" cy="13040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38" idx="2"/>
            <a:endCxn id="34" idx="7"/>
          </p:cNvCxnSpPr>
          <p:nvPr/>
        </p:nvCxnSpPr>
        <p:spPr>
          <a:xfrm flipV="1">
            <a:off x="2563309" y="3474430"/>
            <a:ext cx="1034258" cy="13173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6205DD86-315C-53B6-CEEF-A9919650168E}"/>
              </a:ext>
            </a:extLst>
          </p:cNvPr>
          <p:cNvCxnSpPr>
            <a:cxnSpLocks/>
            <a:stCxn id="37" idx="3"/>
            <a:endCxn id="34" idx="7"/>
          </p:cNvCxnSpPr>
          <p:nvPr/>
        </p:nvCxnSpPr>
        <p:spPr>
          <a:xfrm flipH="1" flipV="1">
            <a:off x="3597567" y="3474430"/>
            <a:ext cx="354688" cy="133798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6205DD86-315C-53B6-CEEF-A9919650168E}"/>
              </a:ext>
            </a:extLst>
          </p:cNvPr>
          <p:cNvCxnSpPr>
            <a:cxnSpLocks/>
            <a:stCxn id="39" idx="3"/>
            <a:endCxn id="34" idx="7"/>
          </p:cNvCxnSpPr>
          <p:nvPr/>
        </p:nvCxnSpPr>
        <p:spPr>
          <a:xfrm flipH="1" flipV="1">
            <a:off x="3597567" y="3474430"/>
            <a:ext cx="1788257" cy="134502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2406286" y="2321087"/>
            <a:ext cx="3094117" cy="523220"/>
          </a:xfrm>
          <a:prstGeom prst="rect">
            <a:avLst/>
          </a:prstGeom>
        </p:spPr>
        <p:txBody>
          <a:bodyPr wrap="none">
            <a:spAutoFit/>
          </a:bodyPr>
          <a:lstStyle/>
          <a:p>
            <a:r>
              <a:rPr lang="en-US" sz="2800" dirty="0"/>
              <a:t>Domination Number </a:t>
            </a:r>
          </a:p>
        </p:txBody>
      </p:sp>
      <p:sp>
        <p:nvSpPr>
          <p:cNvPr id="56" name="Rectangle 55"/>
          <p:cNvSpPr/>
          <p:nvPr/>
        </p:nvSpPr>
        <p:spPr>
          <a:xfrm>
            <a:off x="6519931" y="2326088"/>
            <a:ext cx="3902030" cy="523220"/>
          </a:xfrm>
          <a:prstGeom prst="rect">
            <a:avLst/>
          </a:prstGeom>
        </p:spPr>
        <p:txBody>
          <a:bodyPr wrap="none">
            <a:spAutoFit/>
          </a:bodyPr>
          <a:lstStyle/>
          <a:p>
            <a:r>
              <a:rPr lang="en-US" sz="2800" dirty="0"/>
              <a:t>Total Domination Number </a:t>
            </a:r>
          </a:p>
        </p:txBody>
      </p:sp>
      <p:sp>
        <p:nvSpPr>
          <p:cNvPr id="57" name="Rectangle 56"/>
          <p:cNvSpPr/>
          <p:nvPr/>
        </p:nvSpPr>
        <p:spPr>
          <a:xfrm>
            <a:off x="2309545" y="5392639"/>
            <a:ext cx="3525324" cy="523220"/>
          </a:xfrm>
          <a:prstGeom prst="rect">
            <a:avLst/>
          </a:prstGeom>
        </p:spPr>
        <p:txBody>
          <a:bodyPr wrap="none">
            <a:spAutoFit/>
          </a:bodyPr>
          <a:lstStyle/>
          <a:p>
            <a:r>
              <a:rPr lang="en-US" sz="2800" dirty="0"/>
              <a:t>Domination Number = 2</a:t>
            </a:r>
          </a:p>
        </p:txBody>
      </p:sp>
      <p:sp>
        <p:nvSpPr>
          <p:cNvPr id="58" name="Rectangle 57"/>
          <p:cNvSpPr/>
          <p:nvPr/>
        </p:nvSpPr>
        <p:spPr>
          <a:xfrm>
            <a:off x="6519931" y="5392639"/>
            <a:ext cx="4333238" cy="523220"/>
          </a:xfrm>
          <a:prstGeom prst="rect">
            <a:avLst/>
          </a:prstGeom>
        </p:spPr>
        <p:txBody>
          <a:bodyPr wrap="none">
            <a:spAutoFit/>
          </a:bodyPr>
          <a:lstStyle/>
          <a:p>
            <a:r>
              <a:rPr lang="en-US" sz="2800" dirty="0"/>
              <a:t>Total Domination Number = 2</a:t>
            </a:r>
          </a:p>
        </p:txBody>
      </p:sp>
      <p:cxnSp>
        <p:nvCxnSpPr>
          <p:cNvPr id="61" name="Straight Connector 60">
            <a:extLst>
              <a:ext uri="{FF2B5EF4-FFF2-40B4-BE49-F238E27FC236}">
                <a16:creationId xmlns:a16="http://schemas.microsoft.com/office/drawing/2014/main" id="{6205DD86-315C-53B6-CEEF-A9919650168E}"/>
              </a:ext>
            </a:extLst>
          </p:cNvPr>
          <p:cNvCxnSpPr>
            <a:cxnSpLocks/>
            <a:stCxn id="37" idx="2"/>
            <a:endCxn id="40" idx="6"/>
          </p:cNvCxnSpPr>
          <p:nvPr/>
        </p:nvCxnSpPr>
        <p:spPr>
          <a:xfrm flipV="1">
            <a:off x="4003167" y="3508346"/>
            <a:ext cx="704180" cy="12833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39" idx="3"/>
            <a:endCxn id="40" idx="6"/>
          </p:cNvCxnSpPr>
          <p:nvPr/>
        </p:nvCxnSpPr>
        <p:spPr>
          <a:xfrm flipH="1" flipV="1">
            <a:off x="4707347" y="3508346"/>
            <a:ext cx="678477" cy="13111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7832192" y="335253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5" name="Oval 84">
            <a:extLst>
              <a:ext uri="{FF2B5EF4-FFF2-40B4-BE49-F238E27FC236}">
                <a16:creationId xmlns:a16="http://schemas.microsoft.com/office/drawing/2014/main" id="{BDD11F87-DA81-9510-C1CB-0AF4093562CB}"/>
              </a:ext>
            </a:extLst>
          </p:cNvPr>
          <p:cNvSpPr/>
          <p:nvPr/>
        </p:nvSpPr>
        <p:spPr>
          <a:xfrm rot="5400000">
            <a:off x="8288704" y="47903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6" name="Oval 85">
            <a:extLst>
              <a:ext uri="{FF2B5EF4-FFF2-40B4-BE49-F238E27FC236}">
                <a16:creationId xmlns:a16="http://schemas.microsoft.com/office/drawing/2014/main" id="{BDD11F87-DA81-9510-C1CB-0AF4093562CB}"/>
              </a:ext>
            </a:extLst>
          </p:cNvPr>
          <p:cNvSpPr/>
          <p:nvPr/>
        </p:nvSpPr>
        <p:spPr>
          <a:xfrm rot="5400000">
            <a:off x="6848846" y="47903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7" name="Oval 86">
            <a:extLst>
              <a:ext uri="{FF2B5EF4-FFF2-40B4-BE49-F238E27FC236}">
                <a16:creationId xmlns:a16="http://schemas.microsoft.com/office/drawing/2014/main" id="{BDD11F87-DA81-9510-C1CB-0AF4093562CB}"/>
              </a:ext>
            </a:extLst>
          </p:cNvPr>
          <p:cNvSpPr/>
          <p:nvPr/>
        </p:nvSpPr>
        <p:spPr>
          <a:xfrm rot="5400000">
            <a:off x="9722273" y="479735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8" name="Oval 87">
            <a:extLst>
              <a:ext uri="{FF2B5EF4-FFF2-40B4-BE49-F238E27FC236}">
                <a16:creationId xmlns:a16="http://schemas.microsoft.com/office/drawing/2014/main" id="{BDD11F87-DA81-9510-C1CB-0AF4093562CB}"/>
              </a:ext>
            </a:extLst>
          </p:cNvPr>
          <p:cNvSpPr/>
          <p:nvPr/>
        </p:nvSpPr>
        <p:spPr>
          <a:xfrm rot="5400000">
            <a:off x="8992884" y="336578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9" name="Straight Connector 88">
            <a:extLst>
              <a:ext uri="{FF2B5EF4-FFF2-40B4-BE49-F238E27FC236}">
                <a16:creationId xmlns:a16="http://schemas.microsoft.com/office/drawing/2014/main" id="{6205DD86-315C-53B6-CEEF-A9919650168E}"/>
              </a:ext>
            </a:extLst>
          </p:cNvPr>
          <p:cNvCxnSpPr>
            <a:cxnSpLocks/>
            <a:stCxn id="86" idx="1"/>
            <a:endCxn id="88" idx="6"/>
          </p:cNvCxnSpPr>
          <p:nvPr/>
        </p:nvCxnSpPr>
        <p:spPr>
          <a:xfrm flipV="1">
            <a:off x="6970321" y="3508346"/>
            <a:ext cx="2093126" cy="130406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6205DD86-315C-53B6-CEEF-A9919650168E}"/>
              </a:ext>
            </a:extLst>
          </p:cNvPr>
          <p:cNvCxnSpPr>
            <a:cxnSpLocks/>
            <a:stCxn id="86" idx="2"/>
            <a:endCxn id="84" idx="7"/>
          </p:cNvCxnSpPr>
          <p:nvPr/>
        </p:nvCxnSpPr>
        <p:spPr>
          <a:xfrm flipV="1">
            <a:off x="6919409" y="3474430"/>
            <a:ext cx="1034258" cy="131731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85" idx="3"/>
            <a:endCxn id="84" idx="7"/>
          </p:cNvCxnSpPr>
          <p:nvPr/>
        </p:nvCxnSpPr>
        <p:spPr>
          <a:xfrm flipH="1" flipV="1">
            <a:off x="7953667" y="3474430"/>
            <a:ext cx="354688" cy="133798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7" idx="3"/>
            <a:endCxn id="84" idx="7"/>
          </p:cNvCxnSpPr>
          <p:nvPr/>
        </p:nvCxnSpPr>
        <p:spPr>
          <a:xfrm flipH="1" flipV="1">
            <a:off x="7953667" y="3474430"/>
            <a:ext cx="1788257" cy="134502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a:extLst>
              <a:ext uri="{FF2B5EF4-FFF2-40B4-BE49-F238E27FC236}">
                <a16:creationId xmlns:a16="http://schemas.microsoft.com/office/drawing/2014/main" id="{6205DD86-315C-53B6-CEEF-A9919650168E}"/>
              </a:ext>
            </a:extLst>
          </p:cNvPr>
          <p:cNvCxnSpPr>
            <a:cxnSpLocks/>
            <a:stCxn id="85" idx="2"/>
            <a:endCxn id="88" idx="6"/>
          </p:cNvCxnSpPr>
          <p:nvPr/>
        </p:nvCxnSpPr>
        <p:spPr>
          <a:xfrm flipV="1">
            <a:off x="8359267" y="3508346"/>
            <a:ext cx="704180" cy="12833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a:extLst>
              <a:ext uri="{FF2B5EF4-FFF2-40B4-BE49-F238E27FC236}">
                <a16:creationId xmlns:a16="http://schemas.microsoft.com/office/drawing/2014/main" id="{6205DD86-315C-53B6-CEEF-A9919650168E}"/>
              </a:ext>
            </a:extLst>
          </p:cNvPr>
          <p:cNvCxnSpPr>
            <a:cxnSpLocks/>
            <a:stCxn id="87" idx="3"/>
            <a:endCxn id="88" idx="6"/>
          </p:cNvCxnSpPr>
          <p:nvPr/>
        </p:nvCxnSpPr>
        <p:spPr>
          <a:xfrm flipH="1" flipV="1">
            <a:off x="9063447" y="3508346"/>
            <a:ext cx="678477" cy="13111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420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4"/>
                                        </p:tgtEl>
                                        <p:attrNameLst>
                                          <p:attrName>style.color</p:attrName>
                                        </p:attrNameLst>
                                      </p:cBhvr>
                                      <p:to>
                                        <a:schemeClr val="accent2"/>
                                      </p:to>
                                    </p:animClr>
                                    <p:animClr clrSpc="rgb" dir="cw">
                                      <p:cBhvr>
                                        <p:cTn id="7" dur="500" fill="hold"/>
                                        <p:tgtEl>
                                          <p:spTgt spid="34"/>
                                        </p:tgtEl>
                                        <p:attrNameLst>
                                          <p:attrName>fillcolor</p:attrName>
                                        </p:attrNameLst>
                                      </p:cBhvr>
                                      <p:to>
                                        <a:schemeClr val="accent2"/>
                                      </p:to>
                                    </p:animClr>
                                    <p:set>
                                      <p:cBhvr>
                                        <p:cTn id="8" dur="500" fill="hold"/>
                                        <p:tgtEl>
                                          <p:spTgt spid="34"/>
                                        </p:tgtEl>
                                        <p:attrNameLst>
                                          <p:attrName>fill.type</p:attrName>
                                        </p:attrNameLst>
                                      </p:cBhvr>
                                      <p:to>
                                        <p:strVal val="solid"/>
                                      </p:to>
                                    </p:set>
                                    <p:set>
                                      <p:cBhvr>
                                        <p:cTn id="9" dur="500" fill="hold"/>
                                        <p:tgtEl>
                                          <p:spTgt spid="3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37"/>
                                        </p:tgtEl>
                                        <p:attrNameLst>
                                          <p:attrName>style.color</p:attrName>
                                        </p:attrNameLst>
                                      </p:cBhvr>
                                      <p:to>
                                        <a:schemeClr val="accent2"/>
                                      </p:to>
                                    </p:animClr>
                                    <p:animClr clrSpc="rgb" dir="cw">
                                      <p:cBhvr>
                                        <p:cTn id="14" dur="500" fill="hold"/>
                                        <p:tgtEl>
                                          <p:spTgt spid="37"/>
                                        </p:tgtEl>
                                        <p:attrNameLst>
                                          <p:attrName>fillcolor</p:attrName>
                                        </p:attrNameLst>
                                      </p:cBhvr>
                                      <p:to>
                                        <a:schemeClr val="accent2"/>
                                      </p:to>
                                    </p:animClr>
                                    <p:set>
                                      <p:cBhvr>
                                        <p:cTn id="15" dur="500" fill="hold"/>
                                        <p:tgtEl>
                                          <p:spTgt spid="37"/>
                                        </p:tgtEl>
                                        <p:attrNameLst>
                                          <p:attrName>fill.type</p:attrName>
                                        </p:attrNameLst>
                                      </p:cBhvr>
                                      <p:to>
                                        <p:strVal val="solid"/>
                                      </p:to>
                                    </p:set>
                                    <p:set>
                                      <p:cBhvr>
                                        <p:cTn id="16" dur="500" fill="hold"/>
                                        <p:tgtEl>
                                          <p:spTgt spid="3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grpId="0" nodeType="clickEffect">
                                  <p:stCondLst>
                                    <p:cond delay="0"/>
                                  </p:stCondLst>
                                  <p:childTnLst>
                                    <p:animClr clrSpc="rgb" dir="cw">
                                      <p:cBhvr override="childStyle">
                                        <p:cTn id="20" dur="500" fill="hold"/>
                                        <p:tgtEl>
                                          <p:spTgt spid="84"/>
                                        </p:tgtEl>
                                        <p:attrNameLst>
                                          <p:attrName>style.color</p:attrName>
                                        </p:attrNameLst>
                                      </p:cBhvr>
                                      <p:to>
                                        <a:schemeClr val="accent2"/>
                                      </p:to>
                                    </p:animClr>
                                    <p:animClr clrSpc="rgb" dir="cw">
                                      <p:cBhvr>
                                        <p:cTn id="21" dur="500" fill="hold"/>
                                        <p:tgtEl>
                                          <p:spTgt spid="84"/>
                                        </p:tgtEl>
                                        <p:attrNameLst>
                                          <p:attrName>fillcolor</p:attrName>
                                        </p:attrNameLst>
                                      </p:cBhvr>
                                      <p:to>
                                        <a:schemeClr val="accent2"/>
                                      </p:to>
                                    </p:animClr>
                                    <p:set>
                                      <p:cBhvr>
                                        <p:cTn id="22" dur="500" fill="hold"/>
                                        <p:tgtEl>
                                          <p:spTgt spid="84"/>
                                        </p:tgtEl>
                                        <p:attrNameLst>
                                          <p:attrName>fill.type</p:attrName>
                                        </p:attrNameLst>
                                      </p:cBhvr>
                                      <p:to>
                                        <p:strVal val="solid"/>
                                      </p:to>
                                    </p:set>
                                    <p:set>
                                      <p:cBhvr>
                                        <p:cTn id="23" dur="500" fill="hold"/>
                                        <p:tgtEl>
                                          <p:spTgt spid="84"/>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grpId="0" nodeType="clickEffect">
                                  <p:stCondLst>
                                    <p:cond delay="0"/>
                                  </p:stCondLst>
                                  <p:childTnLst>
                                    <p:animClr clrSpc="rgb" dir="cw">
                                      <p:cBhvr override="childStyle">
                                        <p:cTn id="27" dur="500" fill="hold"/>
                                        <p:tgtEl>
                                          <p:spTgt spid="85"/>
                                        </p:tgtEl>
                                        <p:attrNameLst>
                                          <p:attrName>style.color</p:attrName>
                                        </p:attrNameLst>
                                      </p:cBhvr>
                                      <p:to>
                                        <a:schemeClr val="accent2"/>
                                      </p:to>
                                    </p:animClr>
                                    <p:animClr clrSpc="rgb" dir="cw">
                                      <p:cBhvr>
                                        <p:cTn id="28" dur="500" fill="hold"/>
                                        <p:tgtEl>
                                          <p:spTgt spid="85"/>
                                        </p:tgtEl>
                                        <p:attrNameLst>
                                          <p:attrName>fillcolor</p:attrName>
                                        </p:attrNameLst>
                                      </p:cBhvr>
                                      <p:to>
                                        <a:schemeClr val="accent2"/>
                                      </p:to>
                                    </p:animClr>
                                    <p:set>
                                      <p:cBhvr>
                                        <p:cTn id="29" dur="500" fill="hold"/>
                                        <p:tgtEl>
                                          <p:spTgt spid="85"/>
                                        </p:tgtEl>
                                        <p:attrNameLst>
                                          <p:attrName>fill.type</p:attrName>
                                        </p:attrNameLst>
                                      </p:cBhvr>
                                      <p:to>
                                        <p:strVal val="solid"/>
                                      </p:to>
                                    </p:set>
                                    <p:set>
                                      <p:cBhvr>
                                        <p:cTn id="30" dur="500" fill="hold"/>
                                        <p:tgtEl>
                                          <p:spTgt spid="8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57" grpId="0"/>
      <p:bldP spid="58" grpId="0"/>
      <p:bldP spid="84" grpId="0" animBg="1"/>
      <p:bldP spid="8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5</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76989"/>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40"/>
                <a:ext cx="12024000" cy="587474"/>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an example of a connected graph</a:t>
                </a:r>
                <a14:m>
                  <m:oMath xmlns:m="http://schemas.openxmlformats.org/officeDocument/2006/math">
                    <m:r>
                      <a:rPr lang="en-US" sz="2800" b="1">
                        <a:solidFill>
                          <a:schemeClr val="bg1"/>
                        </a:solidFill>
                        <a:latin typeface="Cambria Math" panose="02040503050406030204" pitchFamily="18" charset="0"/>
                      </a:rPr>
                      <m:t> </m:t>
                    </m:r>
                    <m:r>
                      <m:rPr>
                        <m:sty m:val="p"/>
                      </m:rPr>
                      <a:rPr lang="en-US" sz="2800" b="0" i="0">
                        <a:solidFill>
                          <a:schemeClr val="bg1"/>
                        </a:solidFill>
                        <a:latin typeface="Cambria Math" panose="02040503050406030204" pitchFamily="18" charset="0"/>
                      </a:rPr>
                      <m:t>G</m:t>
                    </m:r>
                  </m:oMath>
                </a14:m>
                <a:r>
                  <a:rPr lang="en-US" sz="2800" dirty="0">
                    <a:solidFill>
                      <a:schemeClr val="bg1"/>
                    </a:solidFill>
                  </a:rPr>
                  <a:t> such that</a:t>
                </a:r>
                <a14:m>
                  <m:oMath xmlns:m="http://schemas.openxmlformats.org/officeDocument/2006/math">
                    <m:r>
                      <a:rPr lang="en-US" sz="2800" b="0" i="0">
                        <a:solidFill>
                          <a:schemeClr val="bg1"/>
                        </a:solidFill>
                        <a:latin typeface="Cambria Math" panose="02040503050406030204" pitchFamily="18" charset="0"/>
                      </a:rPr>
                      <m:t> </m:t>
                    </m:r>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γ</m:t>
                        </m:r>
                      </m:e>
                      <m:sub>
                        <m:r>
                          <m:rPr>
                            <m:sty m:val="p"/>
                          </m:rPr>
                          <a:rPr lang="en-US" sz="2800" b="0" i="0">
                            <a:solidFill>
                              <a:schemeClr val="bg1"/>
                            </a:solidFill>
                            <a:latin typeface="Cambria Math" panose="02040503050406030204" pitchFamily="18" charset="0"/>
                          </a:rPr>
                          <m:t>t</m:t>
                        </m:r>
                      </m:sub>
                    </m:sSub>
                    <m:d>
                      <m:dPr>
                        <m:ctrlPr>
                          <a:rPr lang="en-US" sz="2800" i="1">
                            <a:solidFill>
                              <a:schemeClr val="bg1"/>
                            </a:solidFill>
                            <a:latin typeface="Cambria Math" panose="02040503050406030204" pitchFamily="18" charset="0"/>
                          </a:rPr>
                        </m:ctrlPr>
                      </m:dPr>
                      <m:e>
                        <m:r>
                          <m:rPr>
                            <m:sty m:val="p"/>
                          </m:rPr>
                          <a:rPr lang="en-US" sz="2800" b="0" i="0">
                            <a:solidFill>
                              <a:schemeClr val="bg1"/>
                            </a:solidFill>
                            <a:latin typeface="Cambria Math" panose="02040503050406030204" pitchFamily="18" charset="0"/>
                          </a:rPr>
                          <m:t>G</m:t>
                        </m:r>
                      </m:e>
                    </m:d>
                    <m:r>
                      <a:rPr lang="en-US" sz="2800" b="0" i="0">
                        <a:solidFill>
                          <a:schemeClr val="bg1"/>
                        </a:solidFill>
                        <a:latin typeface="Cambria Math" panose="02040503050406030204" pitchFamily="18" charset="0"/>
                      </a:rPr>
                      <m:t>=1.5</m:t>
                    </m:r>
                    <m:r>
                      <m:rPr>
                        <m:sty m:val="p"/>
                      </m:rPr>
                      <a:rPr lang="en-US" sz="2800" b="0" i="0">
                        <a:solidFill>
                          <a:schemeClr val="bg1"/>
                        </a:solidFill>
                        <a:latin typeface="Cambria Math" panose="02040503050406030204" pitchFamily="18" charset="0"/>
                      </a:rPr>
                      <m:t>γ</m:t>
                    </m:r>
                    <m:d>
                      <m:dPr>
                        <m:ctrlPr>
                          <a:rPr lang="en-US" sz="2800" i="1">
                            <a:solidFill>
                              <a:schemeClr val="bg1"/>
                            </a:solidFill>
                            <a:latin typeface="Cambria Math" panose="02040503050406030204" pitchFamily="18" charset="0"/>
                          </a:rPr>
                        </m:ctrlPr>
                      </m:dPr>
                      <m:e>
                        <m:r>
                          <m:rPr>
                            <m:sty m:val="p"/>
                          </m:rPr>
                          <a:rPr lang="en-US" sz="2800" b="0" i="0">
                            <a:solidFill>
                              <a:schemeClr val="bg1"/>
                            </a:solidFill>
                            <a:latin typeface="Cambria Math" panose="02040503050406030204" pitchFamily="18" charset="0"/>
                          </a:rPr>
                          <m:t>G</m:t>
                        </m:r>
                      </m:e>
                    </m:d>
                  </m:oMath>
                </a14:m>
                <a:r>
                  <a:rPr lang="en-US" sz="2800" dirty="0">
                    <a:solidFill>
                      <a:schemeClr val="bg1"/>
                    </a:solidFill>
                  </a:rPr>
                  <a:t>.</a:t>
                </a: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40"/>
                <a:ext cx="12024000" cy="587474"/>
              </a:xfrm>
              <a:prstGeom prst="rect">
                <a:avLst/>
              </a:prstGeom>
              <a:blipFill rotWithShape="0">
                <a:blip r:embed="rId2"/>
                <a:stretch>
                  <a:fillRect l="-1065" t="-10309" b="-16495"/>
                </a:stretch>
              </a:blipFill>
              <a:ln>
                <a:noFill/>
              </a:ln>
            </p:spPr>
            <p:txBody>
              <a:bodyPr/>
              <a:lstStyle/>
              <a:p>
                <a:r>
                  <a:rPr lang="en-US">
                    <a:noFill/>
                  </a:rPr>
                  <a:t> </a:t>
                </a:r>
              </a:p>
            </p:txBody>
          </p:sp>
        </mc:Fallback>
      </mc:AlternateContent>
      <p:sp>
        <p:nvSpPr>
          <p:cNvPr id="5" name="Oval 4">
            <a:extLst>
              <a:ext uri="{FF2B5EF4-FFF2-40B4-BE49-F238E27FC236}">
                <a16:creationId xmlns:a16="http://schemas.microsoft.com/office/drawing/2014/main" id="{BDD11F87-DA81-9510-C1CB-0AF4093562CB}"/>
              </a:ext>
            </a:extLst>
          </p:cNvPr>
          <p:cNvSpPr/>
          <p:nvPr/>
        </p:nvSpPr>
        <p:spPr>
          <a:xfrm rot="5400000">
            <a:off x="4827813" y="408373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 name="Straight Connector 5">
            <a:extLst>
              <a:ext uri="{FF2B5EF4-FFF2-40B4-BE49-F238E27FC236}">
                <a16:creationId xmlns:a16="http://schemas.microsoft.com/office/drawing/2014/main" id="{6205DD86-315C-53B6-CEEF-A9919650168E}"/>
              </a:ext>
            </a:extLst>
          </p:cNvPr>
          <p:cNvCxnSpPr>
            <a:cxnSpLocks/>
            <a:stCxn id="5" idx="2"/>
            <a:endCxn id="7" idx="6"/>
          </p:cNvCxnSpPr>
          <p:nvPr/>
        </p:nvCxnSpPr>
        <p:spPr>
          <a:xfrm flipV="1">
            <a:off x="4898376" y="2785171"/>
            <a:ext cx="490" cy="1300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 name="Oval 6">
            <a:extLst>
              <a:ext uri="{FF2B5EF4-FFF2-40B4-BE49-F238E27FC236}">
                <a16:creationId xmlns:a16="http://schemas.microsoft.com/office/drawing/2014/main" id="{BDD11F87-DA81-9510-C1CB-0AF4093562CB}"/>
              </a:ext>
            </a:extLst>
          </p:cNvPr>
          <p:cNvSpPr/>
          <p:nvPr/>
        </p:nvSpPr>
        <p:spPr>
          <a:xfrm rot="5400000">
            <a:off x="4828303" y="26426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 name="Straight Connector 11">
            <a:extLst>
              <a:ext uri="{FF2B5EF4-FFF2-40B4-BE49-F238E27FC236}">
                <a16:creationId xmlns:a16="http://schemas.microsoft.com/office/drawing/2014/main" id="{6205DD86-315C-53B6-CEEF-A9919650168E}"/>
              </a:ext>
            </a:extLst>
          </p:cNvPr>
          <p:cNvCxnSpPr>
            <a:cxnSpLocks/>
            <a:stCxn id="14" idx="4"/>
            <a:endCxn id="5" idx="0"/>
          </p:cNvCxnSpPr>
          <p:nvPr/>
        </p:nvCxnSpPr>
        <p:spPr>
          <a:xfrm flipH="1">
            <a:off x="4970376" y="4155734"/>
            <a:ext cx="200677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Oval 12">
            <a:extLst>
              <a:ext uri="{FF2B5EF4-FFF2-40B4-BE49-F238E27FC236}">
                <a16:creationId xmlns:a16="http://schemas.microsoft.com/office/drawing/2014/main" id="{BDD11F87-DA81-9510-C1CB-0AF4093562CB}"/>
              </a:ext>
            </a:extLst>
          </p:cNvPr>
          <p:cNvSpPr/>
          <p:nvPr/>
        </p:nvSpPr>
        <p:spPr>
          <a:xfrm rot="5400000">
            <a:off x="6978587" y="26426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6978587" y="408373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 name="Straight Connector 15">
            <a:extLst>
              <a:ext uri="{FF2B5EF4-FFF2-40B4-BE49-F238E27FC236}">
                <a16:creationId xmlns:a16="http://schemas.microsoft.com/office/drawing/2014/main" id="{6205DD86-315C-53B6-CEEF-A9919650168E}"/>
              </a:ext>
            </a:extLst>
          </p:cNvPr>
          <p:cNvCxnSpPr>
            <a:cxnSpLocks/>
            <a:stCxn id="13" idx="6"/>
            <a:endCxn id="14" idx="2"/>
          </p:cNvCxnSpPr>
          <p:nvPr/>
        </p:nvCxnSpPr>
        <p:spPr>
          <a:xfrm>
            <a:off x="7049150" y="2785171"/>
            <a:ext cx="0" cy="1300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7" idx="0"/>
            <a:endCxn id="13" idx="4"/>
          </p:cNvCxnSpPr>
          <p:nvPr/>
        </p:nvCxnSpPr>
        <p:spPr>
          <a:xfrm>
            <a:off x="4970866" y="2714608"/>
            <a:ext cx="200628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6205DD86-315C-53B6-CEEF-A9919650168E}"/>
              </a:ext>
            </a:extLst>
          </p:cNvPr>
          <p:cNvCxnSpPr>
            <a:cxnSpLocks/>
            <a:endCxn id="13" idx="0"/>
          </p:cNvCxnSpPr>
          <p:nvPr/>
        </p:nvCxnSpPr>
        <p:spPr>
          <a:xfrm flipH="1">
            <a:off x="7121150" y="2714608"/>
            <a:ext cx="96875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2" name="Oval 41">
            <a:extLst>
              <a:ext uri="{FF2B5EF4-FFF2-40B4-BE49-F238E27FC236}">
                <a16:creationId xmlns:a16="http://schemas.microsoft.com/office/drawing/2014/main" id="{BDD11F87-DA81-9510-C1CB-0AF4093562CB}"/>
              </a:ext>
            </a:extLst>
          </p:cNvPr>
          <p:cNvSpPr/>
          <p:nvPr/>
        </p:nvSpPr>
        <p:spPr>
          <a:xfrm rot="5400000">
            <a:off x="8091337" y="26426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5" idx="4"/>
            <a:endCxn id="45" idx="0"/>
          </p:cNvCxnSpPr>
          <p:nvPr/>
        </p:nvCxnSpPr>
        <p:spPr>
          <a:xfrm flipH="1">
            <a:off x="3920489" y="4155734"/>
            <a:ext cx="905887"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Oval 44">
            <a:extLst>
              <a:ext uri="{FF2B5EF4-FFF2-40B4-BE49-F238E27FC236}">
                <a16:creationId xmlns:a16="http://schemas.microsoft.com/office/drawing/2014/main" id="{BDD11F87-DA81-9510-C1CB-0AF4093562CB}"/>
              </a:ext>
            </a:extLst>
          </p:cNvPr>
          <p:cNvSpPr/>
          <p:nvPr/>
        </p:nvSpPr>
        <p:spPr>
          <a:xfrm rot="5400000">
            <a:off x="3777926" y="408373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7" name="TextBox 46"/>
          <p:cNvSpPr txBox="1"/>
          <p:nvPr/>
        </p:nvSpPr>
        <p:spPr>
          <a:xfrm>
            <a:off x="1807028" y="2050262"/>
            <a:ext cx="3683000" cy="523220"/>
          </a:xfrm>
          <a:prstGeom prst="rect">
            <a:avLst/>
          </a:prstGeom>
          <a:noFill/>
        </p:spPr>
        <p:txBody>
          <a:bodyPr wrap="square" rtlCol="0">
            <a:spAutoFit/>
          </a:bodyPr>
          <a:lstStyle/>
          <a:p>
            <a:r>
              <a:rPr lang="en-US" sz="2800" dirty="0">
                <a:solidFill>
                  <a:srgbClr val="002060"/>
                </a:solidFill>
              </a:rPr>
              <a:t>For Domination Number </a:t>
            </a:r>
          </a:p>
        </p:txBody>
      </p:sp>
      <p:sp>
        <p:nvSpPr>
          <p:cNvPr id="48" name="TextBox 47"/>
          <p:cNvSpPr txBox="1"/>
          <p:nvPr/>
        </p:nvSpPr>
        <p:spPr>
          <a:xfrm>
            <a:off x="558800" y="3035457"/>
            <a:ext cx="3217689" cy="1384995"/>
          </a:xfrm>
          <a:prstGeom prst="rect">
            <a:avLst/>
          </a:prstGeom>
          <a:noFill/>
        </p:spPr>
        <p:txBody>
          <a:bodyPr wrap="square" rtlCol="0">
            <a:spAutoFit/>
          </a:bodyPr>
          <a:lstStyle/>
          <a:p>
            <a:r>
              <a:rPr lang="en-US" sz="2800" dirty="0">
                <a:solidFill>
                  <a:srgbClr val="002060"/>
                </a:solidFill>
              </a:rPr>
              <a:t>That means domination number is 2 for given graph </a:t>
            </a:r>
          </a:p>
        </p:txBody>
      </p:sp>
      <p:sp>
        <p:nvSpPr>
          <p:cNvPr id="49" name="TextBox 48"/>
          <p:cNvSpPr txBox="1"/>
          <p:nvPr/>
        </p:nvSpPr>
        <p:spPr>
          <a:xfrm>
            <a:off x="7369089" y="2020694"/>
            <a:ext cx="4474567" cy="523220"/>
          </a:xfrm>
          <a:prstGeom prst="rect">
            <a:avLst/>
          </a:prstGeom>
          <a:noFill/>
        </p:spPr>
        <p:txBody>
          <a:bodyPr wrap="square" rtlCol="0">
            <a:spAutoFit/>
          </a:bodyPr>
          <a:lstStyle/>
          <a:p>
            <a:r>
              <a:rPr lang="en-US" sz="2800" dirty="0">
                <a:solidFill>
                  <a:srgbClr val="002060"/>
                </a:solidFill>
              </a:rPr>
              <a:t>For Total Domination Number </a:t>
            </a:r>
          </a:p>
        </p:txBody>
      </p:sp>
      <p:sp>
        <p:nvSpPr>
          <p:cNvPr id="50" name="TextBox 49"/>
          <p:cNvSpPr txBox="1"/>
          <p:nvPr/>
        </p:nvSpPr>
        <p:spPr>
          <a:xfrm>
            <a:off x="7997527" y="3035456"/>
            <a:ext cx="3217689" cy="1384995"/>
          </a:xfrm>
          <a:prstGeom prst="rect">
            <a:avLst/>
          </a:prstGeom>
          <a:noFill/>
        </p:spPr>
        <p:txBody>
          <a:bodyPr wrap="square" rtlCol="0">
            <a:spAutoFit/>
          </a:bodyPr>
          <a:lstStyle/>
          <a:p>
            <a:r>
              <a:rPr lang="en-US" sz="2800" dirty="0">
                <a:solidFill>
                  <a:srgbClr val="002060"/>
                </a:solidFill>
              </a:rPr>
              <a:t>That means total domination number is 3 for given graph </a:t>
            </a:r>
          </a:p>
        </p:txBody>
      </p:sp>
      <mc:AlternateContent xmlns:mc="http://schemas.openxmlformats.org/markup-compatibility/2006" xmlns:a14="http://schemas.microsoft.com/office/drawing/2010/main">
        <mc:Choice Requires="a14">
          <p:sp>
            <p:nvSpPr>
              <p:cNvPr id="51" name="Rectangle 50"/>
              <p:cNvSpPr/>
              <p:nvPr/>
            </p:nvSpPr>
            <p:spPr>
              <a:xfrm>
                <a:off x="3730913" y="5264686"/>
                <a:ext cx="48245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2060"/>
                              </a:solidFill>
                              <a:latin typeface="Cambria Math" panose="02040503050406030204" pitchFamily="18" charset="0"/>
                            </a:rPr>
                          </m:ctrlPr>
                        </m:sSubPr>
                        <m:e>
                          <m:r>
                            <m:rPr>
                              <m:sty m:val="p"/>
                            </m:rPr>
                            <a:rPr lang="en-US" sz="2800">
                              <a:solidFill>
                                <a:srgbClr val="002060"/>
                              </a:solidFill>
                              <a:latin typeface="Cambria Math" panose="02040503050406030204" pitchFamily="18" charset="0"/>
                            </a:rPr>
                            <m:t>γ</m:t>
                          </m:r>
                        </m:e>
                        <m:sub>
                          <m:r>
                            <m:rPr>
                              <m:sty m:val="p"/>
                            </m:rPr>
                            <a:rPr lang="en-US" sz="2800">
                              <a:solidFill>
                                <a:srgbClr val="002060"/>
                              </a:solidFill>
                              <a:latin typeface="Cambria Math" panose="02040503050406030204" pitchFamily="18" charset="0"/>
                            </a:rPr>
                            <m:t>t</m:t>
                          </m:r>
                        </m:sub>
                      </m:sSub>
                      <m:d>
                        <m:dPr>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G</m:t>
                          </m:r>
                        </m:e>
                      </m:d>
                      <m:r>
                        <a:rPr lang="en-US" sz="2800">
                          <a:solidFill>
                            <a:srgbClr val="002060"/>
                          </a:solidFill>
                          <a:latin typeface="Cambria Math" panose="02040503050406030204" pitchFamily="18" charset="0"/>
                        </a:rPr>
                        <m:t>=</m:t>
                      </m:r>
                      <m:r>
                        <a:rPr lang="en-US" sz="2800" b="0" i="0" smtClean="0">
                          <a:solidFill>
                            <a:srgbClr val="002060"/>
                          </a:solidFill>
                          <a:latin typeface="Cambria Math" panose="02040503050406030204" pitchFamily="18" charset="0"/>
                        </a:rPr>
                        <m:t>3=1.5</m:t>
                      </m:r>
                      <m:d>
                        <m:dPr>
                          <m:ctrlPr>
                            <a:rPr lang="en-US" sz="2800" b="0" i="1" smtClean="0">
                              <a:solidFill>
                                <a:srgbClr val="002060"/>
                              </a:solidFill>
                              <a:latin typeface="Cambria Math" panose="02040503050406030204" pitchFamily="18" charset="0"/>
                            </a:rPr>
                          </m:ctrlPr>
                        </m:dPr>
                        <m:e>
                          <m:r>
                            <a:rPr lang="en-US" sz="2800" b="0" i="0" smtClean="0">
                              <a:solidFill>
                                <a:srgbClr val="002060"/>
                              </a:solidFill>
                              <a:latin typeface="Cambria Math" panose="02040503050406030204" pitchFamily="18" charset="0"/>
                            </a:rPr>
                            <m:t>2</m:t>
                          </m:r>
                        </m:e>
                      </m:d>
                      <m:r>
                        <a:rPr lang="en-US" sz="2800" b="0" i="0" smtClean="0">
                          <a:solidFill>
                            <a:srgbClr val="002060"/>
                          </a:solidFill>
                          <a:latin typeface="Cambria Math" panose="02040503050406030204" pitchFamily="18" charset="0"/>
                        </a:rPr>
                        <m:t>=</m:t>
                      </m:r>
                      <m:r>
                        <a:rPr lang="en-US" sz="2800">
                          <a:solidFill>
                            <a:srgbClr val="002060"/>
                          </a:solidFill>
                          <a:latin typeface="Cambria Math" panose="02040503050406030204" pitchFamily="18" charset="0"/>
                        </a:rPr>
                        <m:t>1.5</m:t>
                      </m:r>
                      <m:r>
                        <m:rPr>
                          <m:sty m:val="p"/>
                        </m:rPr>
                        <a:rPr lang="en-US" sz="2800">
                          <a:solidFill>
                            <a:srgbClr val="002060"/>
                          </a:solidFill>
                          <a:latin typeface="Cambria Math" panose="02040503050406030204" pitchFamily="18" charset="0"/>
                        </a:rPr>
                        <m:t>γ</m:t>
                      </m:r>
                      <m:d>
                        <m:dPr>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G</m:t>
                          </m:r>
                        </m:e>
                      </m:d>
                    </m:oMath>
                  </m:oMathPara>
                </a14:m>
                <a:endParaRPr lang="en-US" sz="2800" dirty="0">
                  <a:solidFill>
                    <a:srgbClr val="002060"/>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3730913" y="5264686"/>
                <a:ext cx="4824526"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53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9" presetClass="emph" presetSubtype="0" fill="hold" grpId="1" nodeType="clickEffect">
                                  <p:stCondLst>
                                    <p:cond delay="0"/>
                                  </p:stCondLst>
                                  <p:childTnLst>
                                    <p:animClr clrSpc="rgb" dir="cw">
                                      <p:cBhvr override="childStyle">
                                        <p:cTn id="36" dur="500" fill="hold"/>
                                        <p:tgtEl>
                                          <p:spTgt spid="5"/>
                                        </p:tgtEl>
                                        <p:attrNameLst>
                                          <p:attrName>style.color</p:attrName>
                                        </p:attrNameLst>
                                      </p:cBhvr>
                                      <p:to>
                                        <a:schemeClr val="accent2"/>
                                      </p:to>
                                    </p:animClr>
                                    <p:animClr clrSpc="rgb" dir="cw">
                                      <p:cBhvr>
                                        <p:cTn id="37" dur="500" fill="hold"/>
                                        <p:tgtEl>
                                          <p:spTgt spid="5"/>
                                        </p:tgtEl>
                                        <p:attrNameLst>
                                          <p:attrName>fillcolor</p:attrName>
                                        </p:attrNameLst>
                                      </p:cBhvr>
                                      <p:to>
                                        <a:schemeClr val="accent2"/>
                                      </p:to>
                                    </p:animClr>
                                    <p:set>
                                      <p:cBhvr>
                                        <p:cTn id="38" dur="500" fill="hold"/>
                                        <p:tgtEl>
                                          <p:spTgt spid="5"/>
                                        </p:tgtEl>
                                        <p:attrNameLst>
                                          <p:attrName>fill.type</p:attrName>
                                        </p:attrNameLst>
                                      </p:cBhvr>
                                      <p:to>
                                        <p:strVal val="solid"/>
                                      </p:to>
                                    </p:set>
                                    <p:set>
                                      <p:cBhvr>
                                        <p:cTn id="39" dur="500" fill="hold"/>
                                        <p:tgtEl>
                                          <p:spTgt spid="5"/>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1" nodeType="clickEffect">
                                  <p:stCondLst>
                                    <p:cond delay="0"/>
                                  </p:stCondLst>
                                  <p:childTnLst>
                                    <p:animClr clrSpc="rgb" dir="cw">
                                      <p:cBhvr override="childStyle">
                                        <p:cTn id="43" dur="500" fill="hold"/>
                                        <p:tgtEl>
                                          <p:spTgt spid="42"/>
                                        </p:tgtEl>
                                        <p:attrNameLst>
                                          <p:attrName>style.color</p:attrName>
                                        </p:attrNameLst>
                                      </p:cBhvr>
                                      <p:to>
                                        <a:schemeClr val="accent2"/>
                                      </p:to>
                                    </p:animClr>
                                    <p:animClr clrSpc="rgb" dir="cw">
                                      <p:cBhvr>
                                        <p:cTn id="44" dur="500" fill="hold"/>
                                        <p:tgtEl>
                                          <p:spTgt spid="42"/>
                                        </p:tgtEl>
                                        <p:attrNameLst>
                                          <p:attrName>fillcolor</p:attrName>
                                        </p:attrNameLst>
                                      </p:cBhvr>
                                      <p:to>
                                        <a:schemeClr val="accent2"/>
                                      </p:to>
                                    </p:animClr>
                                    <p:set>
                                      <p:cBhvr>
                                        <p:cTn id="45" dur="500" fill="hold"/>
                                        <p:tgtEl>
                                          <p:spTgt spid="42"/>
                                        </p:tgtEl>
                                        <p:attrNameLst>
                                          <p:attrName>fill.type</p:attrName>
                                        </p:attrNameLst>
                                      </p:cBhvr>
                                      <p:to>
                                        <p:strVal val="solid"/>
                                      </p:to>
                                    </p:set>
                                    <p:set>
                                      <p:cBhvr>
                                        <p:cTn id="46" dur="500" fill="hold"/>
                                        <p:tgtEl>
                                          <p:spTgt spid="42"/>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9" presetClass="emph" presetSubtype="0" fill="hold" grpId="2" nodeType="withEffect">
                                  <p:stCondLst>
                                    <p:cond delay="0"/>
                                  </p:stCondLst>
                                  <p:childTnLst>
                                    <p:animClr clrSpc="rgb" dir="cw">
                                      <p:cBhvr override="childStyle">
                                        <p:cTn id="56" dur="500" fill="hold"/>
                                        <p:tgtEl>
                                          <p:spTgt spid="5"/>
                                        </p:tgtEl>
                                        <p:attrNameLst>
                                          <p:attrName>style.color</p:attrName>
                                        </p:attrNameLst>
                                      </p:cBhvr>
                                      <p:to>
                                        <a:srgbClr val="212121"/>
                                      </p:to>
                                    </p:animClr>
                                    <p:animClr clrSpc="rgb" dir="cw">
                                      <p:cBhvr>
                                        <p:cTn id="57" dur="500" fill="hold"/>
                                        <p:tgtEl>
                                          <p:spTgt spid="5"/>
                                        </p:tgtEl>
                                        <p:attrNameLst>
                                          <p:attrName>fillcolor</p:attrName>
                                        </p:attrNameLst>
                                      </p:cBhvr>
                                      <p:to>
                                        <a:srgbClr val="212121"/>
                                      </p:to>
                                    </p:animClr>
                                    <p:set>
                                      <p:cBhvr>
                                        <p:cTn id="58" dur="500" fill="hold"/>
                                        <p:tgtEl>
                                          <p:spTgt spid="5"/>
                                        </p:tgtEl>
                                        <p:attrNameLst>
                                          <p:attrName>fill.type</p:attrName>
                                        </p:attrNameLst>
                                      </p:cBhvr>
                                      <p:to>
                                        <p:strVal val="solid"/>
                                      </p:to>
                                    </p:set>
                                    <p:set>
                                      <p:cBhvr>
                                        <p:cTn id="59" dur="500" fill="hold"/>
                                        <p:tgtEl>
                                          <p:spTgt spid="5"/>
                                        </p:tgtEl>
                                        <p:attrNameLst>
                                          <p:attrName>fill.on</p:attrName>
                                        </p:attrNameLst>
                                      </p:cBhvr>
                                      <p:to>
                                        <p:strVal val="true"/>
                                      </p:to>
                                    </p:set>
                                  </p:childTnLst>
                                </p:cTn>
                              </p:par>
                              <p:par>
                                <p:cTn id="60" presetID="19" presetClass="emph" presetSubtype="0" fill="hold" grpId="2" nodeType="withEffect">
                                  <p:stCondLst>
                                    <p:cond delay="0"/>
                                  </p:stCondLst>
                                  <p:childTnLst>
                                    <p:animClr clrSpc="rgb" dir="cw">
                                      <p:cBhvr override="childStyle">
                                        <p:cTn id="61" dur="500" fill="hold"/>
                                        <p:tgtEl>
                                          <p:spTgt spid="42"/>
                                        </p:tgtEl>
                                        <p:attrNameLst>
                                          <p:attrName>style.color</p:attrName>
                                        </p:attrNameLst>
                                      </p:cBhvr>
                                      <p:to>
                                        <a:srgbClr val="212121"/>
                                      </p:to>
                                    </p:animClr>
                                    <p:animClr clrSpc="rgb" dir="cw">
                                      <p:cBhvr>
                                        <p:cTn id="62" dur="500" fill="hold"/>
                                        <p:tgtEl>
                                          <p:spTgt spid="42"/>
                                        </p:tgtEl>
                                        <p:attrNameLst>
                                          <p:attrName>fillcolor</p:attrName>
                                        </p:attrNameLst>
                                      </p:cBhvr>
                                      <p:to>
                                        <a:srgbClr val="212121"/>
                                      </p:to>
                                    </p:animClr>
                                    <p:set>
                                      <p:cBhvr>
                                        <p:cTn id="63" dur="500" fill="hold"/>
                                        <p:tgtEl>
                                          <p:spTgt spid="42"/>
                                        </p:tgtEl>
                                        <p:attrNameLst>
                                          <p:attrName>fill.type</p:attrName>
                                        </p:attrNameLst>
                                      </p:cBhvr>
                                      <p:to>
                                        <p:strVal val="solid"/>
                                      </p:to>
                                    </p:set>
                                    <p:set>
                                      <p:cBhvr>
                                        <p:cTn id="64" dur="500" fill="hold"/>
                                        <p:tgtEl>
                                          <p:spTgt spid="42"/>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9" presetClass="emph" presetSubtype="0" fill="hold" grpId="3" nodeType="clickEffect">
                                  <p:stCondLst>
                                    <p:cond delay="0"/>
                                  </p:stCondLst>
                                  <p:childTnLst>
                                    <p:animClr clrSpc="rgb" dir="cw">
                                      <p:cBhvr override="childStyle">
                                        <p:cTn id="68" dur="500" fill="hold"/>
                                        <p:tgtEl>
                                          <p:spTgt spid="5"/>
                                        </p:tgtEl>
                                        <p:attrNameLst>
                                          <p:attrName>style.color</p:attrName>
                                        </p:attrNameLst>
                                      </p:cBhvr>
                                      <p:to>
                                        <a:schemeClr val="accent2"/>
                                      </p:to>
                                    </p:animClr>
                                    <p:animClr clrSpc="rgb" dir="cw">
                                      <p:cBhvr>
                                        <p:cTn id="69" dur="500" fill="hold"/>
                                        <p:tgtEl>
                                          <p:spTgt spid="5"/>
                                        </p:tgtEl>
                                        <p:attrNameLst>
                                          <p:attrName>fillcolor</p:attrName>
                                        </p:attrNameLst>
                                      </p:cBhvr>
                                      <p:to>
                                        <a:schemeClr val="accent2"/>
                                      </p:to>
                                    </p:animClr>
                                    <p:set>
                                      <p:cBhvr>
                                        <p:cTn id="70" dur="500" fill="hold"/>
                                        <p:tgtEl>
                                          <p:spTgt spid="5"/>
                                        </p:tgtEl>
                                        <p:attrNameLst>
                                          <p:attrName>fill.type</p:attrName>
                                        </p:attrNameLst>
                                      </p:cBhvr>
                                      <p:to>
                                        <p:strVal val="solid"/>
                                      </p:to>
                                    </p:set>
                                    <p:set>
                                      <p:cBhvr>
                                        <p:cTn id="71" dur="500" fill="hold"/>
                                        <p:tgtEl>
                                          <p:spTgt spid="5"/>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9" presetClass="emph" presetSubtype="0" fill="hold" grpId="1" nodeType="clickEffect">
                                  <p:stCondLst>
                                    <p:cond delay="0"/>
                                  </p:stCondLst>
                                  <p:childTnLst>
                                    <p:animClr clrSpc="rgb" dir="cw">
                                      <p:cBhvr override="childStyle">
                                        <p:cTn id="75" dur="500" fill="hold"/>
                                        <p:tgtEl>
                                          <p:spTgt spid="7"/>
                                        </p:tgtEl>
                                        <p:attrNameLst>
                                          <p:attrName>style.color</p:attrName>
                                        </p:attrNameLst>
                                      </p:cBhvr>
                                      <p:to>
                                        <a:schemeClr val="accent2"/>
                                      </p:to>
                                    </p:animClr>
                                    <p:animClr clrSpc="rgb" dir="cw">
                                      <p:cBhvr>
                                        <p:cTn id="76" dur="500" fill="hold"/>
                                        <p:tgtEl>
                                          <p:spTgt spid="7"/>
                                        </p:tgtEl>
                                        <p:attrNameLst>
                                          <p:attrName>fillcolor</p:attrName>
                                        </p:attrNameLst>
                                      </p:cBhvr>
                                      <p:to>
                                        <a:schemeClr val="accent2"/>
                                      </p:to>
                                    </p:animClr>
                                    <p:set>
                                      <p:cBhvr>
                                        <p:cTn id="77" dur="500" fill="hold"/>
                                        <p:tgtEl>
                                          <p:spTgt spid="7"/>
                                        </p:tgtEl>
                                        <p:attrNameLst>
                                          <p:attrName>fill.type</p:attrName>
                                        </p:attrNameLst>
                                      </p:cBhvr>
                                      <p:to>
                                        <p:strVal val="solid"/>
                                      </p:to>
                                    </p:set>
                                    <p:set>
                                      <p:cBhvr>
                                        <p:cTn id="78" dur="500" fill="hold"/>
                                        <p:tgtEl>
                                          <p:spTgt spid="7"/>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9" presetClass="emph" presetSubtype="0" fill="hold" grpId="3" nodeType="clickEffect">
                                  <p:stCondLst>
                                    <p:cond delay="0"/>
                                  </p:stCondLst>
                                  <p:childTnLst>
                                    <p:animClr clrSpc="rgb" dir="cw">
                                      <p:cBhvr override="childStyle">
                                        <p:cTn id="82" dur="500" fill="hold"/>
                                        <p:tgtEl>
                                          <p:spTgt spid="42"/>
                                        </p:tgtEl>
                                        <p:attrNameLst>
                                          <p:attrName>style.color</p:attrName>
                                        </p:attrNameLst>
                                      </p:cBhvr>
                                      <p:to>
                                        <a:schemeClr val="accent2"/>
                                      </p:to>
                                    </p:animClr>
                                    <p:animClr clrSpc="rgb" dir="cw">
                                      <p:cBhvr>
                                        <p:cTn id="83" dur="500" fill="hold"/>
                                        <p:tgtEl>
                                          <p:spTgt spid="42"/>
                                        </p:tgtEl>
                                        <p:attrNameLst>
                                          <p:attrName>fillcolor</p:attrName>
                                        </p:attrNameLst>
                                      </p:cBhvr>
                                      <p:to>
                                        <a:schemeClr val="accent2"/>
                                      </p:to>
                                    </p:animClr>
                                    <p:set>
                                      <p:cBhvr>
                                        <p:cTn id="84" dur="500" fill="hold"/>
                                        <p:tgtEl>
                                          <p:spTgt spid="42"/>
                                        </p:tgtEl>
                                        <p:attrNameLst>
                                          <p:attrName>fill.type</p:attrName>
                                        </p:attrNameLst>
                                      </p:cBhvr>
                                      <p:to>
                                        <p:strVal val="solid"/>
                                      </p:to>
                                    </p:set>
                                    <p:set>
                                      <p:cBhvr>
                                        <p:cTn id="85" dur="500" fill="hold"/>
                                        <p:tgtEl>
                                          <p:spTgt spid="42"/>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animBg="1"/>
      <p:bldP spid="7" grpId="1" animBg="1"/>
      <p:bldP spid="13" grpId="0" animBg="1"/>
      <p:bldP spid="14" grpId="0" animBg="1"/>
      <p:bldP spid="42" grpId="0" animBg="1"/>
      <p:bldP spid="42" grpId="1" animBg="1"/>
      <p:bldP spid="42" grpId="2" animBg="1"/>
      <p:bldP spid="42" grpId="3" animBg="1"/>
      <p:bldP spid="45" grpId="0" animBg="1"/>
      <p:bldP spid="47" grpId="0"/>
      <p:bldP spid="48" grpId="0"/>
      <p:bldP spid="49" grpId="0"/>
      <p:bldP spid="50"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2 ⇝ Example 6</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2062714"/>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32" name="Content Placeholder 2"/>
              <p:cNvSpPr txBox="1">
                <a:spLocks/>
              </p:cNvSpPr>
              <p:nvPr/>
            </p:nvSpPr>
            <p:spPr>
              <a:xfrm>
                <a:off x="131176" y="867840"/>
                <a:ext cx="12024000" cy="1038234"/>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an example of a connected graph</a:t>
                </a:r>
                <a14:m>
                  <m:oMath xmlns:m="http://schemas.openxmlformats.org/officeDocument/2006/math">
                    <m:r>
                      <a:rPr lang="en-US" sz="2800" i="1">
                        <a:solidFill>
                          <a:schemeClr val="bg1"/>
                        </a:solidFill>
                        <a:latin typeface="Cambria Math" panose="02040503050406030204" pitchFamily="18" charset="0"/>
                      </a:rPr>
                      <m:t> </m:t>
                    </m:r>
                    <m:r>
                      <m:rPr>
                        <m:sty m:val="p"/>
                      </m:rPr>
                      <a:rPr lang="en-US" sz="2800">
                        <a:solidFill>
                          <a:schemeClr val="bg1"/>
                        </a:solidFill>
                        <a:latin typeface="Cambria Math" panose="02040503050406030204" pitchFamily="18" charset="0"/>
                      </a:rPr>
                      <m:t>G</m:t>
                    </m:r>
                  </m:oMath>
                </a14:m>
                <a:r>
                  <a:rPr lang="en-US" sz="2800" dirty="0">
                    <a:solidFill>
                      <a:schemeClr val="bg1"/>
                    </a:solidFill>
                  </a:rPr>
                  <a:t> such that </a:t>
                </a:r>
                <a:endParaRPr lang="en-US" sz="2800" b="1" dirty="0">
                  <a:solidFill>
                    <a:schemeClr val="bg1"/>
                  </a:solidFill>
                </a:endParaRPr>
              </a:p>
              <a:p>
                <a:pPr lvl="0"/>
                <a14:m>
                  <m:oMath xmlns:m="http://schemas.openxmlformats.org/officeDocument/2006/math">
                    <m:r>
                      <m:rPr>
                        <m:sty m:val="p"/>
                      </m:rPr>
                      <a:rPr lang="en-US" sz="2800" b="0" i="0">
                        <a:solidFill>
                          <a:schemeClr val="bg1"/>
                        </a:solidFill>
                        <a:latin typeface="Cambria Math" panose="02040503050406030204" pitchFamily="18" charset="0"/>
                      </a:rPr>
                      <m:t>γ</m:t>
                    </m:r>
                    <m:d>
                      <m:dPr>
                        <m:ctrlPr>
                          <a:rPr lang="en-US" sz="2800" i="1">
                            <a:solidFill>
                              <a:schemeClr val="bg1"/>
                            </a:solidFill>
                            <a:latin typeface="Cambria Math" panose="02040503050406030204" pitchFamily="18" charset="0"/>
                          </a:rPr>
                        </m:ctrlPr>
                      </m:dPr>
                      <m:e>
                        <m:r>
                          <m:rPr>
                            <m:sty m:val="p"/>
                          </m:rPr>
                          <a:rPr lang="en-US" sz="2800" b="0" i="0">
                            <a:solidFill>
                              <a:schemeClr val="bg1"/>
                            </a:solidFill>
                            <a:latin typeface="Cambria Math" panose="02040503050406030204" pitchFamily="18" charset="0"/>
                          </a:rPr>
                          <m:t>G</m:t>
                        </m:r>
                      </m:e>
                    </m:d>
                    <m:r>
                      <a:rPr lang="en-US" sz="2800" b="0" i="0">
                        <a:solidFill>
                          <a:schemeClr val="bg1"/>
                        </a:solidFill>
                        <a:latin typeface="Cambria Math" panose="02040503050406030204" pitchFamily="18" charset="0"/>
                      </a:rPr>
                      <m:t>=</m:t>
                    </m:r>
                    <m:r>
                      <a:rPr lang="en-US" sz="2800" b="0" i="0" smtClean="0">
                        <a:solidFill>
                          <a:schemeClr val="bg1"/>
                        </a:solidFill>
                        <a:latin typeface="Cambria Math" panose="02040503050406030204" pitchFamily="18" charset="0"/>
                      </a:rPr>
                      <m:t>2</m:t>
                    </m:r>
                  </m:oMath>
                </a14:m>
                <a:r>
                  <a:rPr lang="en-US" sz="2800" dirty="0">
                    <a:solidFill>
                      <a:schemeClr val="bg1"/>
                    </a:solidFill>
                  </a:rPr>
                  <a:t> and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b="0" i="0">
                            <a:solidFill>
                              <a:schemeClr val="bg1"/>
                            </a:solidFill>
                            <a:latin typeface="Cambria Math" panose="02040503050406030204" pitchFamily="18" charset="0"/>
                          </a:rPr>
                          <m:t>γ</m:t>
                        </m:r>
                      </m:e>
                      <m:sub>
                        <m:r>
                          <m:rPr>
                            <m:sty m:val="p"/>
                          </m:rPr>
                          <a:rPr lang="en-US" sz="2800" b="0" i="0">
                            <a:solidFill>
                              <a:schemeClr val="bg1"/>
                            </a:solidFill>
                            <a:latin typeface="Cambria Math" panose="02040503050406030204" pitchFamily="18" charset="0"/>
                          </a:rPr>
                          <m:t>t</m:t>
                        </m:r>
                      </m:sub>
                    </m:sSub>
                    <m:d>
                      <m:dPr>
                        <m:ctrlPr>
                          <a:rPr lang="en-US" sz="2800" i="1">
                            <a:solidFill>
                              <a:schemeClr val="bg1"/>
                            </a:solidFill>
                            <a:latin typeface="Cambria Math" panose="02040503050406030204" pitchFamily="18" charset="0"/>
                          </a:rPr>
                        </m:ctrlPr>
                      </m:dPr>
                      <m:e>
                        <m:r>
                          <m:rPr>
                            <m:sty m:val="p"/>
                          </m:rPr>
                          <a:rPr lang="en-US" sz="2800" b="0" i="0">
                            <a:solidFill>
                              <a:schemeClr val="bg1"/>
                            </a:solidFill>
                            <a:latin typeface="Cambria Math" panose="02040503050406030204" pitchFamily="18" charset="0"/>
                          </a:rPr>
                          <m:t>G</m:t>
                        </m:r>
                      </m:e>
                    </m:d>
                    <m:r>
                      <a:rPr lang="en-US" sz="2800" b="0" i="0">
                        <a:solidFill>
                          <a:schemeClr val="bg1"/>
                        </a:solidFill>
                        <a:latin typeface="Cambria Math" panose="02040503050406030204" pitchFamily="18" charset="0"/>
                      </a:rPr>
                      <m:t>=</m:t>
                    </m:r>
                    <m:r>
                      <a:rPr lang="en-US" sz="2800" b="0" i="0" smtClean="0">
                        <a:solidFill>
                          <a:schemeClr val="bg1"/>
                        </a:solidFill>
                        <a:latin typeface="Cambria Math" panose="02040503050406030204" pitchFamily="18" charset="0"/>
                      </a:rPr>
                      <m:t>4</m:t>
                    </m:r>
                  </m:oMath>
                </a14:m>
                <a:endParaRPr lang="en-US" sz="2800" dirty="0">
                  <a:solidFill>
                    <a:schemeClr val="bg1"/>
                  </a:solidFill>
                </a:endParaRPr>
              </a:p>
            </p:txBody>
          </p:sp>
        </mc:Choice>
        <mc:Fallback xmlns="">
          <p:sp>
            <p:nvSpPr>
              <p:cNvPr id="32" name="Content Placeholder 2"/>
              <p:cNvSpPr txBox="1">
                <a:spLocks noRot="1" noChangeAspect="1" noMove="1" noResize="1" noEditPoints="1" noAdjustHandles="1" noChangeArrowheads="1" noChangeShapeType="1" noTextEdit="1"/>
              </p:cNvSpPr>
              <p:nvPr/>
            </p:nvSpPr>
            <p:spPr>
              <a:xfrm>
                <a:off x="131176" y="867840"/>
                <a:ext cx="12024000" cy="1038234"/>
              </a:xfrm>
              <a:prstGeom prst="rect">
                <a:avLst/>
              </a:prstGeom>
              <a:blipFill rotWithShape="0">
                <a:blip r:embed="rId2"/>
                <a:stretch>
                  <a:fillRect l="-1065" t="-5848" b="-70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491" y="2996064"/>
                <a:ext cx="6414609" cy="2287136"/>
              </a:xfrm>
            </p:spPr>
            <p:txBody>
              <a:bodyPr/>
              <a:lstStyle/>
              <a:p>
                <a:pPr lvl="0"/>
                <a:r>
                  <a:rPr lang="en-US" dirty="0"/>
                  <a:t>Here we want to give an example of a connected graph with </a:t>
                </a:r>
                <a14:m>
                  <m:oMath xmlns:m="http://schemas.openxmlformats.org/officeDocument/2006/math">
                    <m:r>
                      <m:rPr>
                        <m:sty m:val="p"/>
                      </m:rPr>
                      <a:rPr lang="en-US" smtClean="0">
                        <a:solidFill>
                          <a:srgbClr val="002060"/>
                        </a:solidFill>
                        <a:latin typeface="Cambria Math" panose="02040503050406030204" pitchFamily="18" charset="0"/>
                      </a:rPr>
                      <m:t>γ</m:t>
                    </m:r>
                    <m:d>
                      <m:dPr>
                        <m:ctrlPr>
                          <a:rPr lang="en-US" i="1">
                            <a:solidFill>
                              <a:srgbClr val="002060"/>
                            </a:solidFill>
                            <a:latin typeface="Cambria Math" panose="02040503050406030204" pitchFamily="18" charset="0"/>
                          </a:rPr>
                        </m:ctrlPr>
                      </m:dPr>
                      <m:e>
                        <m:r>
                          <m:rPr>
                            <m:sty m:val="p"/>
                          </m:rPr>
                          <a:rPr lang="en-US">
                            <a:solidFill>
                              <a:srgbClr val="002060"/>
                            </a:solidFill>
                            <a:latin typeface="Cambria Math" panose="02040503050406030204" pitchFamily="18" charset="0"/>
                          </a:rPr>
                          <m:t>G</m:t>
                        </m:r>
                      </m:e>
                    </m:d>
                    <m:r>
                      <a:rPr lang="en-US">
                        <a:solidFill>
                          <a:srgbClr val="002060"/>
                        </a:solidFill>
                        <a:latin typeface="Cambria Math" panose="02040503050406030204" pitchFamily="18" charset="0"/>
                      </a:rPr>
                      <m:t>=</m:t>
                    </m:r>
                    <m:r>
                      <a:rPr lang="en-US" b="0" i="0" smtClean="0">
                        <a:solidFill>
                          <a:srgbClr val="002060"/>
                        </a:solidFill>
                        <a:latin typeface="Cambria Math" panose="02040503050406030204" pitchFamily="18" charset="0"/>
                      </a:rPr>
                      <m:t>2</m:t>
                    </m:r>
                  </m:oMath>
                </a14:m>
                <a:r>
                  <a:rPr lang="en-US" dirty="0">
                    <a:solidFill>
                      <a:srgbClr val="002060"/>
                    </a:solidFill>
                  </a:rPr>
                  <a:t> and </a:t>
                </a:r>
                <a14:m>
                  <m:oMath xmlns:m="http://schemas.openxmlformats.org/officeDocument/2006/math">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γ</m:t>
                        </m:r>
                      </m:e>
                      <m:sub>
                        <m:r>
                          <m:rPr>
                            <m:sty m:val="p"/>
                          </m:rPr>
                          <a:rPr lang="en-US">
                            <a:solidFill>
                              <a:srgbClr val="002060"/>
                            </a:solidFill>
                            <a:latin typeface="Cambria Math" panose="02040503050406030204" pitchFamily="18" charset="0"/>
                          </a:rPr>
                          <m:t>t</m:t>
                        </m:r>
                      </m:sub>
                    </m:sSub>
                    <m:d>
                      <m:dPr>
                        <m:ctrlPr>
                          <a:rPr lang="en-US" i="1">
                            <a:solidFill>
                              <a:srgbClr val="002060"/>
                            </a:solidFill>
                            <a:latin typeface="Cambria Math" panose="02040503050406030204" pitchFamily="18" charset="0"/>
                          </a:rPr>
                        </m:ctrlPr>
                      </m:dPr>
                      <m:e>
                        <m:r>
                          <m:rPr>
                            <m:sty m:val="p"/>
                          </m:rPr>
                          <a:rPr lang="en-US">
                            <a:solidFill>
                              <a:srgbClr val="002060"/>
                            </a:solidFill>
                            <a:latin typeface="Cambria Math" panose="02040503050406030204" pitchFamily="18" charset="0"/>
                          </a:rPr>
                          <m:t>G</m:t>
                        </m:r>
                      </m:e>
                    </m:d>
                    <m:r>
                      <a:rPr lang="en-US">
                        <a:solidFill>
                          <a:srgbClr val="002060"/>
                        </a:solidFill>
                        <a:latin typeface="Cambria Math" panose="02040503050406030204" pitchFamily="18" charset="0"/>
                      </a:rPr>
                      <m:t>=</m:t>
                    </m:r>
                    <m:r>
                      <a:rPr lang="en-US" b="0" i="0" smtClean="0">
                        <a:solidFill>
                          <a:srgbClr val="002060"/>
                        </a:solidFill>
                        <a:latin typeface="Cambria Math" panose="02040503050406030204" pitchFamily="18" charset="0"/>
                      </a:rPr>
                      <m:t>4</m:t>
                    </m:r>
                  </m:oMath>
                </a14:m>
                <a:r>
                  <a:rPr lang="en-US" dirty="0">
                    <a:solidFill>
                      <a:srgbClr val="002060"/>
                    </a:solidFill>
                  </a:rPr>
                  <a:t>.</a:t>
                </a:r>
              </a:p>
              <a:p>
                <a:pPr lvl="0"/>
                <a:r>
                  <a:rPr lang="en-US" dirty="0"/>
                  <a:t>We consider</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C</m:t>
                        </m:r>
                      </m:e>
                      <m:sub>
                        <m:r>
                          <a:rPr lang="en-US" b="0" i="0" dirty="0" smtClean="0">
                            <a:latin typeface="Cambria Math" panose="02040503050406030204" pitchFamily="18" charset="0"/>
                          </a:rPr>
                          <m:t>6</m:t>
                        </m:r>
                      </m:sub>
                    </m:sSub>
                  </m:oMath>
                </a14:m>
                <a:r>
                  <a:rPr lang="en-US" dirty="0"/>
                  <a:t>(as we know </a:t>
                </a:r>
                <a14:m>
                  <m:oMath xmlns:m="http://schemas.openxmlformats.org/officeDocument/2006/math">
                    <m:r>
                      <m:rPr>
                        <m:sty m:val="p"/>
                      </m:rPr>
                      <a:rPr lang="en-US" i="0" dirty="0" smtClean="0">
                        <a:latin typeface="Cambria Math" panose="02040503050406030204" pitchFamily="18" charset="0"/>
                      </a:rPr>
                      <m:t>γ</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m:t>
                            </m:r>
                          </m:e>
                          <m:sub>
                            <m:r>
                              <a:rPr lang="en-US" b="0" i="0" dirty="0" smtClean="0">
                                <a:latin typeface="Cambria Math" panose="02040503050406030204" pitchFamily="18" charset="0"/>
                              </a:rPr>
                              <m:t>6</m:t>
                            </m:r>
                          </m:sub>
                        </m:sSub>
                      </m:e>
                    </m:d>
                    <m:r>
                      <a:rPr lang="en-US" b="0" i="0" dirty="0" smtClean="0">
                        <a:latin typeface="Cambria Math" panose="02040503050406030204" pitchFamily="18" charset="0"/>
                      </a:rPr>
                      <m:t>=2</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491" y="2996064"/>
                <a:ext cx="6414609" cy="2287136"/>
              </a:xfrm>
              <a:blipFill rotWithShape="0">
                <a:blip r:embed="rId3"/>
                <a:stretch>
                  <a:fillRect l="-1709" t="-4521" r="-1899"/>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BDD11F87-DA81-9510-C1CB-0AF4093562CB}"/>
              </a:ext>
            </a:extLst>
          </p:cNvPr>
          <p:cNvSpPr/>
          <p:nvPr/>
        </p:nvSpPr>
        <p:spPr>
          <a:xfrm rot="5400000">
            <a:off x="7417382" y="5492008"/>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7" idx="1"/>
            <a:endCxn id="10" idx="5"/>
          </p:cNvCxnSpPr>
          <p:nvPr/>
        </p:nvCxnSpPr>
        <p:spPr>
          <a:xfrm flipV="1">
            <a:off x="7538857" y="3490070"/>
            <a:ext cx="1399011" cy="202404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 name="Oval 9">
            <a:extLst>
              <a:ext uri="{FF2B5EF4-FFF2-40B4-BE49-F238E27FC236}">
                <a16:creationId xmlns:a16="http://schemas.microsoft.com/office/drawing/2014/main" id="{BDD11F87-DA81-9510-C1CB-0AF4093562CB}"/>
              </a:ext>
            </a:extLst>
          </p:cNvPr>
          <p:cNvSpPr/>
          <p:nvPr/>
        </p:nvSpPr>
        <p:spPr>
          <a:xfrm rot="5400000">
            <a:off x="8918217" y="33681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8147194" y="549399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 name="Straight Connector 11">
            <a:extLst>
              <a:ext uri="{FF2B5EF4-FFF2-40B4-BE49-F238E27FC236}">
                <a16:creationId xmlns:a16="http://schemas.microsoft.com/office/drawing/2014/main" id="{6205DD86-315C-53B6-CEEF-A9919650168E}"/>
              </a:ext>
            </a:extLst>
          </p:cNvPr>
          <p:cNvCxnSpPr>
            <a:cxnSpLocks/>
            <a:stCxn id="13" idx="4"/>
            <a:endCxn id="11" idx="0"/>
          </p:cNvCxnSpPr>
          <p:nvPr/>
        </p:nvCxnSpPr>
        <p:spPr>
          <a:xfrm flipH="1">
            <a:off x="8289757" y="5558371"/>
            <a:ext cx="569768" cy="76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Oval 12">
            <a:extLst>
              <a:ext uri="{FF2B5EF4-FFF2-40B4-BE49-F238E27FC236}">
                <a16:creationId xmlns:a16="http://schemas.microsoft.com/office/drawing/2014/main" id="{BDD11F87-DA81-9510-C1CB-0AF4093562CB}"/>
              </a:ext>
            </a:extLst>
          </p:cNvPr>
          <p:cNvSpPr/>
          <p:nvPr/>
        </p:nvSpPr>
        <p:spPr>
          <a:xfrm rot="5400000">
            <a:off x="8860962" y="548637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 name="Straight Connector 13">
            <a:extLst>
              <a:ext uri="{FF2B5EF4-FFF2-40B4-BE49-F238E27FC236}">
                <a16:creationId xmlns:a16="http://schemas.microsoft.com/office/drawing/2014/main" id="{6205DD86-315C-53B6-CEEF-A9919650168E}"/>
              </a:ext>
            </a:extLst>
          </p:cNvPr>
          <p:cNvCxnSpPr>
            <a:cxnSpLocks/>
            <a:stCxn id="11" idx="4"/>
            <a:endCxn id="7" idx="0"/>
          </p:cNvCxnSpPr>
          <p:nvPr/>
        </p:nvCxnSpPr>
        <p:spPr>
          <a:xfrm flipH="1" flipV="1">
            <a:off x="7559945" y="5564008"/>
            <a:ext cx="585812" cy="198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5" name="Oval 14">
            <a:extLst>
              <a:ext uri="{FF2B5EF4-FFF2-40B4-BE49-F238E27FC236}">
                <a16:creationId xmlns:a16="http://schemas.microsoft.com/office/drawing/2014/main" id="{BDD11F87-DA81-9510-C1CB-0AF4093562CB}"/>
              </a:ext>
            </a:extLst>
          </p:cNvPr>
          <p:cNvSpPr/>
          <p:nvPr/>
        </p:nvSpPr>
        <p:spPr>
          <a:xfrm rot="5400000">
            <a:off x="10306904" y="548975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 name="Oval 15">
            <a:extLst>
              <a:ext uri="{FF2B5EF4-FFF2-40B4-BE49-F238E27FC236}">
                <a16:creationId xmlns:a16="http://schemas.microsoft.com/office/drawing/2014/main" id="{BDD11F87-DA81-9510-C1CB-0AF4093562CB}"/>
              </a:ext>
            </a:extLst>
          </p:cNvPr>
          <p:cNvSpPr/>
          <p:nvPr/>
        </p:nvSpPr>
        <p:spPr>
          <a:xfrm rot="5400000">
            <a:off x="9588210" y="5493991"/>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7" name="Straight Connector 16">
            <a:extLst>
              <a:ext uri="{FF2B5EF4-FFF2-40B4-BE49-F238E27FC236}">
                <a16:creationId xmlns:a16="http://schemas.microsoft.com/office/drawing/2014/main" id="{6205DD86-315C-53B6-CEEF-A9919650168E}"/>
              </a:ext>
            </a:extLst>
          </p:cNvPr>
          <p:cNvCxnSpPr>
            <a:cxnSpLocks/>
            <a:stCxn id="16" idx="4"/>
            <a:endCxn id="13" idx="0"/>
          </p:cNvCxnSpPr>
          <p:nvPr/>
        </p:nvCxnSpPr>
        <p:spPr>
          <a:xfrm flipH="1" flipV="1">
            <a:off x="9003525" y="5558371"/>
            <a:ext cx="583248" cy="76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6205DD86-315C-53B6-CEEF-A9919650168E}"/>
              </a:ext>
            </a:extLst>
          </p:cNvPr>
          <p:cNvCxnSpPr>
            <a:cxnSpLocks/>
            <a:stCxn id="15" idx="4"/>
            <a:endCxn id="16" idx="0"/>
          </p:cNvCxnSpPr>
          <p:nvPr/>
        </p:nvCxnSpPr>
        <p:spPr>
          <a:xfrm flipH="1">
            <a:off x="9730773" y="5561754"/>
            <a:ext cx="574694" cy="423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205DD86-315C-53B6-CEEF-A9919650168E}"/>
              </a:ext>
            </a:extLst>
          </p:cNvPr>
          <p:cNvCxnSpPr>
            <a:cxnSpLocks/>
            <a:stCxn id="10" idx="7"/>
            <a:endCxn id="15" idx="3"/>
          </p:cNvCxnSpPr>
          <p:nvPr/>
        </p:nvCxnSpPr>
        <p:spPr>
          <a:xfrm>
            <a:off x="9039692" y="3490070"/>
            <a:ext cx="1286863" cy="202178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7437329" y="2680292"/>
            <a:ext cx="3204723" cy="523220"/>
          </a:xfrm>
          <a:prstGeom prst="rect">
            <a:avLst/>
          </a:prstGeom>
        </p:spPr>
        <p:txBody>
          <a:bodyPr wrap="none">
            <a:spAutoFit/>
          </a:bodyPr>
          <a:lstStyle/>
          <a:p>
            <a:pPr lvl="0"/>
            <a:r>
              <a:rPr lang="en-US" sz="2800" dirty="0">
                <a:solidFill>
                  <a:srgbClr val="002060"/>
                </a:solidFill>
              </a:rPr>
              <a:t>For total domination, </a:t>
            </a:r>
          </a:p>
        </p:txBody>
      </p:sp>
      <mc:AlternateContent xmlns:mc="http://schemas.openxmlformats.org/markup-compatibility/2006" xmlns:a14="http://schemas.microsoft.com/office/drawing/2010/main">
        <mc:Choice Requires="a14">
          <p:sp>
            <p:nvSpPr>
              <p:cNvPr id="22" name="Rectangle 21"/>
              <p:cNvSpPr/>
              <p:nvPr/>
            </p:nvSpPr>
            <p:spPr>
              <a:xfrm>
                <a:off x="1538514" y="5636554"/>
                <a:ext cx="2845587" cy="562013"/>
              </a:xfrm>
              <a:prstGeom prst="rect">
                <a:avLst/>
              </a:prstGeom>
            </p:spPr>
            <p:txBody>
              <a:bodyPr wrap="none">
                <a:spAutoFit/>
              </a:bodyPr>
              <a:lstStyle/>
              <a:p>
                <a:pPr lvl="0"/>
                <a:r>
                  <a:rPr lang="en-US" sz="2800" dirty="0">
                    <a:solidFill>
                      <a:srgbClr val="002060"/>
                    </a:solidFill>
                  </a:rPr>
                  <a:t>Hence,</a:t>
                </a:r>
                <a14:m>
                  <m:oMath xmlns:m="http://schemas.openxmlformats.org/officeDocument/2006/math">
                    <m:r>
                      <a:rPr lang="en-US" sz="2800" dirty="0">
                        <a:solidFill>
                          <a:srgbClr val="002060"/>
                        </a:solidFill>
                        <a:latin typeface="Cambria Math" panose="02040503050406030204" pitchFamily="18" charset="0"/>
                      </a:rPr>
                      <m:t> </m:t>
                    </m:r>
                    <m:sSub>
                      <m:sSubPr>
                        <m:ctrlPr>
                          <a:rPr lang="en-US" sz="2800" i="1" dirty="0">
                            <a:solidFill>
                              <a:srgbClr val="002060"/>
                            </a:solidFill>
                            <a:latin typeface="Cambria Math" panose="02040503050406030204" pitchFamily="18" charset="0"/>
                          </a:rPr>
                        </m:ctrlPr>
                      </m:sSubPr>
                      <m:e>
                        <m:r>
                          <a:rPr lang="en-US" sz="2800" dirty="0">
                            <a:solidFill>
                              <a:srgbClr val="002060"/>
                            </a:solidFill>
                            <a:latin typeface="Cambria Math" panose="02040503050406030204" pitchFamily="18" charset="0"/>
                          </a:rPr>
                          <m:t> </m:t>
                        </m:r>
                        <m:r>
                          <m:rPr>
                            <m:sty m:val="p"/>
                          </m:rPr>
                          <a:rPr lang="en-US" sz="2800" dirty="0">
                            <a:solidFill>
                              <a:srgbClr val="002060"/>
                            </a:solidFill>
                            <a:latin typeface="Cambria Math" panose="02040503050406030204" pitchFamily="18" charset="0"/>
                          </a:rPr>
                          <m:t>γ</m:t>
                        </m:r>
                      </m:e>
                      <m:sub>
                        <m:r>
                          <m:rPr>
                            <m:sty m:val="p"/>
                          </m:rPr>
                          <a:rPr lang="en-US" sz="2800" dirty="0">
                            <a:solidFill>
                              <a:srgbClr val="002060"/>
                            </a:solidFill>
                            <a:latin typeface="Cambria Math" panose="02040503050406030204" pitchFamily="18" charset="0"/>
                          </a:rPr>
                          <m:t>t</m:t>
                        </m:r>
                      </m:sub>
                    </m:sSub>
                    <m:d>
                      <m:dPr>
                        <m:ctrlPr>
                          <a:rPr lang="en-US" sz="2800" i="1" dirty="0">
                            <a:solidFill>
                              <a:srgbClr val="002060"/>
                            </a:solidFill>
                            <a:latin typeface="Cambria Math" panose="02040503050406030204" pitchFamily="18" charset="0"/>
                          </a:rPr>
                        </m:ctrlPr>
                      </m:dPr>
                      <m:e>
                        <m:sSub>
                          <m:sSubPr>
                            <m:ctrlPr>
                              <a:rPr lang="en-US" sz="2800" i="1" dirty="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C</m:t>
                            </m:r>
                          </m:e>
                          <m:sub>
                            <m:r>
                              <a:rPr lang="en-US" sz="2800" dirty="0">
                                <a:solidFill>
                                  <a:srgbClr val="002060"/>
                                </a:solidFill>
                                <a:latin typeface="Cambria Math" panose="02040503050406030204" pitchFamily="18" charset="0"/>
                              </a:rPr>
                              <m:t>6</m:t>
                            </m:r>
                          </m:sub>
                        </m:sSub>
                      </m:e>
                    </m:d>
                    <m:r>
                      <a:rPr lang="en-US" sz="2800" dirty="0">
                        <a:solidFill>
                          <a:srgbClr val="002060"/>
                        </a:solidFill>
                        <a:latin typeface="Cambria Math" panose="02040503050406030204" pitchFamily="18" charset="0"/>
                      </a:rPr>
                      <m:t>=4</m:t>
                    </m:r>
                  </m:oMath>
                </a14:m>
                <a:endParaRPr lang="en-US" sz="2800" dirty="0">
                  <a:solidFill>
                    <a:srgbClr val="00206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538514" y="5636554"/>
                <a:ext cx="2845587" cy="562013"/>
              </a:xfrm>
              <a:prstGeom prst="rect">
                <a:avLst/>
              </a:prstGeom>
              <a:blipFill rotWithShape="0">
                <a:blip r:embed="rId4"/>
                <a:stretch>
                  <a:fillRect l="-4283" t="-11957" b="-22826"/>
                </a:stretch>
              </a:blipFill>
            </p:spPr>
            <p:txBody>
              <a:bodyPr/>
              <a:lstStyle/>
              <a:p>
                <a:r>
                  <a:rPr lang="en-US">
                    <a:noFill/>
                  </a:rPr>
                  <a:t> </a:t>
                </a:r>
              </a:p>
            </p:txBody>
          </p:sp>
        </mc:Fallback>
      </mc:AlternateContent>
    </p:spTree>
    <p:extLst>
      <p:ext uri="{BB962C8B-B14F-4D97-AF65-F5344CB8AC3E}">
        <p14:creationId xmlns:p14="http://schemas.microsoft.com/office/powerpoint/2010/main" val="32370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9" presetClass="emph" presetSubtype="0" fill="hold" grpId="1" nodeType="clickEffect">
                                  <p:stCondLst>
                                    <p:cond delay="0"/>
                                  </p:stCondLst>
                                  <p:childTnLst>
                                    <p:animClr clrSpc="rgb" dir="cw">
                                      <p:cBhvr override="childStyle">
                                        <p:cTn id="44" dur="500" fill="hold"/>
                                        <p:tgtEl>
                                          <p:spTgt spid="10"/>
                                        </p:tgtEl>
                                        <p:attrNameLst>
                                          <p:attrName>style.color</p:attrName>
                                        </p:attrNameLst>
                                      </p:cBhvr>
                                      <p:to>
                                        <a:schemeClr val="accent2"/>
                                      </p:to>
                                    </p:animClr>
                                    <p:animClr clrSpc="rgb" dir="cw">
                                      <p:cBhvr>
                                        <p:cTn id="45" dur="500" fill="hold"/>
                                        <p:tgtEl>
                                          <p:spTgt spid="10"/>
                                        </p:tgtEl>
                                        <p:attrNameLst>
                                          <p:attrName>fillcolor</p:attrName>
                                        </p:attrNameLst>
                                      </p:cBhvr>
                                      <p:to>
                                        <a:schemeClr val="accent2"/>
                                      </p:to>
                                    </p:animClr>
                                    <p:set>
                                      <p:cBhvr>
                                        <p:cTn id="46" dur="500" fill="hold"/>
                                        <p:tgtEl>
                                          <p:spTgt spid="10"/>
                                        </p:tgtEl>
                                        <p:attrNameLst>
                                          <p:attrName>fill.type</p:attrName>
                                        </p:attrNameLst>
                                      </p:cBhvr>
                                      <p:to>
                                        <p:strVal val="solid"/>
                                      </p:to>
                                    </p:set>
                                    <p:set>
                                      <p:cBhvr>
                                        <p:cTn id="47" dur="500" fill="hold"/>
                                        <p:tgtEl>
                                          <p:spTgt spid="10"/>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9" presetClass="emph" presetSubtype="0" fill="hold" grpId="1" nodeType="clickEffect">
                                  <p:stCondLst>
                                    <p:cond delay="0"/>
                                  </p:stCondLst>
                                  <p:childTnLst>
                                    <p:animClr clrSpc="rgb" dir="cw">
                                      <p:cBhvr override="childStyle">
                                        <p:cTn id="51" dur="500" fill="hold"/>
                                        <p:tgtEl>
                                          <p:spTgt spid="7"/>
                                        </p:tgtEl>
                                        <p:attrNameLst>
                                          <p:attrName>style.color</p:attrName>
                                        </p:attrNameLst>
                                      </p:cBhvr>
                                      <p:to>
                                        <a:schemeClr val="accent2"/>
                                      </p:to>
                                    </p:animClr>
                                    <p:animClr clrSpc="rgb" dir="cw">
                                      <p:cBhvr>
                                        <p:cTn id="52" dur="500" fill="hold"/>
                                        <p:tgtEl>
                                          <p:spTgt spid="7"/>
                                        </p:tgtEl>
                                        <p:attrNameLst>
                                          <p:attrName>fillcolor</p:attrName>
                                        </p:attrNameLst>
                                      </p:cBhvr>
                                      <p:to>
                                        <a:schemeClr val="accent2"/>
                                      </p:to>
                                    </p:animClr>
                                    <p:set>
                                      <p:cBhvr>
                                        <p:cTn id="53" dur="500" fill="hold"/>
                                        <p:tgtEl>
                                          <p:spTgt spid="7"/>
                                        </p:tgtEl>
                                        <p:attrNameLst>
                                          <p:attrName>fill.type</p:attrName>
                                        </p:attrNameLst>
                                      </p:cBhvr>
                                      <p:to>
                                        <p:strVal val="solid"/>
                                      </p:to>
                                    </p:set>
                                    <p:set>
                                      <p:cBhvr>
                                        <p:cTn id="54" dur="500" fill="hold"/>
                                        <p:tgtEl>
                                          <p:spTgt spid="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9" presetClass="emph" presetSubtype="0" fill="hold" grpId="1" nodeType="clickEffect">
                                  <p:stCondLst>
                                    <p:cond delay="0"/>
                                  </p:stCondLst>
                                  <p:childTnLst>
                                    <p:animClr clrSpc="rgb" dir="cw">
                                      <p:cBhvr override="childStyle">
                                        <p:cTn id="58" dur="500" fill="hold"/>
                                        <p:tgtEl>
                                          <p:spTgt spid="13"/>
                                        </p:tgtEl>
                                        <p:attrNameLst>
                                          <p:attrName>style.color</p:attrName>
                                        </p:attrNameLst>
                                      </p:cBhvr>
                                      <p:to>
                                        <a:schemeClr val="accent2"/>
                                      </p:to>
                                    </p:animClr>
                                    <p:animClr clrSpc="rgb" dir="cw">
                                      <p:cBhvr>
                                        <p:cTn id="59" dur="500" fill="hold"/>
                                        <p:tgtEl>
                                          <p:spTgt spid="13"/>
                                        </p:tgtEl>
                                        <p:attrNameLst>
                                          <p:attrName>fillcolor</p:attrName>
                                        </p:attrNameLst>
                                      </p:cBhvr>
                                      <p:to>
                                        <a:schemeClr val="accent2"/>
                                      </p:to>
                                    </p:animClr>
                                    <p:set>
                                      <p:cBhvr>
                                        <p:cTn id="60" dur="500" fill="hold"/>
                                        <p:tgtEl>
                                          <p:spTgt spid="13"/>
                                        </p:tgtEl>
                                        <p:attrNameLst>
                                          <p:attrName>fill.type</p:attrName>
                                        </p:attrNameLst>
                                      </p:cBhvr>
                                      <p:to>
                                        <p:strVal val="solid"/>
                                      </p:to>
                                    </p:set>
                                    <p:set>
                                      <p:cBhvr>
                                        <p:cTn id="61" dur="500" fill="hold"/>
                                        <p:tgtEl>
                                          <p:spTgt spid="13"/>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grpId="1" nodeType="clickEffect">
                                  <p:stCondLst>
                                    <p:cond delay="0"/>
                                  </p:stCondLst>
                                  <p:childTnLst>
                                    <p:animClr clrSpc="rgb" dir="cw">
                                      <p:cBhvr override="childStyle">
                                        <p:cTn id="65" dur="500" fill="hold"/>
                                        <p:tgtEl>
                                          <p:spTgt spid="16"/>
                                        </p:tgtEl>
                                        <p:attrNameLst>
                                          <p:attrName>style.color</p:attrName>
                                        </p:attrNameLst>
                                      </p:cBhvr>
                                      <p:to>
                                        <a:schemeClr val="accent2"/>
                                      </p:to>
                                    </p:animClr>
                                    <p:animClr clrSpc="rgb" dir="cw">
                                      <p:cBhvr>
                                        <p:cTn id="66" dur="500" fill="hold"/>
                                        <p:tgtEl>
                                          <p:spTgt spid="16"/>
                                        </p:tgtEl>
                                        <p:attrNameLst>
                                          <p:attrName>fillcolor</p:attrName>
                                        </p:attrNameLst>
                                      </p:cBhvr>
                                      <p:to>
                                        <a:schemeClr val="accent2"/>
                                      </p:to>
                                    </p:animClr>
                                    <p:set>
                                      <p:cBhvr>
                                        <p:cTn id="67" dur="500" fill="hold"/>
                                        <p:tgtEl>
                                          <p:spTgt spid="16"/>
                                        </p:tgtEl>
                                        <p:attrNameLst>
                                          <p:attrName>fill.type</p:attrName>
                                        </p:attrNameLst>
                                      </p:cBhvr>
                                      <p:to>
                                        <p:strVal val="solid"/>
                                      </p:to>
                                    </p:set>
                                    <p:set>
                                      <p:cBhvr>
                                        <p:cTn id="68" dur="500" fill="hold"/>
                                        <p:tgtEl>
                                          <p:spTgt spid="16"/>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3" grpId="0" animBg="1"/>
      <p:bldP spid="13" grpId="1" animBg="1"/>
      <p:bldP spid="15" grpId="0" animBg="1"/>
      <p:bldP spid="16" grpId="0" animBg="1"/>
      <p:bldP spid="16" grpId="1" animBg="1"/>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uFill>
                  <a:solidFill>
                    <a:schemeClr val="bg1"/>
                  </a:solidFill>
                </a:uFill>
                <a:hlinkClick r:id="" action="ppaction://noaction">
                  <a:extLst>
                    <a:ext uri="{A12FA001-AC4F-418D-AE19-62706E023703}">
                      <ahyp:hlinkClr xmlns:ahyp="http://schemas.microsoft.com/office/drawing/2018/hyperlinkcolor" val="tx"/>
                    </a:ext>
                  </a:extLst>
                </a:hlinkClick>
              </a:rPr>
              <a:t>Method – </a:t>
            </a:r>
            <a:r>
              <a:rPr lang="en-US" u="sng" dirty="0">
                <a:uFill>
                  <a:solidFill>
                    <a:schemeClr val="bg1"/>
                  </a:solidFill>
                </a:uFill>
              </a:rPr>
              <a:t>3</a:t>
            </a:r>
            <a:br>
              <a:rPr lang="en-US" dirty="0">
                <a:hlinkClick r:id="" action="ppaction://noaction">
                  <a:extLst>
                    <a:ext uri="{A12FA001-AC4F-418D-AE19-62706E023703}">
                      <ahyp:hlinkClr xmlns:ahyp="http://schemas.microsoft.com/office/drawing/2018/hyperlinkcolor" val="tx"/>
                    </a:ext>
                  </a:extLst>
                </a:hlinkClick>
              </a:rPr>
            </a:br>
            <a:r>
              <a:rPr lang="en-US" dirty="0"/>
              <a:t>Matching, Maximal Matching and Maximum Matching</a:t>
            </a:r>
          </a:p>
        </p:txBody>
      </p:sp>
    </p:spTree>
    <p:extLst>
      <p:ext uri="{BB962C8B-B14F-4D97-AF65-F5344CB8AC3E}">
        <p14:creationId xmlns:p14="http://schemas.microsoft.com/office/powerpoint/2010/main" val="2432410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Matching</a:t>
            </a:r>
          </a:p>
        </p:txBody>
      </p:sp>
      <p:sp>
        <p:nvSpPr>
          <p:cNvPr id="5" name="Content Placeholder 4"/>
          <p:cNvSpPr>
            <a:spLocks noGrp="1"/>
          </p:cNvSpPr>
          <p:nvPr>
            <p:ph idx="1"/>
          </p:nvPr>
        </p:nvSpPr>
        <p:spPr>
          <a:xfrm>
            <a:off x="131180" y="863444"/>
            <a:ext cx="11730262" cy="1001627"/>
          </a:xfrm>
        </p:spPr>
        <p:txBody>
          <a:bodyPr/>
          <a:lstStyle/>
          <a:p>
            <a:pPr lvl="0"/>
            <a:r>
              <a:rPr lang="en-US" dirty="0"/>
              <a:t>A </a:t>
            </a:r>
            <a:r>
              <a:rPr lang="en-US" b="1" dirty="0"/>
              <a:t>matching</a:t>
            </a:r>
            <a:r>
              <a:rPr lang="en-US" dirty="0"/>
              <a:t> in a graph is a subset of edges in which no two edges are adjacent.</a:t>
            </a:r>
          </a:p>
        </p:txBody>
      </p:sp>
      <p:sp>
        <p:nvSpPr>
          <p:cNvPr id="4" name="Oval 3">
            <a:extLst>
              <a:ext uri="{FF2B5EF4-FFF2-40B4-BE49-F238E27FC236}">
                <a16:creationId xmlns:a16="http://schemas.microsoft.com/office/drawing/2014/main" id="{BDD11F87-DA81-9510-C1CB-0AF4093562CB}"/>
              </a:ext>
            </a:extLst>
          </p:cNvPr>
          <p:cNvSpPr/>
          <p:nvPr/>
        </p:nvSpPr>
        <p:spPr>
          <a:xfrm rot="5400000">
            <a:off x="135719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30061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241376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4" idx="5"/>
            <a:endCxn id="6" idx="1"/>
          </p:cNvCxnSpPr>
          <p:nvPr/>
        </p:nvCxnSpPr>
        <p:spPr>
          <a:xfrm flipH="1">
            <a:off x="42352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6205DD86-315C-53B6-CEEF-A9919650168E}"/>
              </a:ext>
            </a:extLst>
          </p:cNvPr>
          <p:cNvCxnSpPr>
            <a:cxnSpLocks/>
            <a:stCxn id="4" idx="7"/>
            <a:endCxn id="7" idx="3"/>
          </p:cNvCxnSpPr>
          <p:nvPr/>
        </p:nvCxnSpPr>
        <p:spPr>
          <a:xfrm>
            <a:off x="148010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44461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19772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8" name="TextBox 17"/>
          <p:cNvSpPr txBox="1"/>
          <p:nvPr/>
        </p:nvSpPr>
        <p:spPr>
          <a:xfrm>
            <a:off x="230527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9" name="TextBox 18"/>
          <p:cNvSpPr txBox="1"/>
          <p:nvPr/>
        </p:nvSpPr>
        <p:spPr>
          <a:xfrm>
            <a:off x="124076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30" name="Oval 29">
            <a:extLst>
              <a:ext uri="{FF2B5EF4-FFF2-40B4-BE49-F238E27FC236}">
                <a16:creationId xmlns:a16="http://schemas.microsoft.com/office/drawing/2014/main" id="{BDD11F87-DA81-9510-C1CB-0AF4093562CB}"/>
              </a:ext>
            </a:extLst>
          </p:cNvPr>
          <p:cNvSpPr/>
          <p:nvPr/>
        </p:nvSpPr>
        <p:spPr>
          <a:xfrm rot="5400000">
            <a:off x="423755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318097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2" name="Oval 31">
            <a:extLst>
              <a:ext uri="{FF2B5EF4-FFF2-40B4-BE49-F238E27FC236}">
                <a16:creationId xmlns:a16="http://schemas.microsoft.com/office/drawing/2014/main" id="{BDD11F87-DA81-9510-C1CB-0AF4093562CB}"/>
              </a:ext>
            </a:extLst>
          </p:cNvPr>
          <p:cNvSpPr/>
          <p:nvPr/>
        </p:nvSpPr>
        <p:spPr>
          <a:xfrm rot="5400000">
            <a:off x="529412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3" name="Straight Connector 32">
            <a:extLst>
              <a:ext uri="{FF2B5EF4-FFF2-40B4-BE49-F238E27FC236}">
                <a16:creationId xmlns:a16="http://schemas.microsoft.com/office/drawing/2014/main" id="{6205DD86-315C-53B6-CEEF-A9919650168E}"/>
              </a:ext>
            </a:extLst>
          </p:cNvPr>
          <p:cNvCxnSpPr>
            <a:cxnSpLocks/>
            <a:stCxn id="30" idx="5"/>
            <a:endCxn id="31" idx="1"/>
          </p:cNvCxnSpPr>
          <p:nvPr/>
        </p:nvCxnSpPr>
        <p:spPr>
          <a:xfrm flipH="1">
            <a:off x="330388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30" idx="7"/>
            <a:endCxn id="32" idx="3"/>
          </p:cNvCxnSpPr>
          <p:nvPr/>
        </p:nvCxnSpPr>
        <p:spPr>
          <a:xfrm>
            <a:off x="436046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32" idx="4"/>
            <a:endCxn id="31" idx="0"/>
          </p:cNvCxnSpPr>
          <p:nvPr/>
        </p:nvCxnSpPr>
        <p:spPr>
          <a:xfrm flipH="1">
            <a:off x="332497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a:xfrm>
            <a:off x="307808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37" name="TextBox 36"/>
          <p:cNvSpPr txBox="1"/>
          <p:nvPr/>
        </p:nvSpPr>
        <p:spPr>
          <a:xfrm>
            <a:off x="518563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38" name="TextBox 37"/>
          <p:cNvSpPr txBox="1"/>
          <p:nvPr/>
        </p:nvSpPr>
        <p:spPr>
          <a:xfrm>
            <a:off x="4230484" y="2213317"/>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39" name="Oval 38">
            <a:extLst>
              <a:ext uri="{FF2B5EF4-FFF2-40B4-BE49-F238E27FC236}">
                <a16:creationId xmlns:a16="http://schemas.microsoft.com/office/drawing/2014/main" id="{BDD11F87-DA81-9510-C1CB-0AF4093562CB}"/>
              </a:ext>
            </a:extLst>
          </p:cNvPr>
          <p:cNvSpPr/>
          <p:nvPr/>
        </p:nvSpPr>
        <p:spPr>
          <a:xfrm rot="5400000">
            <a:off x="711791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606133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817448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2" name="Straight Connector 41">
            <a:extLst>
              <a:ext uri="{FF2B5EF4-FFF2-40B4-BE49-F238E27FC236}">
                <a16:creationId xmlns:a16="http://schemas.microsoft.com/office/drawing/2014/main" id="{6205DD86-315C-53B6-CEEF-A9919650168E}"/>
              </a:ext>
            </a:extLst>
          </p:cNvPr>
          <p:cNvCxnSpPr>
            <a:cxnSpLocks/>
            <a:stCxn id="39" idx="5"/>
            <a:endCxn id="40" idx="1"/>
          </p:cNvCxnSpPr>
          <p:nvPr/>
        </p:nvCxnSpPr>
        <p:spPr>
          <a:xfrm flipH="1">
            <a:off x="618424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39" idx="7"/>
            <a:endCxn id="41" idx="3"/>
          </p:cNvCxnSpPr>
          <p:nvPr/>
        </p:nvCxnSpPr>
        <p:spPr>
          <a:xfrm>
            <a:off x="724082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41" idx="4"/>
            <a:endCxn id="40" idx="0"/>
          </p:cNvCxnSpPr>
          <p:nvPr/>
        </p:nvCxnSpPr>
        <p:spPr>
          <a:xfrm flipH="1">
            <a:off x="620533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TextBox 44"/>
          <p:cNvSpPr txBox="1"/>
          <p:nvPr/>
        </p:nvSpPr>
        <p:spPr>
          <a:xfrm>
            <a:off x="595844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46" name="TextBox 45"/>
          <p:cNvSpPr txBox="1"/>
          <p:nvPr/>
        </p:nvSpPr>
        <p:spPr>
          <a:xfrm>
            <a:off x="806599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47" name="TextBox 46"/>
          <p:cNvSpPr txBox="1"/>
          <p:nvPr/>
        </p:nvSpPr>
        <p:spPr>
          <a:xfrm>
            <a:off x="700148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48" name="Oval 47">
            <a:extLst>
              <a:ext uri="{FF2B5EF4-FFF2-40B4-BE49-F238E27FC236}">
                <a16:creationId xmlns:a16="http://schemas.microsoft.com/office/drawing/2014/main" id="{BDD11F87-DA81-9510-C1CB-0AF4093562CB}"/>
              </a:ext>
            </a:extLst>
          </p:cNvPr>
          <p:cNvSpPr/>
          <p:nvPr/>
        </p:nvSpPr>
        <p:spPr>
          <a:xfrm rot="5400000">
            <a:off x="999827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Oval 48">
            <a:extLst>
              <a:ext uri="{FF2B5EF4-FFF2-40B4-BE49-F238E27FC236}">
                <a16:creationId xmlns:a16="http://schemas.microsoft.com/office/drawing/2014/main" id="{BDD11F87-DA81-9510-C1CB-0AF4093562CB}"/>
              </a:ext>
            </a:extLst>
          </p:cNvPr>
          <p:cNvSpPr/>
          <p:nvPr/>
        </p:nvSpPr>
        <p:spPr>
          <a:xfrm rot="5400000">
            <a:off x="894169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0" name="Oval 49">
            <a:extLst>
              <a:ext uri="{FF2B5EF4-FFF2-40B4-BE49-F238E27FC236}">
                <a16:creationId xmlns:a16="http://schemas.microsoft.com/office/drawing/2014/main" id="{BDD11F87-DA81-9510-C1CB-0AF4093562CB}"/>
              </a:ext>
            </a:extLst>
          </p:cNvPr>
          <p:cNvSpPr/>
          <p:nvPr/>
        </p:nvSpPr>
        <p:spPr>
          <a:xfrm rot="5400000">
            <a:off x="1105484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1" name="Straight Connector 50">
            <a:extLst>
              <a:ext uri="{FF2B5EF4-FFF2-40B4-BE49-F238E27FC236}">
                <a16:creationId xmlns:a16="http://schemas.microsoft.com/office/drawing/2014/main" id="{6205DD86-315C-53B6-CEEF-A9919650168E}"/>
              </a:ext>
            </a:extLst>
          </p:cNvPr>
          <p:cNvCxnSpPr>
            <a:cxnSpLocks/>
            <a:stCxn id="48" idx="5"/>
            <a:endCxn id="49" idx="1"/>
          </p:cNvCxnSpPr>
          <p:nvPr/>
        </p:nvCxnSpPr>
        <p:spPr>
          <a:xfrm flipH="1">
            <a:off x="906460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6205DD86-315C-53B6-CEEF-A9919650168E}"/>
              </a:ext>
            </a:extLst>
          </p:cNvPr>
          <p:cNvCxnSpPr>
            <a:cxnSpLocks/>
            <a:stCxn id="48" idx="7"/>
            <a:endCxn id="50" idx="3"/>
          </p:cNvCxnSpPr>
          <p:nvPr/>
        </p:nvCxnSpPr>
        <p:spPr>
          <a:xfrm>
            <a:off x="1012118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6205DD86-315C-53B6-CEEF-A9919650168E}"/>
              </a:ext>
            </a:extLst>
          </p:cNvPr>
          <p:cNvCxnSpPr>
            <a:cxnSpLocks/>
            <a:stCxn id="50" idx="4"/>
            <a:endCxn id="49" idx="0"/>
          </p:cNvCxnSpPr>
          <p:nvPr/>
        </p:nvCxnSpPr>
        <p:spPr>
          <a:xfrm flipH="1">
            <a:off x="908569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4" name="TextBox 53"/>
          <p:cNvSpPr txBox="1"/>
          <p:nvPr/>
        </p:nvSpPr>
        <p:spPr>
          <a:xfrm>
            <a:off x="883880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55" name="TextBox 54"/>
          <p:cNvSpPr txBox="1"/>
          <p:nvPr/>
        </p:nvSpPr>
        <p:spPr>
          <a:xfrm>
            <a:off x="1094635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56" name="TextBox 55"/>
          <p:cNvSpPr txBox="1"/>
          <p:nvPr/>
        </p:nvSpPr>
        <p:spPr>
          <a:xfrm>
            <a:off x="988184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7" name="TextBox 66"/>
          <p:cNvSpPr txBox="1"/>
          <p:nvPr/>
        </p:nvSpPr>
        <p:spPr>
          <a:xfrm>
            <a:off x="1240766" y="4501756"/>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68" name="TextBox 67"/>
              <p:cNvSpPr txBox="1"/>
              <p:nvPr/>
            </p:nvSpPr>
            <p:spPr>
              <a:xfrm>
                <a:off x="4022222" y="4501756"/>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022222" y="4501756"/>
                <a:ext cx="71865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6823642" y="4501756"/>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823642" y="4501756"/>
                <a:ext cx="72692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9706470" y="4501756"/>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9706470" y="4501756"/>
                <a:ext cx="726929" cy="523220"/>
              </a:xfrm>
              <a:prstGeom prst="rect">
                <a:avLst/>
              </a:prstGeom>
              <a:blipFill rotWithShape="0">
                <a:blip r:embed="rId4"/>
                <a:stretch>
                  <a:fillRect/>
                </a:stretch>
              </a:blipFill>
            </p:spPr>
            <p:txBody>
              <a:bodyPr/>
              <a:lstStyle/>
              <a:p>
                <a:r>
                  <a:rPr lang="en-US">
                    <a:noFill/>
                  </a:rPr>
                  <a:t> </a:t>
                </a:r>
              </a:p>
            </p:txBody>
          </p:sp>
        </mc:Fallback>
      </mc:AlternateContent>
      <p:sp>
        <p:nvSpPr>
          <p:cNvPr id="3" name="Rectangle 2"/>
          <p:cNvSpPr/>
          <p:nvPr/>
        </p:nvSpPr>
        <p:spPr>
          <a:xfrm>
            <a:off x="2599353" y="5396406"/>
            <a:ext cx="7067961" cy="5232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a:spAutoFit/>
          </a:bodyPr>
          <a:lstStyle/>
          <a:p>
            <a:pPr lvl="0"/>
            <a:r>
              <a:rPr lang="en-US" sz="2800" dirty="0">
                <a:solidFill>
                  <a:srgbClr val="002060"/>
                </a:solidFill>
              </a:rPr>
              <a:t>A single edge in a graph is obviously a matching.</a:t>
            </a:r>
          </a:p>
        </p:txBody>
      </p:sp>
      <p:cxnSp>
        <p:nvCxnSpPr>
          <p:cNvPr id="57" name="Straight Connector 56"/>
          <p:cNvCxnSpPr/>
          <p:nvPr/>
        </p:nvCxnSpPr>
        <p:spPr>
          <a:xfrm>
            <a:off x="2872501" y="2020638"/>
            <a:ext cx="6487" cy="2856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842812" y="2018975"/>
            <a:ext cx="13810" cy="2859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670358" y="2020638"/>
            <a:ext cx="0" cy="2856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7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500" fill="hold"/>
                                        <p:tgtEl>
                                          <p:spTgt spid="33"/>
                                        </p:tgtEl>
                                        <p:attrNameLst>
                                          <p:attrName>stroke.color</p:attrName>
                                        </p:attrNameLst>
                                      </p:cBhvr>
                                      <p:to>
                                        <a:srgbClr val="FFFF00"/>
                                      </p:to>
                                    </p:animClr>
                                    <p:set>
                                      <p:cBhvr>
                                        <p:cTn id="57" dur="500" fill="hold"/>
                                        <p:tgtEl>
                                          <p:spTgt spid="33"/>
                                        </p:tgtEl>
                                        <p:attrNameLst>
                                          <p:attrName>stroke.on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34"/>
                                        </p:tgtEl>
                                      </p:cBhvr>
                                    </p:animEffect>
                                    <p:anim calcmode="lin" valueType="num">
                                      <p:cBhvr>
                                        <p:cTn id="62" dur="1000"/>
                                        <p:tgtEl>
                                          <p:spTgt spid="34"/>
                                        </p:tgtEl>
                                        <p:attrNameLst>
                                          <p:attrName>ppt_x</p:attrName>
                                        </p:attrNameLst>
                                      </p:cBhvr>
                                      <p:tavLst>
                                        <p:tav tm="0">
                                          <p:val>
                                            <p:strVal val="ppt_x"/>
                                          </p:val>
                                        </p:tav>
                                        <p:tav tm="100000">
                                          <p:val>
                                            <p:strVal val="ppt_x"/>
                                          </p:val>
                                        </p:tav>
                                      </p:tavLst>
                                    </p:anim>
                                    <p:anim calcmode="lin" valueType="num">
                                      <p:cBhvr>
                                        <p:cTn id="63" dur="1000"/>
                                        <p:tgtEl>
                                          <p:spTgt spid="34"/>
                                        </p:tgtEl>
                                        <p:attrNameLst>
                                          <p:attrName>ppt_y</p:attrName>
                                        </p:attrNameLst>
                                      </p:cBhvr>
                                      <p:tavLst>
                                        <p:tav tm="0">
                                          <p:val>
                                            <p:strVal val="ppt_y"/>
                                          </p:val>
                                        </p:tav>
                                        <p:tav tm="100000">
                                          <p:val>
                                            <p:strVal val="ppt_y+.1"/>
                                          </p:val>
                                        </p:tav>
                                      </p:tavLst>
                                    </p:anim>
                                    <p:set>
                                      <p:cBhvr>
                                        <p:cTn id="64" dur="1" fill="hold">
                                          <p:stCondLst>
                                            <p:cond delay="999"/>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2" presetClass="exit" presetSubtype="0" fill="hold" nodeType="clickEffect">
                                  <p:stCondLst>
                                    <p:cond delay="0"/>
                                  </p:stCondLst>
                                  <p:childTnLst>
                                    <p:animEffect transition="out" filter="fade">
                                      <p:cBhvr>
                                        <p:cTn id="68" dur="1000"/>
                                        <p:tgtEl>
                                          <p:spTgt spid="35"/>
                                        </p:tgtEl>
                                      </p:cBhvr>
                                    </p:animEffect>
                                    <p:anim calcmode="lin" valueType="num">
                                      <p:cBhvr>
                                        <p:cTn id="69" dur="1000"/>
                                        <p:tgtEl>
                                          <p:spTgt spid="35"/>
                                        </p:tgtEl>
                                        <p:attrNameLst>
                                          <p:attrName>ppt_x</p:attrName>
                                        </p:attrNameLst>
                                      </p:cBhvr>
                                      <p:tavLst>
                                        <p:tav tm="0">
                                          <p:val>
                                            <p:strVal val="ppt_x"/>
                                          </p:val>
                                        </p:tav>
                                        <p:tav tm="100000">
                                          <p:val>
                                            <p:strVal val="ppt_x"/>
                                          </p:val>
                                        </p:tav>
                                      </p:tavLst>
                                    </p:anim>
                                    <p:anim calcmode="lin" valueType="num">
                                      <p:cBhvr>
                                        <p:cTn id="70" dur="1000"/>
                                        <p:tgtEl>
                                          <p:spTgt spid="35"/>
                                        </p:tgtEl>
                                        <p:attrNameLst>
                                          <p:attrName>ppt_y</p:attrName>
                                        </p:attrNameLst>
                                      </p:cBhvr>
                                      <p:tavLst>
                                        <p:tav tm="0">
                                          <p:val>
                                            <p:strVal val="ppt_y"/>
                                          </p:val>
                                        </p:tav>
                                        <p:tav tm="100000">
                                          <p:val>
                                            <p:strVal val="ppt_y+.1"/>
                                          </p:val>
                                        </p:tav>
                                      </p:tavLst>
                                    </p:anim>
                                    <p:set>
                                      <p:cBhvr>
                                        <p:cTn id="71" dur="1" fill="hold">
                                          <p:stCondLst>
                                            <p:cond delay="999"/>
                                          </p:stCondLst>
                                        </p:cTn>
                                        <p:tgtEl>
                                          <p:spTgt spid="3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7" presetClass="emph" presetSubtype="2" fill="hold" nodeType="clickEffect">
                                  <p:stCondLst>
                                    <p:cond delay="0"/>
                                  </p:stCondLst>
                                  <p:childTnLst>
                                    <p:animClr clrSpc="rgb" dir="cw">
                                      <p:cBhvr>
                                        <p:cTn id="103" dur="500" fill="hold"/>
                                        <p:tgtEl>
                                          <p:spTgt spid="43"/>
                                        </p:tgtEl>
                                        <p:attrNameLst>
                                          <p:attrName>stroke.color</p:attrName>
                                        </p:attrNameLst>
                                      </p:cBhvr>
                                      <p:to>
                                        <a:srgbClr val="FFFF00"/>
                                      </p:to>
                                    </p:animClr>
                                    <p:set>
                                      <p:cBhvr>
                                        <p:cTn id="104" dur="500" fill="hold"/>
                                        <p:tgtEl>
                                          <p:spTgt spid="43"/>
                                        </p:tgtEl>
                                        <p:attrNameLst>
                                          <p:attrName>stroke.on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4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7" presetClass="emph" presetSubtype="2" fill="hold" nodeType="clickEffect">
                                  <p:stCondLst>
                                    <p:cond delay="0"/>
                                  </p:stCondLst>
                                  <p:childTnLst>
                                    <p:animClr clrSpc="rgb" dir="cw">
                                      <p:cBhvr>
                                        <p:cTn id="144" dur="500" fill="hold"/>
                                        <p:tgtEl>
                                          <p:spTgt spid="53"/>
                                        </p:tgtEl>
                                        <p:attrNameLst>
                                          <p:attrName>stroke.color</p:attrName>
                                        </p:attrNameLst>
                                      </p:cBhvr>
                                      <p:to>
                                        <a:srgbClr val="FFFF00"/>
                                      </p:to>
                                    </p:animClr>
                                    <p:set>
                                      <p:cBhvr>
                                        <p:cTn id="145" dur="500" fill="hold"/>
                                        <p:tgtEl>
                                          <p:spTgt spid="53"/>
                                        </p:tgtEl>
                                        <p:attrNameLst>
                                          <p:attrName>stroke.on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51"/>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52"/>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7" grpId="0"/>
      <p:bldP spid="18" grpId="0"/>
      <p:bldP spid="19" grpId="0"/>
      <p:bldP spid="30" grpId="0" animBg="1"/>
      <p:bldP spid="31" grpId="0" animBg="1"/>
      <p:bldP spid="32" grpId="0" animBg="1"/>
      <p:bldP spid="36" grpId="0"/>
      <p:bldP spid="37" grpId="0"/>
      <p:bldP spid="38" grpId="0"/>
      <p:bldP spid="39" grpId="0" animBg="1"/>
      <p:bldP spid="40" grpId="0" animBg="1"/>
      <p:bldP spid="41" grpId="0" animBg="1"/>
      <p:bldP spid="45" grpId="0"/>
      <p:bldP spid="46" grpId="0"/>
      <p:bldP spid="47" grpId="0"/>
      <p:bldP spid="48" grpId="0" animBg="1"/>
      <p:bldP spid="49" grpId="0" animBg="1"/>
      <p:bldP spid="50" grpId="0" animBg="1"/>
      <p:bldP spid="54" grpId="0"/>
      <p:bldP spid="55" grpId="0"/>
      <p:bldP spid="56" grpId="0"/>
      <p:bldP spid="67" grpId="0"/>
      <p:bldP spid="68" grpId="0"/>
      <p:bldP spid="69" grpId="0"/>
      <p:bldP spid="70" grpId="0"/>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Matching</a:t>
            </a:r>
          </a:p>
        </p:txBody>
      </p:sp>
      <p:sp>
        <p:nvSpPr>
          <p:cNvPr id="5" name="Content Placeholder 4"/>
          <p:cNvSpPr>
            <a:spLocks noGrp="1"/>
          </p:cNvSpPr>
          <p:nvPr>
            <p:ph idx="1"/>
          </p:nvPr>
        </p:nvSpPr>
        <p:spPr>
          <a:xfrm>
            <a:off x="131180" y="863444"/>
            <a:ext cx="11730262" cy="1001627"/>
          </a:xfrm>
        </p:spPr>
        <p:txBody>
          <a:bodyPr/>
          <a:lstStyle/>
          <a:p>
            <a:pPr lvl="0"/>
            <a:r>
              <a:rPr lang="en-US" dirty="0"/>
              <a:t>A </a:t>
            </a:r>
            <a:r>
              <a:rPr lang="en-US" b="1" dirty="0"/>
              <a:t>matching</a:t>
            </a:r>
            <a:r>
              <a:rPr lang="en-US" dirty="0"/>
              <a:t> in a graph is a subset of edges in which no two edges are adjacent.</a:t>
            </a:r>
          </a:p>
        </p:txBody>
      </p:sp>
      <p:sp>
        <p:nvSpPr>
          <p:cNvPr id="67" name="TextBox 66"/>
          <p:cNvSpPr txBox="1"/>
          <p:nvPr/>
        </p:nvSpPr>
        <p:spPr>
          <a:xfrm>
            <a:off x="1332159" y="5445070"/>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68" name="TextBox 67"/>
              <p:cNvSpPr txBox="1"/>
              <p:nvPr/>
            </p:nvSpPr>
            <p:spPr>
              <a:xfrm>
                <a:off x="3524991" y="544507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524991" y="5445070"/>
                <a:ext cx="71865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676754" y="5445070"/>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676754" y="5445070"/>
                <a:ext cx="72692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7922944" y="5445070"/>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922944" y="5445070"/>
                <a:ext cx="726929" cy="523220"/>
              </a:xfrm>
              <a:prstGeom prst="rect">
                <a:avLst/>
              </a:prstGeom>
              <a:blipFill rotWithShape="0">
                <a:blip r:embed="rId4"/>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BDD11F87-DA81-9510-C1CB-0AF4093562CB}"/>
              </a:ext>
            </a:extLst>
          </p:cNvPr>
          <p:cNvSpPr/>
          <p:nvPr/>
        </p:nvSpPr>
        <p:spPr>
          <a:xfrm rot="5400000">
            <a:off x="677936" y="24748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2432361" y="24748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 name="Straight Connector 17">
            <a:extLst>
              <a:ext uri="{FF2B5EF4-FFF2-40B4-BE49-F238E27FC236}">
                <a16:creationId xmlns:a16="http://schemas.microsoft.com/office/drawing/2014/main" id="{6205DD86-315C-53B6-CEEF-A9919650168E}"/>
              </a:ext>
            </a:extLst>
          </p:cNvPr>
          <p:cNvCxnSpPr>
            <a:cxnSpLocks/>
            <a:stCxn id="15" idx="4"/>
            <a:endCxn id="14" idx="0"/>
          </p:cNvCxnSpPr>
          <p:nvPr/>
        </p:nvCxnSpPr>
        <p:spPr>
          <a:xfrm flipH="1">
            <a:off x="821936" y="2546813"/>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 name="Oval 19">
            <a:extLst>
              <a:ext uri="{FF2B5EF4-FFF2-40B4-BE49-F238E27FC236}">
                <a16:creationId xmlns:a16="http://schemas.microsoft.com/office/drawing/2014/main" id="{BDD11F87-DA81-9510-C1CB-0AF4093562CB}"/>
              </a:ext>
            </a:extLst>
          </p:cNvPr>
          <p:cNvSpPr/>
          <p:nvPr/>
        </p:nvSpPr>
        <p:spPr>
          <a:xfrm rot="5400000">
            <a:off x="680897" y="477785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2432361" y="47778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2" name="Straight Connector 21">
            <a:extLst>
              <a:ext uri="{FF2B5EF4-FFF2-40B4-BE49-F238E27FC236}">
                <a16:creationId xmlns:a16="http://schemas.microsoft.com/office/drawing/2014/main" id="{6205DD86-315C-53B6-CEEF-A9919650168E}"/>
              </a:ext>
            </a:extLst>
          </p:cNvPr>
          <p:cNvCxnSpPr>
            <a:cxnSpLocks/>
            <a:stCxn id="14" idx="6"/>
            <a:endCxn id="20" idx="2"/>
          </p:cNvCxnSpPr>
          <p:nvPr/>
        </p:nvCxnSpPr>
        <p:spPr>
          <a:xfrm>
            <a:off x="749936" y="2618813"/>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6205DD86-315C-53B6-CEEF-A9919650168E}"/>
              </a:ext>
            </a:extLst>
          </p:cNvPr>
          <p:cNvCxnSpPr>
            <a:cxnSpLocks/>
            <a:stCxn id="15" idx="6"/>
            <a:endCxn id="21" idx="2"/>
          </p:cNvCxnSpPr>
          <p:nvPr/>
        </p:nvCxnSpPr>
        <p:spPr>
          <a:xfrm>
            <a:off x="2504361" y="2618813"/>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6205DD86-315C-53B6-CEEF-A9919650168E}"/>
              </a:ext>
            </a:extLst>
          </p:cNvPr>
          <p:cNvCxnSpPr>
            <a:cxnSpLocks/>
            <a:stCxn id="21" idx="4"/>
            <a:endCxn id="20" idx="0"/>
          </p:cNvCxnSpPr>
          <p:nvPr/>
        </p:nvCxnSpPr>
        <p:spPr>
          <a:xfrm flipH="1" flipV="1">
            <a:off x="824897" y="4849857"/>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6205DD86-315C-53B6-CEEF-A9919650168E}"/>
              </a:ext>
            </a:extLst>
          </p:cNvPr>
          <p:cNvCxnSpPr>
            <a:cxnSpLocks/>
            <a:stCxn id="21" idx="3"/>
            <a:endCxn id="14" idx="7"/>
          </p:cNvCxnSpPr>
          <p:nvPr/>
        </p:nvCxnSpPr>
        <p:spPr>
          <a:xfrm flipH="1" flipV="1">
            <a:off x="800848" y="2597725"/>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1" name="Oval 40">
            <a:extLst>
              <a:ext uri="{FF2B5EF4-FFF2-40B4-BE49-F238E27FC236}">
                <a16:creationId xmlns:a16="http://schemas.microsoft.com/office/drawing/2014/main" id="{BDD11F87-DA81-9510-C1CB-0AF4093562CB}"/>
              </a:ext>
            </a:extLst>
          </p:cNvPr>
          <p:cNvSpPr/>
          <p:nvPr/>
        </p:nvSpPr>
        <p:spPr>
          <a:xfrm rot="5400000">
            <a:off x="2886911"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2" name="Oval 41">
            <a:extLst>
              <a:ext uri="{FF2B5EF4-FFF2-40B4-BE49-F238E27FC236}">
                <a16:creationId xmlns:a16="http://schemas.microsoft.com/office/drawing/2014/main" id="{BDD11F87-DA81-9510-C1CB-0AF4093562CB}"/>
              </a:ext>
            </a:extLst>
          </p:cNvPr>
          <p:cNvSpPr/>
          <p:nvPr/>
        </p:nvSpPr>
        <p:spPr>
          <a:xfrm rot="5400000">
            <a:off x="4641336"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42" idx="4"/>
            <a:endCxn id="41" idx="0"/>
          </p:cNvCxnSpPr>
          <p:nvPr/>
        </p:nvCxnSpPr>
        <p:spPr>
          <a:xfrm flipH="1">
            <a:off x="3030911" y="254681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4" name="Oval 43">
            <a:extLst>
              <a:ext uri="{FF2B5EF4-FFF2-40B4-BE49-F238E27FC236}">
                <a16:creationId xmlns:a16="http://schemas.microsoft.com/office/drawing/2014/main" id="{BDD11F87-DA81-9510-C1CB-0AF4093562CB}"/>
              </a:ext>
            </a:extLst>
          </p:cNvPr>
          <p:cNvSpPr/>
          <p:nvPr/>
        </p:nvSpPr>
        <p:spPr>
          <a:xfrm rot="5400000">
            <a:off x="2889872" y="47778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5" name="Oval 44">
            <a:extLst>
              <a:ext uri="{FF2B5EF4-FFF2-40B4-BE49-F238E27FC236}">
                <a16:creationId xmlns:a16="http://schemas.microsoft.com/office/drawing/2014/main" id="{BDD11F87-DA81-9510-C1CB-0AF4093562CB}"/>
              </a:ext>
            </a:extLst>
          </p:cNvPr>
          <p:cNvSpPr/>
          <p:nvPr/>
        </p:nvSpPr>
        <p:spPr>
          <a:xfrm rot="5400000">
            <a:off x="4641336" y="47778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6" name="Straight Connector 45">
            <a:extLst>
              <a:ext uri="{FF2B5EF4-FFF2-40B4-BE49-F238E27FC236}">
                <a16:creationId xmlns:a16="http://schemas.microsoft.com/office/drawing/2014/main" id="{6205DD86-315C-53B6-CEEF-A9919650168E}"/>
              </a:ext>
            </a:extLst>
          </p:cNvPr>
          <p:cNvCxnSpPr>
            <a:cxnSpLocks/>
            <a:stCxn id="41" idx="6"/>
            <a:endCxn id="44" idx="2"/>
          </p:cNvCxnSpPr>
          <p:nvPr/>
        </p:nvCxnSpPr>
        <p:spPr>
          <a:xfrm>
            <a:off x="2958911" y="2618810"/>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42" idx="6"/>
            <a:endCxn id="45" idx="2"/>
          </p:cNvCxnSpPr>
          <p:nvPr/>
        </p:nvCxnSpPr>
        <p:spPr>
          <a:xfrm>
            <a:off x="4713336" y="2618810"/>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5" idx="4"/>
            <a:endCxn id="44" idx="0"/>
          </p:cNvCxnSpPr>
          <p:nvPr/>
        </p:nvCxnSpPr>
        <p:spPr>
          <a:xfrm flipH="1" flipV="1">
            <a:off x="3033872" y="484985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45" idx="3"/>
            <a:endCxn id="41" idx="7"/>
          </p:cNvCxnSpPr>
          <p:nvPr/>
        </p:nvCxnSpPr>
        <p:spPr>
          <a:xfrm flipH="1" flipV="1">
            <a:off x="3009823" y="2597722"/>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BDD11F87-DA81-9510-C1CB-0AF4093562CB}"/>
              </a:ext>
            </a:extLst>
          </p:cNvPr>
          <p:cNvSpPr/>
          <p:nvPr/>
        </p:nvSpPr>
        <p:spPr>
          <a:xfrm rot="5400000">
            <a:off x="5112054"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6866479"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2" idx="4"/>
            <a:endCxn id="51" idx="0"/>
          </p:cNvCxnSpPr>
          <p:nvPr/>
        </p:nvCxnSpPr>
        <p:spPr>
          <a:xfrm flipH="1">
            <a:off x="5256054" y="254681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4" name="Oval 53">
            <a:extLst>
              <a:ext uri="{FF2B5EF4-FFF2-40B4-BE49-F238E27FC236}">
                <a16:creationId xmlns:a16="http://schemas.microsoft.com/office/drawing/2014/main" id="{BDD11F87-DA81-9510-C1CB-0AF4093562CB}"/>
              </a:ext>
            </a:extLst>
          </p:cNvPr>
          <p:cNvSpPr/>
          <p:nvPr/>
        </p:nvSpPr>
        <p:spPr>
          <a:xfrm rot="5400000">
            <a:off x="5115015" y="47778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6866479" y="47778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8" name="Straight Connector 57">
            <a:extLst>
              <a:ext uri="{FF2B5EF4-FFF2-40B4-BE49-F238E27FC236}">
                <a16:creationId xmlns:a16="http://schemas.microsoft.com/office/drawing/2014/main" id="{6205DD86-315C-53B6-CEEF-A9919650168E}"/>
              </a:ext>
            </a:extLst>
          </p:cNvPr>
          <p:cNvCxnSpPr>
            <a:cxnSpLocks/>
            <a:stCxn id="51" idx="6"/>
            <a:endCxn id="54" idx="2"/>
          </p:cNvCxnSpPr>
          <p:nvPr/>
        </p:nvCxnSpPr>
        <p:spPr>
          <a:xfrm>
            <a:off x="5184054" y="2618810"/>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52" idx="6"/>
            <a:endCxn id="55" idx="2"/>
          </p:cNvCxnSpPr>
          <p:nvPr/>
        </p:nvCxnSpPr>
        <p:spPr>
          <a:xfrm>
            <a:off x="6938479" y="2618810"/>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6205DD86-315C-53B6-CEEF-A9919650168E}"/>
              </a:ext>
            </a:extLst>
          </p:cNvPr>
          <p:cNvCxnSpPr>
            <a:cxnSpLocks/>
            <a:stCxn id="55" idx="4"/>
            <a:endCxn id="54" idx="0"/>
          </p:cNvCxnSpPr>
          <p:nvPr/>
        </p:nvCxnSpPr>
        <p:spPr>
          <a:xfrm flipH="1" flipV="1">
            <a:off x="5259015" y="484985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205DD86-315C-53B6-CEEF-A9919650168E}"/>
              </a:ext>
            </a:extLst>
          </p:cNvPr>
          <p:cNvCxnSpPr>
            <a:cxnSpLocks/>
            <a:stCxn id="55" idx="3"/>
            <a:endCxn id="51" idx="7"/>
          </p:cNvCxnSpPr>
          <p:nvPr/>
        </p:nvCxnSpPr>
        <p:spPr>
          <a:xfrm flipH="1" flipV="1">
            <a:off x="5234966" y="2597722"/>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2" name="Oval 61">
            <a:extLst>
              <a:ext uri="{FF2B5EF4-FFF2-40B4-BE49-F238E27FC236}">
                <a16:creationId xmlns:a16="http://schemas.microsoft.com/office/drawing/2014/main" id="{BDD11F87-DA81-9510-C1CB-0AF4093562CB}"/>
              </a:ext>
            </a:extLst>
          </p:cNvPr>
          <p:cNvSpPr/>
          <p:nvPr/>
        </p:nvSpPr>
        <p:spPr>
          <a:xfrm rot="5400000">
            <a:off x="7337197"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3" name="Oval 62">
            <a:extLst>
              <a:ext uri="{FF2B5EF4-FFF2-40B4-BE49-F238E27FC236}">
                <a16:creationId xmlns:a16="http://schemas.microsoft.com/office/drawing/2014/main" id="{BDD11F87-DA81-9510-C1CB-0AF4093562CB}"/>
              </a:ext>
            </a:extLst>
          </p:cNvPr>
          <p:cNvSpPr/>
          <p:nvPr/>
        </p:nvSpPr>
        <p:spPr>
          <a:xfrm rot="5400000">
            <a:off x="9091622" y="24748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4" name="Straight Connector 63">
            <a:extLst>
              <a:ext uri="{FF2B5EF4-FFF2-40B4-BE49-F238E27FC236}">
                <a16:creationId xmlns:a16="http://schemas.microsoft.com/office/drawing/2014/main" id="{6205DD86-315C-53B6-CEEF-A9919650168E}"/>
              </a:ext>
            </a:extLst>
          </p:cNvPr>
          <p:cNvCxnSpPr>
            <a:cxnSpLocks/>
            <a:stCxn id="63" idx="4"/>
            <a:endCxn id="62" idx="0"/>
          </p:cNvCxnSpPr>
          <p:nvPr/>
        </p:nvCxnSpPr>
        <p:spPr>
          <a:xfrm flipH="1">
            <a:off x="7481197" y="254681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5" name="Oval 64">
            <a:extLst>
              <a:ext uri="{FF2B5EF4-FFF2-40B4-BE49-F238E27FC236}">
                <a16:creationId xmlns:a16="http://schemas.microsoft.com/office/drawing/2014/main" id="{BDD11F87-DA81-9510-C1CB-0AF4093562CB}"/>
              </a:ext>
            </a:extLst>
          </p:cNvPr>
          <p:cNvSpPr/>
          <p:nvPr/>
        </p:nvSpPr>
        <p:spPr>
          <a:xfrm rot="5400000">
            <a:off x="7340158" y="47778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6" name="Oval 65">
            <a:extLst>
              <a:ext uri="{FF2B5EF4-FFF2-40B4-BE49-F238E27FC236}">
                <a16:creationId xmlns:a16="http://schemas.microsoft.com/office/drawing/2014/main" id="{BDD11F87-DA81-9510-C1CB-0AF4093562CB}"/>
              </a:ext>
            </a:extLst>
          </p:cNvPr>
          <p:cNvSpPr/>
          <p:nvPr/>
        </p:nvSpPr>
        <p:spPr>
          <a:xfrm rot="5400000">
            <a:off x="9091622" y="47778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1" name="Straight Connector 70">
            <a:extLst>
              <a:ext uri="{FF2B5EF4-FFF2-40B4-BE49-F238E27FC236}">
                <a16:creationId xmlns:a16="http://schemas.microsoft.com/office/drawing/2014/main" id="{6205DD86-315C-53B6-CEEF-A9919650168E}"/>
              </a:ext>
            </a:extLst>
          </p:cNvPr>
          <p:cNvCxnSpPr>
            <a:cxnSpLocks/>
            <a:stCxn id="62" idx="6"/>
            <a:endCxn id="65" idx="2"/>
          </p:cNvCxnSpPr>
          <p:nvPr/>
        </p:nvCxnSpPr>
        <p:spPr>
          <a:xfrm>
            <a:off x="7409197" y="2618810"/>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6205DD86-315C-53B6-CEEF-A9919650168E}"/>
              </a:ext>
            </a:extLst>
          </p:cNvPr>
          <p:cNvCxnSpPr>
            <a:cxnSpLocks/>
            <a:stCxn id="63" idx="6"/>
            <a:endCxn id="66" idx="2"/>
          </p:cNvCxnSpPr>
          <p:nvPr/>
        </p:nvCxnSpPr>
        <p:spPr>
          <a:xfrm>
            <a:off x="9163622" y="2618810"/>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a:extLst>
              <a:ext uri="{FF2B5EF4-FFF2-40B4-BE49-F238E27FC236}">
                <a16:creationId xmlns:a16="http://schemas.microsoft.com/office/drawing/2014/main" id="{6205DD86-315C-53B6-CEEF-A9919650168E}"/>
              </a:ext>
            </a:extLst>
          </p:cNvPr>
          <p:cNvCxnSpPr>
            <a:cxnSpLocks/>
            <a:stCxn id="66" idx="4"/>
            <a:endCxn id="65" idx="0"/>
          </p:cNvCxnSpPr>
          <p:nvPr/>
        </p:nvCxnSpPr>
        <p:spPr>
          <a:xfrm flipH="1" flipV="1">
            <a:off x="7484158" y="484985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a:extLst>
              <a:ext uri="{FF2B5EF4-FFF2-40B4-BE49-F238E27FC236}">
                <a16:creationId xmlns:a16="http://schemas.microsoft.com/office/drawing/2014/main" id="{6205DD86-315C-53B6-CEEF-A9919650168E}"/>
              </a:ext>
            </a:extLst>
          </p:cNvPr>
          <p:cNvCxnSpPr>
            <a:cxnSpLocks/>
            <a:stCxn id="66" idx="3"/>
            <a:endCxn id="62" idx="7"/>
          </p:cNvCxnSpPr>
          <p:nvPr/>
        </p:nvCxnSpPr>
        <p:spPr>
          <a:xfrm flipH="1" flipV="1">
            <a:off x="7460109" y="2597722"/>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5" name="Oval 74">
            <a:extLst>
              <a:ext uri="{FF2B5EF4-FFF2-40B4-BE49-F238E27FC236}">
                <a16:creationId xmlns:a16="http://schemas.microsoft.com/office/drawing/2014/main" id="{BDD11F87-DA81-9510-C1CB-0AF4093562CB}"/>
              </a:ext>
            </a:extLst>
          </p:cNvPr>
          <p:cNvSpPr/>
          <p:nvPr/>
        </p:nvSpPr>
        <p:spPr>
          <a:xfrm rot="5400000">
            <a:off x="9666740" y="247480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6" name="Oval 75">
            <a:extLst>
              <a:ext uri="{FF2B5EF4-FFF2-40B4-BE49-F238E27FC236}">
                <a16:creationId xmlns:a16="http://schemas.microsoft.com/office/drawing/2014/main" id="{BDD11F87-DA81-9510-C1CB-0AF4093562CB}"/>
              </a:ext>
            </a:extLst>
          </p:cNvPr>
          <p:cNvSpPr/>
          <p:nvPr/>
        </p:nvSpPr>
        <p:spPr>
          <a:xfrm rot="5400000">
            <a:off x="11421165" y="247480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7" name="Straight Connector 76">
            <a:extLst>
              <a:ext uri="{FF2B5EF4-FFF2-40B4-BE49-F238E27FC236}">
                <a16:creationId xmlns:a16="http://schemas.microsoft.com/office/drawing/2014/main" id="{6205DD86-315C-53B6-CEEF-A9919650168E}"/>
              </a:ext>
            </a:extLst>
          </p:cNvPr>
          <p:cNvCxnSpPr>
            <a:cxnSpLocks/>
            <a:stCxn id="76" idx="4"/>
            <a:endCxn id="75" idx="0"/>
          </p:cNvCxnSpPr>
          <p:nvPr/>
        </p:nvCxnSpPr>
        <p:spPr>
          <a:xfrm flipH="1">
            <a:off x="9810740" y="2546809"/>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8" name="Oval 77">
            <a:extLst>
              <a:ext uri="{FF2B5EF4-FFF2-40B4-BE49-F238E27FC236}">
                <a16:creationId xmlns:a16="http://schemas.microsoft.com/office/drawing/2014/main" id="{BDD11F87-DA81-9510-C1CB-0AF4093562CB}"/>
              </a:ext>
            </a:extLst>
          </p:cNvPr>
          <p:cNvSpPr/>
          <p:nvPr/>
        </p:nvSpPr>
        <p:spPr>
          <a:xfrm rot="5400000">
            <a:off x="9669701" y="477785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11421165" y="47778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0" name="Straight Connector 79">
            <a:extLst>
              <a:ext uri="{FF2B5EF4-FFF2-40B4-BE49-F238E27FC236}">
                <a16:creationId xmlns:a16="http://schemas.microsoft.com/office/drawing/2014/main" id="{6205DD86-315C-53B6-CEEF-A9919650168E}"/>
              </a:ext>
            </a:extLst>
          </p:cNvPr>
          <p:cNvCxnSpPr>
            <a:cxnSpLocks/>
            <a:stCxn id="75" idx="6"/>
            <a:endCxn id="78" idx="2"/>
          </p:cNvCxnSpPr>
          <p:nvPr/>
        </p:nvCxnSpPr>
        <p:spPr>
          <a:xfrm>
            <a:off x="9738740" y="2618809"/>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6" idx="6"/>
            <a:endCxn id="79" idx="2"/>
          </p:cNvCxnSpPr>
          <p:nvPr/>
        </p:nvCxnSpPr>
        <p:spPr>
          <a:xfrm>
            <a:off x="11493165" y="2618809"/>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9" idx="4"/>
            <a:endCxn id="78" idx="0"/>
          </p:cNvCxnSpPr>
          <p:nvPr/>
        </p:nvCxnSpPr>
        <p:spPr>
          <a:xfrm flipH="1" flipV="1">
            <a:off x="9813701" y="4849853"/>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79" idx="3"/>
            <a:endCxn id="75" idx="7"/>
          </p:cNvCxnSpPr>
          <p:nvPr/>
        </p:nvCxnSpPr>
        <p:spPr>
          <a:xfrm flipH="1" flipV="1">
            <a:off x="9789652" y="2597721"/>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84" name="TextBox 83"/>
              <p:cNvSpPr txBox="1"/>
              <p:nvPr/>
            </p:nvSpPr>
            <p:spPr>
              <a:xfrm>
                <a:off x="10169134" y="544507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4</m:t>
                          </m:r>
                        </m:sub>
                      </m:sSub>
                    </m:oMath>
                  </m:oMathPara>
                </a14:m>
                <a:endParaRPr lang="en-US" sz="2800" dirty="0">
                  <a:solidFill>
                    <a:srgbClr val="002060"/>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0169134" y="5445070"/>
                <a:ext cx="726930" cy="523220"/>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2732314" y="2030693"/>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971142" y="2020640"/>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7170056" y="2020638"/>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9412512" y="2012924"/>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7" presetClass="emph" presetSubtype="2" fill="hold" nodeType="clickEffect">
                                  <p:stCondLst>
                                    <p:cond delay="0"/>
                                  </p:stCondLst>
                                  <p:childTnLst>
                                    <p:animClr clrSpc="rgb" dir="cw">
                                      <p:cBhvr>
                                        <p:cTn id="52" dur="500" fill="hold"/>
                                        <p:tgtEl>
                                          <p:spTgt spid="46"/>
                                        </p:tgtEl>
                                        <p:attrNameLst>
                                          <p:attrName>stroke.color</p:attrName>
                                        </p:attrNameLst>
                                      </p:cBhvr>
                                      <p:to>
                                        <a:srgbClr val="FFFF00"/>
                                      </p:to>
                                    </p:animClr>
                                    <p:set>
                                      <p:cBhvr>
                                        <p:cTn id="53" dur="500" fill="hold"/>
                                        <p:tgtEl>
                                          <p:spTgt spid="46"/>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nodeType="clickEffect">
                                  <p:stCondLst>
                                    <p:cond delay="0"/>
                                  </p:stCondLst>
                                  <p:childTnLst>
                                    <p:animEffect transition="out" filter="fade">
                                      <p:cBhvr>
                                        <p:cTn id="57" dur="1000"/>
                                        <p:tgtEl>
                                          <p:spTgt spid="43"/>
                                        </p:tgtEl>
                                      </p:cBhvr>
                                    </p:animEffect>
                                    <p:anim calcmode="lin" valueType="num">
                                      <p:cBhvr>
                                        <p:cTn id="58" dur="1000"/>
                                        <p:tgtEl>
                                          <p:spTgt spid="43"/>
                                        </p:tgtEl>
                                        <p:attrNameLst>
                                          <p:attrName>ppt_x</p:attrName>
                                        </p:attrNameLst>
                                      </p:cBhvr>
                                      <p:tavLst>
                                        <p:tav tm="0">
                                          <p:val>
                                            <p:strVal val="ppt_x"/>
                                          </p:val>
                                        </p:tav>
                                        <p:tav tm="100000">
                                          <p:val>
                                            <p:strVal val="ppt_x"/>
                                          </p:val>
                                        </p:tav>
                                      </p:tavLst>
                                    </p:anim>
                                    <p:anim calcmode="lin" valueType="num">
                                      <p:cBhvr>
                                        <p:cTn id="59" dur="1000"/>
                                        <p:tgtEl>
                                          <p:spTgt spid="43"/>
                                        </p:tgtEl>
                                        <p:attrNameLst>
                                          <p:attrName>ppt_y</p:attrName>
                                        </p:attrNameLst>
                                      </p:cBhvr>
                                      <p:tavLst>
                                        <p:tav tm="0">
                                          <p:val>
                                            <p:strVal val="ppt_y"/>
                                          </p:val>
                                        </p:tav>
                                        <p:tav tm="100000">
                                          <p:val>
                                            <p:strVal val="ppt_y+.1"/>
                                          </p:val>
                                        </p:tav>
                                      </p:tavLst>
                                    </p:anim>
                                    <p:set>
                                      <p:cBhvr>
                                        <p:cTn id="60" dur="1" fill="hold">
                                          <p:stCondLst>
                                            <p:cond delay="999"/>
                                          </p:stCondLst>
                                        </p:cTn>
                                        <p:tgtEl>
                                          <p:spTgt spid="4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exit" presetSubtype="0" fill="hold" nodeType="clickEffect">
                                  <p:stCondLst>
                                    <p:cond delay="0"/>
                                  </p:stCondLst>
                                  <p:childTnLst>
                                    <p:animEffect transition="out" filter="fade">
                                      <p:cBhvr>
                                        <p:cTn id="64" dur="1000"/>
                                        <p:tgtEl>
                                          <p:spTgt spid="49"/>
                                        </p:tgtEl>
                                      </p:cBhvr>
                                    </p:animEffect>
                                    <p:anim calcmode="lin" valueType="num">
                                      <p:cBhvr>
                                        <p:cTn id="65" dur="1000"/>
                                        <p:tgtEl>
                                          <p:spTgt spid="49"/>
                                        </p:tgtEl>
                                        <p:attrNameLst>
                                          <p:attrName>ppt_x</p:attrName>
                                        </p:attrNameLst>
                                      </p:cBhvr>
                                      <p:tavLst>
                                        <p:tav tm="0">
                                          <p:val>
                                            <p:strVal val="ppt_x"/>
                                          </p:val>
                                        </p:tav>
                                        <p:tav tm="100000">
                                          <p:val>
                                            <p:strVal val="ppt_x"/>
                                          </p:val>
                                        </p:tav>
                                      </p:tavLst>
                                    </p:anim>
                                    <p:anim calcmode="lin" valueType="num">
                                      <p:cBhvr>
                                        <p:cTn id="66" dur="1000"/>
                                        <p:tgtEl>
                                          <p:spTgt spid="49"/>
                                        </p:tgtEl>
                                        <p:attrNameLst>
                                          <p:attrName>ppt_y</p:attrName>
                                        </p:attrNameLst>
                                      </p:cBhvr>
                                      <p:tavLst>
                                        <p:tav tm="0">
                                          <p:val>
                                            <p:strVal val="ppt_y"/>
                                          </p:val>
                                        </p:tav>
                                        <p:tav tm="100000">
                                          <p:val>
                                            <p:strVal val="ppt_y+.1"/>
                                          </p:val>
                                        </p:tav>
                                      </p:tavLst>
                                    </p:anim>
                                    <p:set>
                                      <p:cBhvr>
                                        <p:cTn id="67" dur="1" fill="hold">
                                          <p:stCondLst>
                                            <p:cond delay="999"/>
                                          </p:stCondLst>
                                        </p:cTn>
                                        <p:tgtEl>
                                          <p:spTgt spid="4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xit" presetSubtype="0" fill="hold" nodeType="clickEffect">
                                  <p:stCondLst>
                                    <p:cond delay="0"/>
                                  </p:stCondLst>
                                  <p:childTnLst>
                                    <p:animEffect transition="out" filter="fade">
                                      <p:cBhvr>
                                        <p:cTn id="71" dur="1000"/>
                                        <p:tgtEl>
                                          <p:spTgt spid="50"/>
                                        </p:tgtEl>
                                      </p:cBhvr>
                                    </p:animEffect>
                                    <p:anim calcmode="lin" valueType="num">
                                      <p:cBhvr>
                                        <p:cTn id="72" dur="1000"/>
                                        <p:tgtEl>
                                          <p:spTgt spid="50"/>
                                        </p:tgtEl>
                                        <p:attrNameLst>
                                          <p:attrName>ppt_x</p:attrName>
                                        </p:attrNameLst>
                                      </p:cBhvr>
                                      <p:tavLst>
                                        <p:tav tm="0">
                                          <p:val>
                                            <p:strVal val="ppt_x"/>
                                          </p:val>
                                        </p:tav>
                                        <p:tav tm="100000">
                                          <p:val>
                                            <p:strVal val="ppt_x"/>
                                          </p:val>
                                        </p:tav>
                                      </p:tavLst>
                                    </p:anim>
                                    <p:anim calcmode="lin" valueType="num">
                                      <p:cBhvr>
                                        <p:cTn id="73" dur="1000"/>
                                        <p:tgtEl>
                                          <p:spTgt spid="50"/>
                                        </p:tgtEl>
                                        <p:attrNameLst>
                                          <p:attrName>ppt_y</p:attrName>
                                        </p:attrNameLst>
                                      </p:cBhvr>
                                      <p:tavLst>
                                        <p:tav tm="0">
                                          <p:val>
                                            <p:strVal val="ppt_y"/>
                                          </p:val>
                                        </p:tav>
                                        <p:tav tm="100000">
                                          <p:val>
                                            <p:strVal val="ppt_y+.1"/>
                                          </p:val>
                                        </p:tav>
                                      </p:tavLst>
                                    </p:anim>
                                    <p:set>
                                      <p:cBhvr>
                                        <p:cTn id="74" dur="1" fill="hold">
                                          <p:stCondLst>
                                            <p:cond delay="999"/>
                                          </p:stCondLst>
                                        </p:cTn>
                                        <p:tgtEl>
                                          <p:spTgt spid="5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7" presetClass="emph" presetSubtype="2" fill="hold" nodeType="clickEffect">
                                  <p:stCondLst>
                                    <p:cond delay="0"/>
                                  </p:stCondLst>
                                  <p:childTnLst>
                                    <p:animClr clrSpc="rgb" dir="cw">
                                      <p:cBhvr>
                                        <p:cTn id="78" dur="500" fill="hold"/>
                                        <p:tgtEl>
                                          <p:spTgt spid="48"/>
                                        </p:tgtEl>
                                        <p:attrNameLst>
                                          <p:attrName>stroke.color</p:attrName>
                                        </p:attrNameLst>
                                      </p:cBhvr>
                                      <p:to>
                                        <a:srgbClr val="FFFF00"/>
                                      </p:to>
                                    </p:animClr>
                                    <p:set>
                                      <p:cBhvr>
                                        <p:cTn id="79" dur="500" fill="hold"/>
                                        <p:tgtEl>
                                          <p:spTgt spid="48"/>
                                        </p:tgtEl>
                                        <p:attrNameLst>
                                          <p:attrName>stroke.on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8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6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7" presetClass="emph" presetSubtype="2" fill="hold" nodeType="clickEffect">
                                  <p:stCondLst>
                                    <p:cond delay="0"/>
                                  </p:stCondLst>
                                  <p:childTnLst>
                                    <p:animClr clrSpc="rgb" dir="cw">
                                      <p:cBhvr>
                                        <p:cTn id="111" dur="500" fill="hold"/>
                                        <p:tgtEl>
                                          <p:spTgt spid="61"/>
                                        </p:tgtEl>
                                        <p:attrNameLst>
                                          <p:attrName>stroke.color</p:attrName>
                                        </p:attrNameLst>
                                      </p:cBhvr>
                                      <p:to>
                                        <a:srgbClr val="FFFF00"/>
                                      </p:to>
                                    </p:animClr>
                                    <p:set>
                                      <p:cBhvr>
                                        <p:cTn id="112" dur="500" fill="hold"/>
                                        <p:tgtEl>
                                          <p:spTgt spid="61"/>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42" presetClass="exit" presetSubtype="0" fill="hold" nodeType="clickEffect">
                                  <p:stCondLst>
                                    <p:cond delay="0"/>
                                  </p:stCondLst>
                                  <p:childTnLst>
                                    <p:animEffect transition="out" filter="fade">
                                      <p:cBhvr>
                                        <p:cTn id="116" dur="1000"/>
                                        <p:tgtEl>
                                          <p:spTgt spid="58"/>
                                        </p:tgtEl>
                                      </p:cBhvr>
                                    </p:animEffect>
                                    <p:anim calcmode="lin" valueType="num">
                                      <p:cBhvr>
                                        <p:cTn id="117" dur="1000"/>
                                        <p:tgtEl>
                                          <p:spTgt spid="58"/>
                                        </p:tgtEl>
                                        <p:attrNameLst>
                                          <p:attrName>ppt_x</p:attrName>
                                        </p:attrNameLst>
                                      </p:cBhvr>
                                      <p:tavLst>
                                        <p:tav tm="0">
                                          <p:val>
                                            <p:strVal val="ppt_x"/>
                                          </p:val>
                                        </p:tav>
                                        <p:tav tm="100000">
                                          <p:val>
                                            <p:strVal val="ppt_x"/>
                                          </p:val>
                                        </p:tav>
                                      </p:tavLst>
                                    </p:anim>
                                    <p:anim calcmode="lin" valueType="num">
                                      <p:cBhvr>
                                        <p:cTn id="118" dur="1000"/>
                                        <p:tgtEl>
                                          <p:spTgt spid="58"/>
                                        </p:tgtEl>
                                        <p:attrNameLst>
                                          <p:attrName>ppt_y</p:attrName>
                                        </p:attrNameLst>
                                      </p:cBhvr>
                                      <p:tavLst>
                                        <p:tav tm="0">
                                          <p:val>
                                            <p:strVal val="ppt_y"/>
                                          </p:val>
                                        </p:tav>
                                        <p:tav tm="100000">
                                          <p:val>
                                            <p:strVal val="ppt_y+.1"/>
                                          </p:val>
                                        </p:tav>
                                      </p:tavLst>
                                    </p:anim>
                                    <p:set>
                                      <p:cBhvr>
                                        <p:cTn id="119" dur="1" fill="hold">
                                          <p:stCondLst>
                                            <p:cond delay="999"/>
                                          </p:stCondLst>
                                        </p:cTn>
                                        <p:tgtEl>
                                          <p:spTgt spid="58"/>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1000"/>
                                        <p:tgtEl>
                                          <p:spTgt spid="53"/>
                                        </p:tgtEl>
                                      </p:cBhvr>
                                    </p:animEffect>
                                    <p:anim calcmode="lin" valueType="num">
                                      <p:cBhvr>
                                        <p:cTn id="122" dur="1000"/>
                                        <p:tgtEl>
                                          <p:spTgt spid="53"/>
                                        </p:tgtEl>
                                        <p:attrNameLst>
                                          <p:attrName>ppt_x</p:attrName>
                                        </p:attrNameLst>
                                      </p:cBhvr>
                                      <p:tavLst>
                                        <p:tav tm="0">
                                          <p:val>
                                            <p:strVal val="ppt_x"/>
                                          </p:val>
                                        </p:tav>
                                        <p:tav tm="100000">
                                          <p:val>
                                            <p:strVal val="ppt_x"/>
                                          </p:val>
                                        </p:tav>
                                      </p:tavLst>
                                    </p:anim>
                                    <p:anim calcmode="lin" valueType="num">
                                      <p:cBhvr>
                                        <p:cTn id="123" dur="1000"/>
                                        <p:tgtEl>
                                          <p:spTgt spid="53"/>
                                        </p:tgtEl>
                                        <p:attrNameLst>
                                          <p:attrName>ppt_y</p:attrName>
                                        </p:attrNameLst>
                                      </p:cBhvr>
                                      <p:tavLst>
                                        <p:tav tm="0">
                                          <p:val>
                                            <p:strVal val="ppt_y"/>
                                          </p:val>
                                        </p:tav>
                                        <p:tav tm="100000">
                                          <p:val>
                                            <p:strVal val="ppt_y+.1"/>
                                          </p:val>
                                        </p:tav>
                                      </p:tavLst>
                                    </p:anim>
                                    <p:set>
                                      <p:cBhvr>
                                        <p:cTn id="124" dur="1" fill="hold">
                                          <p:stCondLst>
                                            <p:cond delay="999"/>
                                          </p:stCondLst>
                                        </p:cTn>
                                        <p:tgtEl>
                                          <p:spTgt spid="53"/>
                                        </p:tgtEl>
                                        <p:attrNameLst>
                                          <p:attrName>style.visibility</p:attrName>
                                        </p:attrNameLst>
                                      </p:cBhvr>
                                      <p:to>
                                        <p:strVal val="hidden"/>
                                      </p:to>
                                    </p:set>
                                  </p:childTnLst>
                                </p:cTn>
                              </p:par>
                              <p:par>
                                <p:cTn id="125" presetID="42" presetClass="exit" presetSubtype="0" fill="hold" nodeType="withEffect">
                                  <p:stCondLst>
                                    <p:cond delay="0"/>
                                  </p:stCondLst>
                                  <p:childTnLst>
                                    <p:animEffect transition="out" filter="fade">
                                      <p:cBhvr>
                                        <p:cTn id="126" dur="1000"/>
                                        <p:tgtEl>
                                          <p:spTgt spid="59"/>
                                        </p:tgtEl>
                                      </p:cBhvr>
                                    </p:animEffect>
                                    <p:anim calcmode="lin" valueType="num">
                                      <p:cBhvr>
                                        <p:cTn id="127" dur="1000"/>
                                        <p:tgtEl>
                                          <p:spTgt spid="59"/>
                                        </p:tgtEl>
                                        <p:attrNameLst>
                                          <p:attrName>ppt_x</p:attrName>
                                        </p:attrNameLst>
                                      </p:cBhvr>
                                      <p:tavLst>
                                        <p:tav tm="0">
                                          <p:val>
                                            <p:strVal val="ppt_x"/>
                                          </p:val>
                                        </p:tav>
                                        <p:tav tm="100000">
                                          <p:val>
                                            <p:strVal val="ppt_x"/>
                                          </p:val>
                                        </p:tav>
                                      </p:tavLst>
                                    </p:anim>
                                    <p:anim calcmode="lin" valueType="num">
                                      <p:cBhvr>
                                        <p:cTn id="128" dur="1000"/>
                                        <p:tgtEl>
                                          <p:spTgt spid="59"/>
                                        </p:tgtEl>
                                        <p:attrNameLst>
                                          <p:attrName>ppt_y</p:attrName>
                                        </p:attrNameLst>
                                      </p:cBhvr>
                                      <p:tavLst>
                                        <p:tav tm="0">
                                          <p:val>
                                            <p:strVal val="ppt_y"/>
                                          </p:val>
                                        </p:tav>
                                        <p:tav tm="100000">
                                          <p:val>
                                            <p:strVal val="ppt_y+.1"/>
                                          </p:val>
                                        </p:tav>
                                      </p:tavLst>
                                    </p:anim>
                                    <p:set>
                                      <p:cBhvr>
                                        <p:cTn id="129" dur="1" fill="hold">
                                          <p:stCondLst>
                                            <p:cond delay="999"/>
                                          </p:stCondLst>
                                        </p:cTn>
                                        <p:tgtEl>
                                          <p:spTgt spid="59"/>
                                        </p:tgtEl>
                                        <p:attrNameLst>
                                          <p:attrName>style.visibility</p:attrName>
                                        </p:attrNameLst>
                                      </p:cBhvr>
                                      <p:to>
                                        <p:strVal val="hidden"/>
                                      </p:to>
                                    </p:set>
                                  </p:childTnLst>
                                </p:cTn>
                              </p:par>
                              <p:par>
                                <p:cTn id="130" presetID="42" presetClass="exit" presetSubtype="0" fill="hold" nodeType="withEffect">
                                  <p:stCondLst>
                                    <p:cond delay="0"/>
                                  </p:stCondLst>
                                  <p:childTnLst>
                                    <p:animEffect transition="out" filter="fade">
                                      <p:cBhvr>
                                        <p:cTn id="131" dur="1000"/>
                                        <p:tgtEl>
                                          <p:spTgt spid="60"/>
                                        </p:tgtEl>
                                      </p:cBhvr>
                                    </p:animEffect>
                                    <p:anim calcmode="lin" valueType="num">
                                      <p:cBhvr>
                                        <p:cTn id="132" dur="1000"/>
                                        <p:tgtEl>
                                          <p:spTgt spid="60"/>
                                        </p:tgtEl>
                                        <p:attrNameLst>
                                          <p:attrName>ppt_x</p:attrName>
                                        </p:attrNameLst>
                                      </p:cBhvr>
                                      <p:tavLst>
                                        <p:tav tm="0">
                                          <p:val>
                                            <p:strVal val="ppt_x"/>
                                          </p:val>
                                        </p:tav>
                                        <p:tav tm="100000">
                                          <p:val>
                                            <p:strVal val="ppt_x"/>
                                          </p:val>
                                        </p:tav>
                                      </p:tavLst>
                                    </p:anim>
                                    <p:anim calcmode="lin" valueType="num">
                                      <p:cBhvr>
                                        <p:cTn id="133" dur="1000"/>
                                        <p:tgtEl>
                                          <p:spTgt spid="60"/>
                                        </p:tgtEl>
                                        <p:attrNameLst>
                                          <p:attrName>ppt_y</p:attrName>
                                        </p:attrNameLst>
                                      </p:cBhvr>
                                      <p:tavLst>
                                        <p:tav tm="0">
                                          <p:val>
                                            <p:strVal val="ppt_y"/>
                                          </p:val>
                                        </p:tav>
                                        <p:tav tm="100000">
                                          <p:val>
                                            <p:strVal val="ppt_y+.1"/>
                                          </p:val>
                                        </p:tav>
                                      </p:tavLst>
                                    </p:anim>
                                    <p:set>
                                      <p:cBhvr>
                                        <p:cTn id="134" dur="1" fill="hold">
                                          <p:stCondLst>
                                            <p:cond delay="999"/>
                                          </p:stCondLst>
                                        </p:cTn>
                                        <p:tgtEl>
                                          <p:spTgt spid="6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8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500" fill="hold"/>
                                        <p:tgtEl>
                                          <p:spTgt spid="64"/>
                                        </p:tgtEl>
                                        <p:attrNameLst>
                                          <p:attrName>stroke.color</p:attrName>
                                        </p:attrNameLst>
                                      </p:cBhvr>
                                      <p:to>
                                        <a:srgbClr val="FFFF00"/>
                                      </p:to>
                                    </p:animClr>
                                    <p:set>
                                      <p:cBhvr>
                                        <p:cTn id="167" dur="500" fill="hold"/>
                                        <p:tgtEl>
                                          <p:spTgt spid="64"/>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42" presetClass="exit" presetSubtype="0" fill="hold" nodeType="clickEffect">
                                  <p:stCondLst>
                                    <p:cond delay="0"/>
                                  </p:stCondLst>
                                  <p:childTnLst>
                                    <p:animEffect transition="out" filter="fade">
                                      <p:cBhvr>
                                        <p:cTn id="171" dur="1000"/>
                                        <p:tgtEl>
                                          <p:spTgt spid="71"/>
                                        </p:tgtEl>
                                      </p:cBhvr>
                                    </p:animEffect>
                                    <p:anim calcmode="lin" valueType="num">
                                      <p:cBhvr>
                                        <p:cTn id="172" dur="1000"/>
                                        <p:tgtEl>
                                          <p:spTgt spid="71"/>
                                        </p:tgtEl>
                                        <p:attrNameLst>
                                          <p:attrName>ppt_x</p:attrName>
                                        </p:attrNameLst>
                                      </p:cBhvr>
                                      <p:tavLst>
                                        <p:tav tm="0">
                                          <p:val>
                                            <p:strVal val="ppt_x"/>
                                          </p:val>
                                        </p:tav>
                                        <p:tav tm="100000">
                                          <p:val>
                                            <p:strVal val="ppt_x"/>
                                          </p:val>
                                        </p:tav>
                                      </p:tavLst>
                                    </p:anim>
                                    <p:anim calcmode="lin" valueType="num">
                                      <p:cBhvr>
                                        <p:cTn id="173" dur="1000"/>
                                        <p:tgtEl>
                                          <p:spTgt spid="71"/>
                                        </p:tgtEl>
                                        <p:attrNameLst>
                                          <p:attrName>ppt_y</p:attrName>
                                        </p:attrNameLst>
                                      </p:cBhvr>
                                      <p:tavLst>
                                        <p:tav tm="0">
                                          <p:val>
                                            <p:strVal val="ppt_y"/>
                                          </p:val>
                                        </p:tav>
                                        <p:tav tm="100000">
                                          <p:val>
                                            <p:strVal val="ppt_y+.1"/>
                                          </p:val>
                                        </p:tav>
                                      </p:tavLst>
                                    </p:anim>
                                    <p:set>
                                      <p:cBhvr>
                                        <p:cTn id="174" dur="1" fill="hold">
                                          <p:stCondLst>
                                            <p:cond delay="999"/>
                                          </p:stCondLst>
                                        </p:cTn>
                                        <p:tgtEl>
                                          <p:spTgt spid="71"/>
                                        </p:tgtEl>
                                        <p:attrNameLst>
                                          <p:attrName>style.visibility</p:attrName>
                                        </p:attrNameLst>
                                      </p:cBhvr>
                                      <p:to>
                                        <p:strVal val="hidden"/>
                                      </p:to>
                                    </p:set>
                                  </p:childTnLst>
                                </p:cTn>
                              </p:par>
                              <p:par>
                                <p:cTn id="175" presetID="42" presetClass="exit" presetSubtype="0" fill="hold" nodeType="withEffect">
                                  <p:stCondLst>
                                    <p:cond delay="0"/>
                                  </p:stCondLst>
                                  <p:childTnLst>
                                    <p:animEffect transition="out" filter="fade">
                                      <p:cBhvr>
                                        <p:cTn id="176" dur="1000"/>
                                        <p:tgtEl>
                                          <p:spTgt spid="72"/>
                                        </p:tgtEl>
                                      </p:cBhvr>
                                    </p:animEffect>
                                    <p:anim calcmode="lin" valueType="num">
                                      <p:cBhvr>
                                        <p:cTn id="177" dur="1000"/>
                                        <p:tgtEl>
                                          <p:spTgt spid="72"/>
                                        </p:tgtEl>
                                        <p:attrNameLst>
                                          <p:attrName>ppt_x</p:attrName>
                                        </p:attrNameLst>
                                      </p:cBhvr>
                                      <p:tavLst>
                                        <p:tav tm="0">
                                          <p:val>
                                            <p:strVal val="ppt_x"/>
                                          </p:val>
                                        </p:tav>
                                        <p:tav tm="100000">
                                          <p:val>
                                            <p:strVal val="ppt_x"/>
                                          </p:val>
                                        </p:tav>
                                      </p:tavLst>
                                    </p:anim>
                                    <p:anim calcmode="lin" valueType="num">
                                      <p:cBhvr>
                                        <p:cTn id="178" dur="1000"/>
                                        <p:tgtEl>
                                          <p:spTgt spid="72"/>
                                        </p:tgtEl>
                                        <p:attrNameLst>
                                          <p:attrName>ppt_y</p:attrName>
                                        </p:attrNameLst>
                                      </p:cBhvr>
                                      <p:tavLst>
                                        <p:tav tm="0">
                                          <p:val>
                                            <p:strVal val="ppt_y"/>
                                          </p:val>
                                        </p:tav>
                                        <p:tav tm="100000">
                                          <p:val>
                                            <p:strVal val="ppt_y+.1"/>
                                          </p:val>
                                        </p:tav>
                                      </p:tavLst>
                                    </p:anim>
                                    <p:set>
                                      <p:cBhvr>
                                        <p:cTn id="179" dur="1" fill="hold">
                                          <p:stCondLst>
                                            <p:cond delay="999"/>
                                          </p:stCondLst>
                                        </p:cTn>
                                        <p:tgtEl>
                                          <p:spTgt spid="72"/>
                                        </p:tgtEl>
                                        <p:attrNameLst>
                                          <p:attrName>style.visibility</p:attrName>
                                        </p:attrNameLst>
                                      </p:cBhvr>
                                      <p:to>
                                        <p:strVal val="hidden"/>
                                      </p:to>
                                    </p:set>
                                  </p:childTnLst>
                                </p:cTn>
                              </p:par>
                              <p:par>
                                <p:cTn id="180" presetID="42" presetClass="exit" presetSubtype="0" fill="hold" nodeType="withEffect">
                                  <p:stCondLst>
                                    <p:cond delay="0"/>
                                  </p:stCondLst>
                                  <p:childTnLst>
                                    <p:animEffect transition="out" filter="fade">
                                      <p:cBhvr>
                                        <p:cTn id="181" dur="1000"/>
                                        <p:tgtEl>
                                          <p:spTgt spid="74"/>
                                        </p:tgtEl>
                                      </p:cBhvr>
                                    </p:animEffect>
                                    <p:anim calcmode="lin" valueType="num">
                                      <p:cBhvr>
                                        <p:cTn id="182" dur="1000"/>
                                        <p:tgtEl>
                                          <p:spTgt spid="74"/>
                                        </p:tgtEl>
                                        <p:attrNameLst>
                                          <p:attrName>ppt_x</p:attrName>
                                        </p:attrNameLst>
                                      </p:cBhvr>
                                      <p:tavLst>
                                        <p:tav tm="0">
                                          <p:val>
                                            <p:strVal val="ppt_x"/>
                                          </p:val>
                                        </p:tav>
                                        <p:tav tm="100000">
                                          <p:val>
                                            <p:strVal val="ppt_x"/>
                                          </p:val>
                                        </p:tav>
                                      </p:tavLst>
                                    </p:anim>
                                    <p:anim calcmode="lin" valueType="num">
                                      <p:cBhvr>
                                        <p:cTn id="183" dur="1000"/>
                                        <p:tgtEl>
                                          <p:spTgt spid="74"/>
                                        </p:tgtEl>
                                        <p:attrNameLst>
                                          <p:attrName>ppt_y</p:attrName>
                                        </p:attrNameLst>
                                      </p:cBhvr>
                                      <p:tavLst>
                                        <p:tav tm="0">
                                          <p:val>
                                            <p:strVal val="ppt_y"/>
                                          </p:val>
                                        </p:tav>
                                        <p:tav tm="100000">
                                          <p:val>
                                            <p:strVal val="ppt_y+.1"/>
                                          </p:val>
                                        </p:tav>
                                      </p:tavLst>
                                    </p:anim>
                                    <p:set>
                                      <p:cBhvr>
                                        <p:cTn id="184" dur="1" fill="hold">
                                          <p:stCondLst>
                                            <p:cond delay="999"/>
                                          </p:stCondLst>
                                        </p:cTn>
                                        <p:tgtEl>
                                          <p:spTgt spid="74"/>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500" fill="hold"/>
                                        <p:tgtEl>
                                          <p:spTgt spid="73"/>
                                        </p:tgtEl>
                                        <p:attrNameLst>
                                          <p:attrName>stroke.color</p:attrName>
                                        </p:attrNameLst>
                                      </p:cBhvr>
                                      <p:to>
                                        <a:srgbClr val="FFFF00"/>
                                      </p:to>
                                    </p:animClr>
                                    <p:set>
                                      <p:cBhvr>
                                        <p:cTn id="189" dur="500" fill="hold"/>
                                        <p:tgtEl>
                                          <p:spTgt spid="73"/>
                                        </p:tgtEl>
                                        <p:attrNameLst>
                                          <p:attrName>stroke.on</p:attrName>
                                        </p:attrNameLst>
                                      </p:cBhvr>
                                      <p:to>
                                        <p:strVal val="tru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70"/>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87"/>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7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76"/>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77"/>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78"/>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79"/>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80"/>
                                        </p:tgtEl>
                                        <p:attrNameLst>
                                          <p:attrName>style.visibility</p:attrName>
                                        </p:attrNameLst>
                                      </p:cBhvr>
                                      <p:to>
                                        <p:strVal val="visible"/>
                                      </p:to>
                                    </p:set>
                                  </p:childTnLst>
                                </p:cTn>
                              </p:par>
                              <p:par>
                                <p:cTn id="212" presetID="1" presetClass="entr" presetSubtype="0" fill="hold" nodeType="withEffect">
                                  <p:stCondLst>
                                    <p:cond delay="0"/>
                                  </p:stCondLst>
                                  <p:childTnLst>
                                    <p:set>
                                      <p:cBhvr>
                                        <p:cTn id="213" dur="1" fill="hold">
                                          <p:stCondLst>
                                            <p:cond delay="0"/>
                                          </p:stCondLst>
                                        </p:cTn>
                                        <p:tgtEl>
                                          <p:spTgt spid="81"/>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82"/>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83"/>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42" presetClass="exit" presetSubtype="0" fill="hold" nodeType="clickEffect">
                                  <p:stCondLst>
                                    <p:cond delay="0"/>
                                  </p:stCondLst>
                                  <p:childTnLst>
                                    <p:animEffect transition="out" filter="fade">
                                      <p:cBhvr>
                                        <p:cTn id="221" dur="1000"/>
                                        <p:tgtEl>
                                          <p:spTgt spid="77"/>
                                        </p:tgtEl>
                                      </p:cBhvr>
                                    </p:animEffect>
                                    <p:anim calcmode="lin" valueType="num">
                                      <p:cBhvr>
                                        <p:cTn id="222" dur="1000"/>
                                        <p:tgtEl>
                                          <p:spTgt spid="77"/>
                                        </p:tgtEl>
                                        <p:attrNameLst>
                                          <p:attrName>ppt_x</p:attrName>
                                        </p:attrNameLst>
                                      </p:cBhvr>
                                      <p:tavLst>
                                        <p:tav tm="0">
                                          <p:val>
                                            <p:strVal val="ppt_x"/>
                                          </p:val>
                                        </p:tav>
                                        <p:tav tm="100000">
                                          <p:val>
                                            <p:strVal val="ppt_x"/>
                                          </p:val>
                                        </p:tav>
                                      </p:tavLst>
                                    </p:anim>
                                    <p:anim calcmode="lin" valueType="num">
                                      <p:cBhvr>
                                        <p:cTn id="223" dur="1000"/>
                                        <p:tgtEl>
                                          <p:spTgt spid="77"/>
                                        </p:tgtEl>
                                        <p:attrNameLst>
                                          <p:attrName>ppt_y</p:attrName>
                                        </p:attrNameLst>
                                      </p:cBhvr>
                                      <p:tavLst>
                                        <p:tav tm="0">
                                          <p:val>
                                            <p:strVal val="ppt_y"/>
                                          </p:val>
                                        </p:tav>
                                        <p:tav tm="100000">
                                          <p:val>
                                            <p:strVal val="ppt_y+.1"/>
                                          </p:val>
                                        </p:tav>
                                      </p:tavLst>
                                    </p:anim>
                                    <p:set>
                                      <p:cBhvr>
                                        <p:cTn id="224" dur="1" fill="hold">
                                          <p:stCondLst>
                                            <p:cond delay="999"/>
                                          </p:stCondLst>
                                        </p:cTn>
                                        <p:tgtEl>
                                          <p:spTgt spid="77"/>
                                        </p:tgtEl>
                                        <p:attrNameLst>
                                          <p:attrName>style.visibility</p:attrName>
                                        </p:attrNameLst>
                                      </p:cBhvr>
                                      <p:to>
                                        <p:strVal val="hidden"/>
                                      </p:to>
                                    </p:set>
                                  </p:childTnLst>
                                </p:cTn>
                              </p:par>
                              <p:par>
                                <p:cTn id="225" presetID="42" presetClass="exit" presetSubtype="0" fill="hold" nodeType="withEffect">
                                  <p:stCondLst>
                                    <p:cond delay="0"/>
                                  </p:stCondLst>
                                  <p:childTnLst>
                                    <p:animEffect transition="out" filter="fade">
                                      <p:cBhvr>
                                        <p:cTn id="226" dur="1000"/>
                                        <p:tgtEl>
                                          <p:spTgt spid="80"/>
                                        </p:tgtEl>
                                      </p:cBhvr>
                                    </p:animEffect>
                                    <p:anim calcmode="lin" valueType="num">
                                      <p:cBhvr>
                                        <p:cTn id="227" dur="1000"/>
                                        <p:tgtEl>
                                          <p:spTgt spid="80"/>
                                        </p:tgtEl>
                                        <p:attrNameLst>
                                          <p:attrName>ppt_x</p:attrName>
                                        </p:attrNameLst>
                                      </p:cBhvr>
                                      <p:tavLst>
                                        <p:tav tm="0">
                                          <p:val>
                                            <p:strVal val="ppt_x"/>
                                          </p:val>
                                        </p:tav>
                                        <p:tav tm="100000">
                                          <p:val>
                                            <p:strVal val="ppt_x"/>
                                          </p:val>
                                        </p:tav>
                                      </p:tavLst>
                                    </p:anim>
                                    <p:anim calcmode="lin" valueType="num">
                                      <p:cBhvr>
                                        <p:cTn id="228" dur="1000"/>
                                        <p:tgtEl>
                                          <p:spTgt spid="80"/>
                                        </p:tgtEl>
                                        <p:attrNameLst>
                                          <p:attrName>ppt_y</p:attrName>
                                        </p:attrNameLst>
                                      </p:cBhvr>
                                      <p:tavLst>
                                        <p:tav tm="0">
                                          <p:val>
                                            <p:strVal val="ppt_y"/>
                                          </p:val>
                                        </p:tav>
                                        <p:tav tm="100000">
                                          <p:val>
                                            <p:strVal val="ppt_y+.1"/>
                                          </p:val>
                                        </p:tav>
                                      </p:tavLst>
                                    </p:anim>
                                    <p:set>
                                      <p:cBhvr>
                                        <p:cTn id="229" dur="1" fill="hold">
                                          <p:stCondLst>
                                            <p:cond delay="999"/>
                                          </p:stCondLst>
                                        </p:cTn>
                                        <p:tgtEl>
                                          <p:spTgt spid="80"/>
                                        </p:tgtEl>
                                        <p:attrNameLst>
                                          <p:attrName>style.visibility</p:attrName>
                                        </p:attrNameLst>
                                      </p:cBhvr>
                                      <p:to>
                                        <p:strVal val="hidden"/>
                                      </p:to>
                                    </p:set>
                                  </p:childTnLst>
                                </p:cTn>
                              </p:par>
                              <p:par>
                                <p:cTn id="230" presetID="42" presetClass="exit" presetSubtype="0" fill="hold" nodeType="withEffect">
                                  <p:stCondLst>
                                    <p:cond delay="0"/>
                                  </p:stCondLst>
                                  <p:childTnLst>
                                    <p:animEffect transition="out" filter="fade">
                                      <p:cBhvr>
                                        <p:cTn id="231" dur="1000"/>
                                        <p:tgtEl>
                                          <p:spTgt spid="81"/>
                                        </p:tgtEl>
                                      </p:cBhvr>
                                    </p:animEffect>
                                    <p:anim calcmode="lin" valueType="num">
                                      <p:cBhvr>
                                        <p:cTn id="232" dur="1000"/>
                                        <p:tgtEl>
                                          <p:spTgt spid="81"/>
                                        </p:tgtEl>
                                        <p:attrNameLst>
                                          <p:attrName>ppt_x</p:attrName>
                                        </p:attrNameLst>
                                      </p:cBhvr>
                                      <p:tavLst>
                                        <p:tav tm="0">
                                          <p:val>
                                            <p:strVal val="ppt_x"/>
                                          </p:val>
                                        </p:tav>
                                        <p:tav tm="100000">
                                          <p:val>
                                            <p:strVal val="ppt_x"/>
                                          </p:val>
                                        </p:tav>
                                      </p:tavLst>
                                    </p:anim>
                                    <p:anim calcmode="lin" valueType="num">
                                      <p:cBhvr>
                                        <p:cTn id="233" dur="1000"/>
                                        <p:tgtEl>
                                          <p:spTgt spid="81"/>
                                        </p:tgtEl>
                                        <p:attrNameLst>
                                          <p:attrName>ppt_y</p:attrName>
                                        </p:attrNameLst>
                                      </p:cBhvr>
                                      <p:tavLst>
                                        <p:tav tm="0">
                                          <p:val>
                                            <p:strVal val="ppt_y"/>
                                          </p:val>
                                        </p:tav>
                                        <p:tav tm="100000">
                                          <p:val>
                                            <p:strVal val="ppt_y+.1"/>
                                          </p:val>
                                        </p:tav>
                                      </p:tavLst>
                                    </p:anim>
                                    <p:set>
                                      <p:cBhvr>
                                        <p:cTn id="234" dur="1" fill="hold">
                                          <p:stCondLst>
                                            <p:cond delay="999"/>
                                          </p:stCondLst>
                                        </p:cTn>
                                        <p:tgtEl>
                                          <p:spTgt spid="81"/>
                                        </p:tgtEl>
                                        <p:attrNameLst>
                                          <p:attrName>style.visibility</p:attrName>
                                        </p:attrNameLst>
                                      </p:cBhvr>
                                      <p:to>
                                        <p:strVal val="hidden"/>
                                      </p:to>
                                    </p:set>
                                  </p:childTnLst>
                                </p:cTn>
                              </p:par>
                              <p:par>
                                <p:cTn id="235" presetID="42" presetClass="exit" presetSubtype="0" fill="hold" nodeType="withEffect">
                                  <p:stCondLst>
                                    <p:cond delay="0"/>
                                  </p:stCondLst>
                                  <p:childTnLst>
                                    <p:animEffect transition="out" filter="fade">
                                      <p:cBhvr>
                                        <p:cTn id="236" dur="1000"/>
                                        <p:tgtEl>
                                          <p:spTgt spid="82"/>
                                        </p:tgtEl>
                                      </p:cBhvr>
                                    </p:animEffect>
                                    <p:anim calcmode="lin" valueType="num">
                                      <p:cBhvr>
                                        <p:cTn id="237" dur="1000"/>
                                        <p:tgtEl>
                                          <p:spTgt spid="82"/>
                                        </p:tgtEl>
                                        <p:attrNameLst>
                                          <p:attrName>ppt_x</p:attrName>
                                        </p:attrNameLst>
                                      </p:cBhvr>
                                      <p:tavLst>
                                        <p:tav tm="0">
                                          <p:val>
                                            <p:strVal val="ppt_x"/>
                                          </p:val>
                                        </p:tav>
                                        <p:tav tm="100000">
                                          <p:val>
                                            <p:strVal val="ppt_x"/>
                                          </p:val>
                                        </p:tav>
                                      </p:tavLst>
                                    </p:anim>
                                    <p:anim calcmode="lin" valueType="num">
                                      <p:cBhvr>
                                        <p:cTn id="238" dur="1000"/>
                                        <p:tgtEl>
                                          <p:spTgt spid="82"/>
                                        </p:tgtEl>
                                        <p:attrNameLst>
                                          <p:attrName>ppt_y</p:attrName>
                                        </p:attrNameLst>
                                      </p:cBhvr>
                                      <p:tavLst>
                                        <p:tav tm="0">
                                          <p:val>
                                            <p:strVal val="ppt_y"/>
                                          </p:val>
                                        </p:tav>
                                        <p:tav tm="100000">
                                          <p:val>
                                            <p:strVal val="ppt_y+.1"/>
                                          </p:val>
                                        </p:tav>
                                      </p:tavLst>
                                    </p:anim>
                                    <p:set>
                                      <p:cBhvr>
                                        <p:cTn id="239" dur="1" fill="hold">
                                          <p:stCondLst>
                                            <p:cond delay="999"/>
                                          </p:stCondLst>
                                        </p:cTn>
                                        <p:tgtEl>
                                          <p:spTgt spid="82"/>
                                        </p:tgtEl>
                                        <p:attrNameLst>
                                          <p:attrName>style.visibility</p:attrName>
                                        </p:attrNameLst>
                                      </p:cBhvr>
                                      <p:to>
                                        <p:strVal val="hidden"/>
                                      </p:to>
                                    </p:set>
                                  </p:childTnLst>
                                </p:cTn>
                              </p:par>
                              <p:par>
                                <p:cTn id="240" presetID="42" presetClass="exit" presetSubtype="0" fill="hold" nodeType="withEffect">
                                  <p:stCondLst>
                                    <p:cond delay="0"/>
                                  </p:stCondLst>
                                  <p:childTnLst>
                                    <p:animEffect transition="out" filter="fade">
                                      <p:cBhvr>
                                        <p:cTn id="241" dur="1000"/>
                                        <p:tgtEl>
                                          <p:spTgt spid="83"/>
                                        </p:tgtEl>
                                      </p:cBhvr>
                                    </p:animEffect>
                                    <p:anim calcmode="lin" valueType="num">
                                      <p:cBhvr>
                                        <p:cTn id="242" dur="1000"/>
                                        <p:tgtEl>
                                          <p:spTgt spid="83"/>
                                        </p:tgtEl>
                                        <p:attrNameLst>
                                          <p:attrName>ppt_x</p:attrName>
                                        </p:attrNameLst>
                                      </p:cBhvr>
                                      <p:tavLst>
                                        <p:tav tm="0">
                                          <p:val>
                                            <p:strVal val="ppt_x"/>
                                          </p:val>
                                        </p:tav>
                                        <p:tav tm="100000">
                                          <p:val>
                                            <p:strVal val="ppt_x"/>
                                          </p:val>
                                        </p:tav>
                                      </p:tavLst>
                                    </p:anim>
                                    <p:anim calcmode="lin" valueType="num">
                                      <p:cBhvr>
                                        <p:cTn id="243" dur="1000"/>
                                        <p:tgtEl>
                                          <p:spTgt spid="83"/>
                                        </p:tgtEl>
                                        <p:attrNameLst>
                                          <p:attrName>ppt_y</p:attrName>
                                        </p:attrNameLst>
                                      </p:cBhvr>
                                      <p:tavLst>
                                        <p:tav tm="0">
                                          <p:val>
                                            <p:strVal val="ppt_y"/>
                                          </p:val>
                                        </p:tav>
                                        <p:tav tm="100000">
                                          <p:val>
                                            <p:strVal val="ppt_y+.1"/>
                                          </p:val>
                                        </p:tav>
                                      </p:tavLst>
                                    </p:anim>
                                    <p:set>
                                      <p:cBhvr>
                                        <p:cTn id="244" dur="1" fill="hold">
                                          <p:stCondLst>
                                            <p:cond delay="999"/>
                                          </p:stCondLst>
                                        </p:cTn>
                                        <p:tgtEl>
                                          <p:spTgt spid="83"/>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1" nodeType="clickEffect">
                                  <p:stCondLst>
                                    <p:cond delay="0"/>
                                  </p:stCondLst>
                                  <p:childTnLst>
                                    <p:set>
                                      <p:cBhvr>
                                        <p:cTn id="2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14" grpId="0" animBg="1"/>
      <p:bldP spid="15" grpId="0" animBg="1"/>
      <p:bldP spid="20" grpId="0" animBg="1"/>
      <p:bldP spid="21" grpId="0" animBg="1"/>
      <p:bldP spid="41" grpId="0" animBg="1"/>
      <p:bldP spid="42" grpId="0" animBg="1"/>
      <p:bldP spid="44" grpId="0" animBg="1"/>
      <p:bldP spid="45" grpId="0" animBg="1"/>
      <p:bldP spid="51" grpId="0" animBg="1"/>
      <p:bldP spid="52" grpId="0" animBg="1"/>
      <p:bldP spid="54" grpId="0" animBg="1"/>
      <p:bldP spid="55" grpId="0" animBg="1"/>
      <p:bldP spid="62" grpId="0" animBg="1"/>
      <p:bldP spid="63" grpId="0" animBg="1"/>
      <p:bldP spid="65" grpId="0" animBg="1"/>
      <p:bldP spid="66" grpId="0" animBg="1"/>
      <p:bldP spid="75" grpId="0" animBg="1"/>
      <p:bldP spid="76" grpId="0" animBg="1"/>
      <p:bldP spid="78" grpId="0" animBg="1"/>
      <p:bldP spid="79" grpId="0" animBg="1"/>
      <p:bldP spid="8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Maximal Matching</a:t>
            </a:r>
          </a:p>
        </p:txBody>
      </p:sp>
      <p:sp>
        <p:nvSpPr>
          <p:cNvPr id="5" name="Content Placeholder 4"/>
          <p:cNvSpPr>
            <a:spLocks noGrp="1"/>
          </p:cNvSpPr>
          <p:nvPr>
            <p:ph idx="1"/>
          </p:nvPr>
        </p:nvSpPr>
        <p:spPr>
          <a:xfrm>
            <a:off x="131180" y="863444"/>
            <a:ext cx="11730262" cy="1001627"/>
          </a:xfrm>
        </p:spPr>
        <p:txBody>
          <a:bodyPr/>
          <a:lstStyle/>
          <a:p>
            <a:pPr lvl="0"/>
            <a:r>
              <a:rPr lang="en-US" dirty="0"/>
              <a:t>A </a:t>
            </a:r>
            <a:r>
              <a:rPr lang="en-US" b="1" dirty="0"/>
              <a:t>maximal matching </a:t>
            </a:r>
            <a:r>
              <a:rPr lang="en-US" dirty="0"/>
              <a:t>is a matching to which no edge in the graph can be added.</a:t>
            </a:r>
          </a:p>
        </p:txBody>
      </p:sp>
      <p:sp>
        <p:nvSpPr>
          <p:cNvPr id="88" name="Oval 87">
            <a:extLst>
              <a:ext uri="{FF2B5EF4-FFF2-40B4-BE49-F238E27FC236}">
                <a16:creationId xmlns:a16="http://schemas.microsoft.com/office/drawing/2014/main" id="{BDD11F87-DA81-9510-C1CB-0AF4093562CB}"/>
              </a:ext>
            </a:extLst>
          </p:cNvPr>
          <p:cNvSpPr/>
          <p:nvPr/>
        </p:nvSpPr>
        <p:spPr>
          <a:xfrm rot="5400000">
            <a:off x="135719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9" name="Oval 88">
            <a:extLst>
              <a:ext uri="{FF2B5EF4-FFF2-40B4-BE49-F238E27FC236}">
                <a16:creationId xmlns:a16="http://schemas.microsoft.com/office/drawing/2014/main" id="{BDD11F87-DA81-9510-C1CB-0AF4093562CB}"/>
              </a:ext>
            </a:extLst>
          </p:cNvPr>
          <p:cNvSpPr/>
          <p:nvPr/>
        </p:nvSpPr>
        <p:spPr>
          <a:xfrm rot="5400000">
            <a:off x="30061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0" name="Oval 89">
            <a:extLst>
              <a:ext uri="{FF2B5EF4-FFF2-40B4-BE49-F238E27FC236}">
                <a16:creationId xmlns:a16="http://schemas.microsoft.com/office/drawing/2014/main" id="{BDD11F87-DA81-9510-C1CB-0AF4093562CB}"/>
              </a:ext>
            </a:extLst>
          </p:cNvPr>
          <p:cNvSpPr/>
          <p:nvPr/>
        </p:nvSpPr>
        <p:spPr>
          <a:xfrm rot="5400000">
            <a:off x="241376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1" name="Straight Connector 90">
            <a:extLst>
              <a:ext uri="{FF2B5EF4-FFF2-40B4-BE49-F238E27FC236}">
                <a16:creationId xmlns:a16="http://schemas.microsoft.com/office/drawing/2014/main" id="{6205DD86-315C-53B6-CEEF-A9919650168E}"/>
              </a:ext>
            </a:extLst>
          </p:cNvPr>
          <p:cNvCxnSpPr>
            <a:cxnSpLocks/>
            <a:stCxn id="88" idx="5"/>
            <a:endCxn id="89" idx="1"/>
          </p:cNvCxnSpPr>
          <p:nvPr/>
        </p:nvCxnSpPr>
        <p:spPr>
          <a:xfrm flipH="1">
            <a:off x="42352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8" idx="7"/>
            <a:endCxn id="90" idx="3"/>
          </p:cNvCxnSpPr>
          <p:nvPr/>
        </p:nvCxnSpPr>
        <p:spPr>
          <a:xfrm>
            <a:off x="148010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a:extLst>
              <a:ext uri="{FF2B5EF4-FFF2-40B4-BE49-F238E27FC236}">
                <a16:creationId xmlns:a16="http://schemas.microsoft.com/office/drawing/2014/main" id="{6205DD86-315C-53B6-CEEF-A9919650168E}"/>
              </a:ext>
            </a:extLst>
          </p:cNvPr>
          <p:cNvCxnSpPr>
            <a:cxnSpLocks/>
            <a:stCxn id="90" idx="4"/>
            <a:endCxn id="89" idx="0"/>
          </p:cNvCxnSpPr>
          <p:nvPr/>
        </p:nvCxnSpPr>
        <p:spPr>
          <a:xfrm flipH="1">
            <a:off x="44461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4" name="TextBox 93"/>
          <p:cNvSpPr txBox="1"/>
          <p:nvPr/>
        </p:nvSpPr>
        <p:spPr>
          <a:xfrm>
            <a:off x="19772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95" name="TextBox 94"/>
          <p:cNvSpPr txBox="1"/>
          <p:nvPr/>
        </p:nvSpPr>
        <p:spPr>
          <a:xfrm>
            <a:off x="230527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96" name="TextBox 95"/>
          <p:cNvSpPr txBox="1"/>
          <p:nvPr/>
        </p:nvSpPr>
        <p:spPr>
          <a:xfrm>
            <a:off x="124076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97" name="Oval 96">
            <a:extLst>
              <a:ext uri="{FF2B5EF4-FFF2-40B4-BE49-F238E27FC236}">
                <a16:creationId xmlns:a16="http://schemas.microsoft.com/office/drawing/2014/main" id="{BDD11F87-DA81-9510-C1CB-0AF4093562CB}"/>
              </a:ext>
            </a:extLst>
          </p:cNvPr>
          <p:cNvSpPr/>
          <p:nvPr/>
        </p:nvSpPr>
        <p:spPr>
          <a:xfrm rot="5400000">
            <a:off x="423755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8" name="Oval 97">
            <a:extLst>
              <a:ext uri="{FF2B5EF4-FFF2-40B4-BE49-F238E27FC236}">
                <a16:creationId xmlns:a16="http://schemas.microsoft.com/office/drawing/2014/main" id="{BDD11F87-DA81-9510-C1CB-0AF4093562CB}"/>
              </a:ext>
            </a:extLst>
          </p:cNvPr>
          <p:cNvSpPr/>
          <p:nvPr/>
        </p:nvSpPr>
        <p:spPr>
          <a:xfrm rot="5400000">
            <a:off x="318097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9" name="Oval 98">
            <a:extLst>
              <a:ext uri="{FF2B5EF4-FFF2-40B4-BE49-F238E27FC236}">
                <a16:creationId xmlns:a16="http://schemas.microsoft.com/office/drawing/2014/main" id="{BDD11F87-DA81-9510-C1CB-0AF4093562CB}"/>
              </a:ext>
            </a:extLst>
          </p:cNvPr>
          <p:cNvSpPr/>
          <p:nvPr/>
        </p:nvSpPr>
        <p:spPr>
          <a:xfrm rot="5400000">
            <a:off x="5179038"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0" name="Straight Connector 99">
            <a:extLst>
              <a:ext uri="{FF2B5EF4-FFF2-40B4-BE49-F238E27FC236}">
                <a16:creationId xmlns:a16="http://schemas.microsoft.com/office/drawing/2014/main" id="{6205DD86-315C-53B6-CEEF-A9919650168E}"/>
              </a:ext>
            </a:extLst>
          </p:cNvPr>
          <p:cNvCxnSpPr>
            <a:cxnSpLocks/>
            <a:stCxn id="97" idx="5"/>
            <a:endCxn id="98" idx="1"/>
          </p:cNvCxnSpPr>
          <p:nvPr/>
        </p:nvCxnSpPr>
        <p:spPr>
          <a:xfrm flipH="1">
            <a:off x="3303886" y="2808536"/>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3" name="TextBox 102"/>
          <p:cNvSpPr txBox="1"/>
          <p:nvPr/>
        </p:nvSpPr>
        <p:spPr>
          <a:xfrm>
            <a:off x="307808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04" name="TextBox 103"/>
          <p:cNvSpPr txBox="1"/>
          <p:nvPr/>
        </p:nvSpPr>
        <p:spPr>
          <a:xfrm>
            <a:off x="518563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05" name="TextBox 104"/>
          <p:cNvSpPr txBox="1"/>
          <p:nvPr/>
        </p:nvSpPr>
        <p:spPr>
          <a:xfrm>
            <a:off x="412112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06" name="Oval 105">
            <a:extLst>
              <a:ext uri="{FF2B5EF4-FFF2-40B4-BE49-F238E27FC236}">
                <a16:creationId xmlns:a16="http://schemas.microsoft.com/office/drawing/2014/main" id="{BDD11F87-DA81-9510-C1CB-0AF4093562CB}"/>
              </a:ext>
            </a:extLst>
          </p:cNvPr>
          <p:cNvSpPr/>
          <p:nvPr/>
        </p:nvSpPr>
        <p:spPr>
          <a:xfrm rot="5400000">
            <a:off x="711791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7" name="Oval 106">
            <a:extLst>
              <a:ext uri="{FF2B5EF4-FFF2-40B4-BE49-F238E27FC236}">
                <a16:creationId xmlns:a16="http://schemas.microsoft.com/office/drawing/2014/main" id="{BDD11F87-DA81-9510-C1CB-0AF4093562CB}"/>
              </a:ext>
            </a:extLst>
          </p:cNvPr>
          <p:cNvSpPr/>
          <p:nvPr/>
        </p:nvSpPr>
        <p:spPr>
          <a:xfrm rot="5400000">
            <a:off x="606133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8" name="Oval 107">
            <a:extLst>
              <a:ext uri="{FF2B5EF4-FFF2-40B4-BE49-F238E27FC236}">
                <a16:creationId xmlns:a16="http://schemas.microsoft.com/office/drawing/2014/main" id="{BDD11F87-DA81-9510-C1CB-0AF4093562CB}"/>
              </a:ext>
            </a:extLst>
          </p:cNvPr>
          <p:cNvSpPr/>
          <p:nvPr/>
        </p:nvSpPr>
        <p:spPr>
          <a:xfrm rot="5400000">
            <a:off x="817448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0" name="Straight Connector 109">
            <a:extLst>
              <a:ext uri="{FF2B5EF4-FFF2-40B4-BE49-F238E27FC236}">
                <a16:creationId xmlns:a16="http://schemas.microsoft.com/office/drawing/2014/main" id="{6205DD86-315C-53B6-CEEF-A9919650168E}"/>
              </a:ext>
            </a:extLst>
          </p:cNvPr>
          <p:cNvCxnSpPr>
            <a:cxnSpLocks/>
            <a:stCxn id="106" idx="7"/>
            <a:endCxn id="108" idx="3"/>
          </p:cNvCxnSpPr>
          <p:nvPr/>
        </p:nvCxnSpPr>
        <p:spPr>
          <a:xfrm>
            <a:off x="7240823" y="2808536"/>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2" name="TextBox 111"/>
          <p:cNvSpPr txBox="1"/>
          <p:nvPr/>
        </p:nvSpPr>
        <p:spPr>
          <a:xfrm>
            <a:off x="595844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13" name="TextBox 112"/>
          <p:cNvSpPr txBox="1"/>
          <p:nvPr/>
        </p:nvSpPr>
        <p:spPr>
          <a:xfrm>
            <a:off x="806599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14" name="TextBox 113"/>
          <p:cNvSpPr txBox="1"/>
          <p:nvPr/>
        </p:nvSpPr>
        <p:spPr>
          <a:xfrm>
            <a:off x="700148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15" name="Oval 114">
            <a:extLst>
              <a:ext uri="{FF2B5EF4-FFF2-40B4-BE49-F238E27FC236}">
                <a16:creationId xmlns:a16="http://schemas.microsoft.com/office/drawing/2014/main" id="{BDD11F87-DA81-9510-C1CB-0AF4093562CB}"/>
              </a:ext>
            </a:extLst>
          </p:cNvPr>
          <p:cNvSpPr/>
          <p:nvPr/>
        </p:nvSpPr>
        <p:spPr>
          <a:xfrm rot="5400000">
            <a:off x="9998271" y="268562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6" name="Oval 115">
            <a:extLst>
              <a:ext uri="{FF2B5EF4-FFF2-40B4-BE49-F238E27FC236}">
                <a16:creationId xmlns:a16="http://schemas.microsoft.com/office/drawing/2014/main" id="{BDD11F87-DA81-9510-C1CB-0AF4093562CB}"/>
              </a:ext>
            </a:extLst>
          </p:cNvPr>
          <p:cNvSpPr/>
          <p:nvPr/>
        </p:nvSpPr>
        <p:spPr>
          <a:xfrm rot="5400000">
            <a:off x="8941694"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7" name="Oval 116">
            <a:extLst>
              <a:ext uri="{FF2B5EF4-FFF2-40B4-BE49-F238E27FC236}">
                <a16:creationId xmlns:a16="http://schemas.microsoft.com/office/drawing/2014/main" id="{BDD11F87-DA81-9510-C1CB-0AF4093562CB}"/>
              </a:ext>
            </a:extLst>
          </p:cNvPr>
          <p:cNvSpPr/>
          <p:nvPr/>
        </p:nvSpPr>
        <p:spPr>
          <a:xfrm rot="5400000">
            <a:off x="11054849" y="40701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0" name="Straight Connector 119">
            <a:extLst>
              <a:ext uri="{FF2B5EF4-FFF2-40B4-BE49-F238E27FC236}">
                <a16:creationId xmlns:a16="http://schemas.microsoft.com/office/drawing/2014/main" id="{6205DD86-315C-53B6-CEEF-A9919650168E}"/>
              </a:ext>
            </a:extLst>
          </p:cNvPr>
          <p:cNvCxnSpPr>
            <a:cxnSpLocks/>
            <a:stCxn id="117" idx="4"/>
            <a:endCxn id="116" idx="0"/>
          </p:cNvCxnSpPr>
          <p:nvPr/>
        </p:nvCxnSpPr>
        <p:spPr>
          <a:xfrm flipH="1">
            <a:off x="9085694" y="4142155"/>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1" name="TextBox 120"/>
          <p:cNvSpPr txBox="1"/>
          <p:nvPr/>
        </p:nvSpPr>
        <p:spPr>
          <a:xfrm>
            <a:off x="8838806" y="409124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22" name="TextBox 121"/>
          <p:cNvSpPr txBox="1"/>
          <p:nvPr/>
        </p:nvSpPr>
        <p:spPr>
          <a:xfrm>
            <a:off x="10946351" y="414215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23" name="TextBox 122"/>
          <p:cNvSpPr txBox="1"/>
          <p:nvPr/>
        </p:nvSpPr>
        <p:spPr>
          <a:xfrm>
            <a:off x="9881846" y="2234404"/>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24" name="TextBox 123"/>
          <p:cNvSpPr txBox="1"/>
          <p:nvPr/>
        </p:nvSpPr>
        <p:spPr>
          <a:xfrm>
            <a:off x="1240766" y="4501756"/>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125" name="TextBox 124"/>
              <p:cNvSpPr txBox="1"/>
              <p:nvPr/>
            </p:nvSpPr>
            <p:spPr>
              <a:xfrm>
                <a:off x="4022222" y="4501756"/>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022222" y="4501756"/>
                <a:ext cx="71865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6823642" y="4501756"/>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823642" y="4501756"/>
                <a:ext cx="72692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9706470" y="4501756"/>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9706470" y="4501756"/>
                <a:ext cx="726929" cy="523220"/>
              </a:xfrm>
              <a:prstGeom prst="rect">
                <a:avLst/>
              </a:prstGeom>
              <a:blipFill rotWithShape="0">
                <a:blip r:embed="rId4"/>
                <a:stretch>
                  <a:fillRect/>
                </a:stretch>
              </a:blipFill>
            </p:spPr>
            <p:txBody>
              <a:bodyPr/>
              <a:lstStyle/>
              <a:p>
                <a:r>
                  <a:rPr lang="en-US">
                    <a:noFill/>
                  </a:rPr>
                  <a:t> </a:t>
                </a:r>
              </a:p>
            </p:txBody>
          </p:sp>
        </mc:Fallback>
      </mc:AlternateContent>
      <p:sp>
        <p:nvSpPr>
          <p:cNvPr id="128" name="Rectangle 127"/>
          <p:cNvSpPr/>
          <p:nvPr/>
        </p:nvSpPr>
        <p:spPr>
          <a:xfrm>
            <a:off x="3375644" y="5106708"/>
            <a:ext cx="5376793" cy="5232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a:spAutoFit/>
          </a:bodyPr>
          <a:lstStyle/>
          <a:p>
            <a:pPr lvl="0" algn="ctr"/>
            <a:r>
              <a:rPr lang="en-US" sz="2800" dirty="0">
                <a:solidFill>
                  <a:srgbClr val="002060"/>
                </a:solidFill>
              </a:rPr>
              <a:t>Here all three are maximal matching.</a:t>
            </a:r>
          </a:p>
        </p:txBody>
      </p:sp>
      <p:cxnSp>
        <p:nvCxnSpPr>
          <p:cNvPr id="129" name="Straight Connector 128"/>
          <p:cNvCxnSpPr/>
          <p:nvPr/>
        </p:nvCxnSpPr>
        <p:spPr>
          <a:xfrm>
            <a:off x="2834119" y="2017314"/>
            <a:ext cx="11113" cy="2832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753246" y="2020638"/>
            <a:ext cx="21772" cy="2856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8676727" y="1973253"/>
            <a:ext cx="24602" cy="29035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2627488" y="5738110"/>
                <a:ext cx="7011691" cy="5232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n-US" sz="2800" dirty="0">
                    <a:solidFill>
                      <a:srgbClr val="002060"/>
                    </a:solidFill>
                  </a:rPr>
                  <a:t>In a</a:t>
                </a:r>
                <a14:m>
                  <m:oMath xmlns:m="http://schemas.openxmlformats.org/officeDocument/2006/math">
                    <m:r>
                      <a:rPr lang="en-US" sz="2800" dirty="0">
                        <a:solidFill>
                          <a:srgbClr val="002060"/>
                        </a:solidFill>
                        <a:latin typeface="Cambria Math" panose="02040503050406030204" pitchFamily="18" charset="0"/>
                      </a:rPr>
                      <m:t> </m:t>
                    </m:r>
                    <m:sSub>
                      <m:sSubPr>
                        <m:ctrlPr>
                          <a:rPr lang="en-US" sz="2800" i="1" dirty="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K</m:t>
                        </m:r>
                      </m:e>
                      <m:sub>
                        <m:r>
                          <a:rPr lang="en-US" sz="2800" dirty="0">
                            <a:solidFill>
                              <a:srgbClr val="002060"/>
                            </a:solidFill>
                            <a:latin typeface="Cambria Math" panose="02040503050406030204" pitchFamily="18" charset="0"/>
                          </a:rPr>
                          <m:t>3</m:t>
                        </m:r>
                      </m:sub>
                    </m:sSub>
                  </m:oMath>
                </a14:m>
                <a:r>
                  <a:rPr lang="en-US" sz="2800" dirty="0">
                    <a:solidFill>
                      <a:srgbClr val="002060"/>
                    </a:solidFill>
                  </a:rPr>
                  <a:t> any single edge is a maximal matching. </a:t>
                </a:r>
              </a:p>
            </p:txBody>
          </p:sp>
        </mc:Choice>
        <mc:Fallback xmlns="">
          <p:sp>
            <p:nvSpPr>
              <p:cNvPr id="3" name="Rectangle 2"/>
              <p:cNvSpPr>
                <a:spLocks noRot="1" noChangeAspect="1" noMove="1" noResize="1" noEditPoints="1" noAdjustHandles="1" noChangeArrowheads="1" noChangeShapeType="1" noTextEdit="1"/>
              </p:cNvSpPr>
              <p:nvPr/>
            </p:nvSpPr>
            <p:spPr>
              <a:xfrm>
                <a:off x="2627488" y="5738110"/>
                <a:ext cx="7011691" cy="523220"/>
              </a:xfrm>
              <a:prstGeom prst="rect">
                <a:avLst/>
              </a:prstGeom>
              <a:blipFill rotWithShape="0">
                <a:blip r:embed="rId5"/>
                <a:stretch>
                  <a:fillRect l="-347" t="-10227" r="-434" b="-29545"/>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58037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4" grpId="0"/>
      <p:bldP spid="95" grpId="0"/>
      <p:bldP spid="96" grpId="0"/>
      <p:bldP spid="97" grpId="0" animBg="1"/>
      <p:bldP spid="98" grpId="0" animBg="1"/>
      <p:bldP spid="99" grpId="0" animBg="1"/>
      <p:bldP spid="103" grpId="0"/>
      <p:bldP spid="104" grpId="0"/>
      <p:bldP spid="105" grpId="0"/>
      <p:bldP spid="106" grpId="0" animBg="1"/>
      <p:bldP spid="107" grpId="0" animBg="1"/>
      <p:bldP spid="108" grpId="0" animBg="1"/>
      <p:bldP spid="112" grpId="0"/>
      <p:bldP spid="113" grpId="0"/>
      <p:bldP spid="114" grpId="0"/>
      <p:bldP spid="115" grpId="0" animBg="1"/>
      <p:bldP spid="116" grpId="0" animBg="1"/>
      <p:bldP spid="117" grpId="0" animBg="1"/>
      <p:bldP spid="121" grpId="0"/>
      <p:bldP spid="122" grpId="0"/>
      <p:bldP spid="123" grpId="0"/>
      <p:bldP spid="124" grpId="0"/>
      <p:bldP spid="125" grpId="0"/>
      <p:bldP spid="126" grpId="0"/>
      <p:bldP spid="127" grpId="0"/>
      <p:bldP spid="128" grpId="0" animBg="1"/>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cxnSp>
        <p:nvCxnSpPr>
          <p:cNvPr id="139" name="Straight Connector 138">
            <a:extLst>
              <a:ext uri="{FF2B5EF4-FFF2-40B4-BE49-F238E27FC236}">
                <a16:creationId xmlns:a16="http://schemas.microsoft.com/office/drawing/2014/main" id="{6205DD86-315C-53B6-CEEF-A9919650168E}"/>
              </a:ext>
            </a:extLst>
          </p:cNvPr>
          <p:cNvCxnSpPr>
            <a:cxnSpLocks/>
            <a:endCxn id="55" idx="2"/>
          </p:cNvCxnSpPr>
          <p:nvPr/>
        </p:nvCxnSpPr>
        <p:spPr>
          <a:xfrm>
            <a:off x="4403577" y="2248992"/>
            <a:ext cx="1540" cy="219018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Maximal Matching</a:t>
            </a:r>
          </a:p>
        </p:txBody>
      </p:sp>
      <p:sp>
        <p:nvSpPr>
          <p:cNvPr id="5" name="Content Placeholder 4"/>
          <p:cNvSpPr>
            <a:spLocks noGrp="1"/>
          </p:cNvSpPr>
          <p:nvPr>
            <p:ph idx="1"/>
          </p:nvPr>
        </p:nvSpPr>
        <p:spPr>
          <a:xfrm>
            <a:off x="131180" y="863444"/>
            <a:ext cx="11730262" cy="1001627"/>
          </a:xfrm>
        </p:spPr>
        <p:txBody>
          <a:bodyPr/>
          <a:lstStyle/>
          <a:p>
            <a:pPr lvl="0"/>
            <a:r>
              <a:rPr lang="en-US" dirty="0"/>
              <a:t>A </a:t>
            </a:r>
            <a:r>
              <a:rPr lang="en-US" b="1" dirty="0"/>
              <a:t>maximal matching </a:t>
            </a:r>
            <a:r>
              <a:rPr lang="en-US" dirty="0"/>
              <a:t>is a matching to which </a:t>
            </a:r>
            <a:r>
              <a:rPr lang="en-US" dirty="0">
                <a:solidFill>
                  <a:srgbClr val="FF0000"/>
                </a:solidFill>
              </a:rPr>
              <a:t>no edge </a:t>
            </a:r>
            <a:r>
              <a:rPr lang="en-US" dirty="0"/>
              <a:t>in the graph can be </a:t>
            </a:r>
            <a:r>
              <a:rPr lang="en-US" dirty="0">
                <a:solidFill>
                  <a:srgbClr val="FF0000"/>
                </a:solidFill>
              </a:rPr>
              <a:t>added</a:t>
            </a:r>
            <a:r>
              <a:rPr lang="en-US" dirty="0"/>
              <a:t>.</a:t>
            </a:r>
          </a:p>
        </p:txBody>
      </p:sp>
      <p:sp>
        <p:nvSpPr>
          <p:cNvPr id="39" name="TextBox 38"/>
          <p:cNvSpPr txBox="1"/>
          <p:nvPr/>
        </p:nvSpPr>
        <p:spPr>
          <a:xfrm>
            <a:off x="1417906" y="5034400"/>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40" name="TextBox 39"/>
              <p:cNvSpPr txBox="1"/>
              <p:nvPr/>
            </p:nvSpPr>
            <p:spPr>
              <a:xfrm>
                <a:off x="4968236" y="5106397"/>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968236" y="5106397"/>
                <a:ext cx="718658" cy="523220"/>
              </a:xfrm>
              <a:prstGeom prst="rect">
                <a:avLst/>
              </a:prstGeom>
              <a:blipFill rotWithShape="0">
                <a:blip r:embed="rId2"/>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BDD11F87-DA81-9510-C1CB-0AF4093562CB}"/>
              </a:ext>
            </a:extLst>
          </p:cNvPr>
          <p:cNvSpPr/>
          <p:nvPr/>
        </p:nvSpPr>
        <p:spPr>
          <a:xfrm rot="5400000">
            <a:off x="763683" y="20641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4" name="Oval 43">
            <a:extLst>
              <a:ext uri="{FF2B5EF4-FFF2-40B4-BE49-F238E27FC236}">
                <a16:creationId xmlns:a16="http://schemas.microsoft.com/office/drawing/2014/main" id="{BDD11F87-DA81-9510-C1CB-0AF4093562CB}"/>
              </a:ext>
            </a:extLst>
          </p:cNvPr>
          <p:cNvSpPr/>
          <p:nvPr/>
        </p:nvSpPr>
        <p:spPr>
          <a:xfrm rot="5400000">
            <a:off x="2518108" y="20641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5" name="Straight Connector 44">
            <a:extLst>
              <a:ext uri="{FF2B5EF4-FFF2-40B4-BE49-F238E27FC236}">
                <a16:creationId xmlns:a16="http://schemas.microsoft.com/office/drawing/2014/main" id="{6205DD86-315C-53B6-CEEF-A9919650168E}"/>
              </a:ext>
            </a:extLst>
          </p:cNvPr>
          <p:cNvCxnSpPr>
            <a:cxnSpLocks/>
            <a:stCxn id="44" idx="4"/>
            <a:endCxn id="43" idx="0"/>
          </p:cNvCxnSpPr>
          <p:nvPr/>
        </p:nvCxnSpPr>
        <p:spPr>
          <a:xfrm flipH="1">
            <a:off x="907683" y="2136143"/>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6" name="Oval 45">
            <a:extLst>
              <a:ext uri="{FF2B5EF4-FFF2-40B4-BE49-F238E27FC236}">
                <a16:creationId xmlns:a16="http://schemas.microsoft.com/office/drawing/2014/main" id="{BDD11F87-DA81-9510-C1CB-0AF4093562CB}"/>
              </a:ext>
            </a:extLst>
          </p:cNvPr>
          <p:cNvSpPr/>
          <p:nvPr/>
        </p:nvSpPr>
        <p:spPr>
          <a:xfrm rot="5400000">
            <a:off x="766644" y="436718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7" name="Oval 46">
            <a:extLst>
              <a:ext uri="{FF2B5EF4-FFF2-40B4-BE49-F238E27FC236}">
                <a16:creationId xmlns:a16="http://schemas.microsoft.com/office/drawing/2014/main" id="{BDD11F87-DA81-9510-C1CB-0AF4093562CB}"/>
              </a:ext>
            </a:extLst>
          </p:cNvPr>
          <p:cNvSpPr/>
          <p:nvPr/>
        </p:nvSpPr>
        <p:spPr>
          <a:xfrm rot="5400000">
            <a:off x="2518108" y="43671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8" name="Straight Connector 47">
            <a:extLst>
              <a:ext uri="{FF2B5EF4-FFF2-40B4-BE49-F238E27FC236}">
                <a16:creationId xmlns:a16="http://schemas.microsoft.com/office/drawing/2014/main" id="{6205DD86-315C-53B6-CEEF-A9919650168E}"/>
              </a:ext>
            </a:extLst>
          </p:cNvPr>
          <p:cNvCxnSpPr>
            <a:cxnSpLocks/>
            <a:stCxn id="43" idx="6"/>
            <a:endCxn id="46" idx="2"/>
          </p:cNvCxnSpPr>
          <p:nvPr/>
        </p:nvCxnSpPr>
        <p:spPr>
          <a:xfrm>
            <a:off x="835683" y="2208143"/>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4" idx="6"/>
            <a:endCxn id="47" idx="2"/>
          </p:cNvCxnSpPr>
          <p:nvPr/>
        </p:nvCxnSpPr>
        <p:spPr>
          <a:xfrm>
            <a:off x="2590108" y="2208143"/>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47" idx="4"/>
            <a:endCxn id="46" idx="0"/>
          </p:cNvCxnSpPr>
          <p:nvPr/>
        </p:nvCxnSpPr>
        <p:spPr>
          <a:xfrm flipH="1" flipV="1">
            <a:off x="910644" y="4439187"/>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6205DD86-315C-53B6-CEEF-A9919650168E}"/>
              </a:ext>
            </a:extLst>
          </p:cNvPr>
          <p:cNvCxnSpPr>
            <a:cxnSpLocks/>
            <a:stCxn id="47" idx="3"/>
            <a:endCxn id="43" idx="7"/>
          </p:cNvCxnSpPr>
          <p:nvPr/>
        </p:nvCxnSpPr>
        <p:spPr>
          <a:xfrm flipH="1" flipV="1">
            <a:off x="886595" y="2187055"/>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2" name="Oval 51">
            <a:extLst>
              <a:ext uri="{FF2B5EF4-FFF2-40B4-BE49-F238E27FC236}">
                <a16:creationId xmlns:a16="http://schemas.microsoft.com/office/drawing/2014/main" id="{BDD11F87-DA81-9510-C1CB-0AF4093562CB}"/>
              </a:ext>
            </a:extLst>
          </p:cNvPr>
          <p:cNvSpPr/>
          <p:nvPr/>
        </p:nvSpPr>
        <p:spPr>
          <a:xfrm rot="5400000">
            <a:off x="4330156" y="2136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6084581" y="2136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4333117" y="443918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6" name="Oval 55">
            <a:extLst>
              <a:ext uri="{FF2B5EF4-FFF2-40B4-BE49-F238E27FC236}">
                <a16:creationId xmlns:a16="http://schemas.microsoft.com/office/drawing/2014/main" id="{BDD11F87-DA81-9510-C1CB-0AF4093562CB}"/>
              </a:ext>
            </a:extLst>
          </p:cNvPr>
          <p:cNvSpPr/>
          <p:nvPr/>
        </p:nvSpPr>
        <p:spPr>
          <a:xfrm rot="5400000">
            <a:off x="6084581" y="44391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7894594" y="20641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0" name="Oval 79">
            <a:extLst>
              <a:ext uri="{FF2B5EF4-FFF2-40B4-BE49-F238E27FC236}">
                <a16:creationId xmlns:a16="http://schemas.microsoft.com/office/drawing/2014/main" id="{BDD11F87-DA81-9510-C1CB-0AF4093562CB}"/>
              </a:ext>
            </a:extLst>
          </p:cNvPr>
          <p:cNvSpPr/>
          <p:nvPr/>
        </p:nvSpPr>
        <p:spPr>
          <a:xfrm rot="5400000">
            <a:off x="9649019" y="20641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2" name="Oval 81">
            <a:extLst>
              <a:ext uri="{FF2B5EF4-FFF2-40B4-BE49-F238E27FC236}">
                <a16:creationId xmlns:a16="http://schemas.microsoft.com/office/drawing/2014/main" id="{BDD11F87-DA81-9510-C1CB-0AF4093562CB}"/>
              </a:ext>
            </a:extLst>
          </p:cNvPr>
          <p:cNvSpPr/>
          <p:nvPr/>
        </p:nvSpPr>
        <p:spPr>
          <a:xfrm rot="5400000">
            <a:off x="7897555" y="43671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3" name="Oval 82">
            <a:extLst>
              <a:ext uri="{FF2B5EF4-FFF2-40B4-BE49-F238E27FC236}">
                <a16:creationId xmlns:a16="http://schemas.microsoft.com/office/drawing/2014/main" id="{BDD11F87-DA81-9510-C1CB-0AF4093562CB}"/>
              </a:ext>
            </a:extLst>
          </p:cNvPr>
          <p:cNvSpPr/>
          <p:nvPr/>
        </p:nvSpPr>
        <p:spPr>
          <a:xfrm rot="5400000">
            <a:off x="9649019" y="43671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101" name="TextBox 100"/>
              <p:cNvSpPr txBox="1"/>
              <p:nvPr/>
            </p:nvSpPr>
            <p:spPr>
              <a:xfrm>
                <a:off x="8396988" y="5034399"/>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8396988" y="5034399"/>
                <a:ext cx="726930" cy="523220"/>
              </a:xfrm>
              <a:prstGeom prst="rect">
                <a:avLst/>
              </a:prstGeom>
              <a:blipFill rotWithShape="0">
                <a:blip r:embed="rId3"/>
                <a:stretch>
                  <a:fillRect/>
                </a:stretch>
              </a:blipFill>
            </p:spPr>
            <p:txBody>
              <a:bodyPr/>
              <a:lstStyle/>
              <a:p>
                <a:r>
                  <a:rPr lang="en-US">
                    <a:noFill/>
                  </a:rPr>
                  <a:t> </a:t>
                </a:r>
              </a:p>
            </p:txBody>
          </p:sp>
        </mc:Fallback>
      </mc:AlternateContent>
      <p:cxnSp>
        <p:nvCxnSpPr>
          <p:cNvPr id="102" name="Straight Connector 101"/>
          <p:cNvCxnSpPr/>
          <p:nvPr/>
        </p:nvCxnSpPr>
        <p:spPr>
          <a:xfrm>
            <a:off x="3617460" y="1620023"/>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304088" y="1620023"/>
            <a:ext cx="0" cy="3937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56" idx="3"/>
            <a:endCxn id="52" idx="7"/>
          </p:cNvCxnSpPr>
          <p:nvPr/>
        </p:nvCxnSpPr>
        <p:spPr>
          <a:xfrm flipH="1" flipV="1">
            <a:off x="4453068" y="2259049"/>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31" name="Rectangle 130"/>
              <p:cNvSpPr/>
              <p:nvPr/>
            </p:nvSpPr>
            <p:spPr>
              <a:xfrm>
                <a:off x="4131859" y="5614299"/>
                <a:ext cx="2295017" cy="954107"/>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a14:m>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a14:m>
                <a:r>
                  <a:rPr lang="en-US" sz="2800" dirty="0">
                    <a:solidFill>
                      <a:srgbClr val="002060"/>
                    </a:solidFill>
                  </a:rPr>
                  <a:t>is maximal matching.</a:t>
                </a:r>
              </a:p>
            </p:txBody>
          </p:sp>
        </mc:Choice>
        <mc:Fallback xmlns="">
          <p:sp>
            <p:nvSpPr>
              <p:cNvPr id="131" name="Rectangle 130"/>
              <p:cNvSpPr>
                <a:spLocks noRot="1" noChangeAspect="1" noMove="1" noResize="1" noEditPoints="1" noAdjustHandles="1" noChangeArrowheads="1" noChangeShapeType="1" noTextEdit="1"/>
              </p:cNvSpPr>
              <p:nvPr/>
            </p:nvSpPr>
            <p:spPr>
              <a:xfrm>
                <a:off x="4131859" y="5614299"/>
                <a:ext cx="2295017" cy="954107"/>
              </a:xfrm>
              <a:prstGeom prst="rect">
                <a:avLst/>
              </a:prstGeom>
              <a:blipFill rotWithShape="0">
                <a:blip r:embed="rId4"/>
                <a:stretch>
                  <a:fillRect t="-6329" r="-5291" b="-16456"/>
                </a:stretch>
              </a:blipFill>
              <a:ln>
                <a:solidFill>
                  <a:srgbClr val="FF0000"/>
                </a:solidFill>
              </a:ln>
            </p:spPr>
            <p:txBody>
              <a:bodyPr/>
              <a:lstStyle/>
              <a:p>
                <a:r>
                  <a:rPr lang="en-US">
                    <a:noFill/>
                  </a:rPr>
                  <a:t> </a:t>
                </a:r>
              </a:p>
            </p:txBody>
          </p:sp>
        </mc:Fallback>
      </mc:AlternateContent>
      <p:cxnSp>
        <p:nvCxnSpPr>
          <p:cNvPr id="138" name="Straight Connector 137">
            <a:extLst>
              <a:ext uri="{FF2B5EF4-FFF2-40B4-BE49-F238E27FC236}">
                <a16:creationId xmlns:a16="http://schemas.microsoft.com/office/drawing/2014/main" id="{6205DD86-315C-53B6-CEEF-A9919650168E}"/>
              </a:ext>
            </a:extLst>
          </p:cNvPr>
          <p:cNvCxnSpPr>
            <a:cxnSpLocks/>
            <a:stCxn id="83" idx="4"/>
            <a:endCxn id="82" idx="0"/>
          </p:cNvCxnSpPr>
          <p:nvPr/>
        </p:nvCxnSpPr>
        <p:spPr>
          <a:xfrm flipH="1" flipV="1">
            <a:off x="8041555" y="4439182"/>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6205DD86-315C-53B6-CEEF-A9919650168E}"/>
              </a:ext>
            </a:extLst>
          </p:cNvPr>
          <p:cNvCxnSpPr>
            <a:cxnSpLocks/>
            <a:stCxn id="80" idx="4"/>
            <a:endCxn id="79" idx="0"/>
          </p:cNvCxnSpPr>
          <p:nvPr/>
        </p:nvCxnSpPr>
        <p:spPr>
          <a:xfrm flipH="1">
            <a:off x="8038594" y="2136138"/>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41" name="Rectangle 140"/>
              <p:cNvSpPr/>
              <p:nvPr/>
            </p:nvSpPr>
            <p:spPr>
              <a:xfrm>
                <a:off x="7612944" y="5614300"/>
                <a:ext cx="2801056" cy="954107"/>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a14:m>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a14:m>
                <a:r>
                  <a:rPr lang="en-US" sz="2800" dirty="0">
                    <a:solidFill>
                      <a:srgbClr val="002060"/>
                    </a:solidFill>
                  </a:rPr>
                  <a:t>is not maximal matching.</a:t>
                </a:r>
              </a:p>
            </p:txBody>
          </p:sp>
        </mc:Choice>
        <mc:Fallback xmlns="">
          <p:sp>
            <p:nvSpPr>
              <p:cNvPr id="141" name="Rectangle 140"/>
              <p:cNvSpPr>
                <a:spLocks noRot="1" noChangeAspect="1" noMove="1" noResize="1" noEditPoints="1" noAdjustHandles="1" noChangeArrowheads="1" noChangeShapeType="1" noTextEdit="1"/>
              </p:cNvSpPr>
              <p:nvPr/>
            </p:nvSpPr>
            <p:spPr>
              <a:xfrm>
                <a:off x="7612944" y="5614300"/>
                <a:ext cx="2801056" cy="954107"/>
              </a:xfrm>
              <a:prstGeom prst="rect">
                <a:avLst/>
              </a:prstGeom>
              <a:blipFill rotWithShape="0">
                <a:blip r:embed="rId5"/>
                <a:stretch>
                  <a:fillRect t="-6329" r="-5206" b="-16456"/>
                </a:stretch>
              </a:blipFill>
              <a:ln>
                <a:solidFill>
                  <a:srgbClr val="FF0000"/>
                </a:solidFill>
              </a:ln>
            </p:spPr>
            <p:txBody>
              <a:bodyPr/>
              <a:lstStyle/>
              <a:p>
                <a:r>
                  <a:rPr lang="en-US">
                    <a:noFill/>
                  </a:rPr>
                  <a:t> </a:t>
                </a:r>
              </a:p>
            </p:txBody>
          </p:sp>
        </mc:Fallback>
      </mc:AlternateContent>
      <p:cxnSp>
        <p:nvCxnSpPr>
          <p:cNvPr id="142" name="Straight Connector 141">
            <a:extLst>
              <a:ext uri="{FF2B5EF4-FFF2-40B4-BE49-F238E27FC236}">
                <a16:creationId xmlns:a16="http://schemas.microsoft.com/office/drawing/2014/main" id="{6205DD86-315C-53B6-CEEF-A9919650168E}"/>
              </a:ext>
            </a:extLst>
          </p:cNvPr>
          <p:cNvCxnSpPr>
            <a:cxnSpLocks/>
            <a:stCxn id="56" idx="4"/>
            <a:endCxn id="55" idx="0"/>
          </p:cNvCxnSpPr>
          <p:nvPr/>
        </p:nvCxnSpPr>
        <p:spPr>
          <a:xfrm flipH="1" flipV="1">
            <a:off x="4477117" y="4511181"/>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Straight Connector 142">
            <a:extLst>
              <a:ext uri="{FF2B5EF4-FFF2-40B4-BE49-F238E27FC236}">
                <a16:creationId xmlns:a16="http://schemas.microsoft.com/office/drawing/2014/main" id="{6205DD86-315C-53B6-CEEF-A9919650168E}"/>
              </a:ext>
            </a:extLst>
          </p:cNvPr>
          <p:cNvCxnSpPr>
            <a:cxnSpLocks/>
            <a:stCxn id="53" idx="4"/>
            <a:endCxn id="52" idx="0"/>
          </p:cNvCxnSpPr>
          <p:nvPr/>
        </p:nvCxnSpPr>
        <p:spPr>
          <a:xfrm flipH="1">
            <a:off x="4474156" y="2208137"/>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Straight Connector 143">
            <a:extLst>
              <a:ext uri="{FF2B5EF4-FFF2-40B4-BE49-F238E27FC236}">
                <a16:creationId xmlns:a16="http://schemas.microsoft.com/office/drawing/2014/main" id="{6205DD86-315C-53B6-CEEF-A9919650168E}"/>
              </a:ext>
            </a:extLst>
          </p:cNvPr>
          <p:cNvCxnSpPr>
            <a:cxnSpLocks/>
            <a:stCxn id="53" idx="6"/>
            <a:endCxn id="56" idx="2"/>
          </p:cNvCxnSpPr>
          <p:nvPr/>
        </p:nvCxnSpPr>
        <p:spPr>
          <a:xfrm>
            <a:off x="6156581" y="2280137"/>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308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wipe(up)">
                                      <p:cBhvr>
                                        <p:cTn id="57" dur="500"/>
                                        <p:tgtEl>
                                          <p:spTgt spid="13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left)">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wipe(left)">
                                      <p:cBhvr>
                                        <p:cTn id="75" dur="500"/>
                                        <p:tgtEl>
                                          <p:spTgt spid="1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4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44"/>
                                        </p:tgtEl>
                                        <p:attrNameLst>
                                          <p:attrName>style.visibility</p:attrName>
                                        </p:attrNameLst>
                                      </p:cBhvr>
                                      <p:to>
                                        <p:strVal val="visible"/>
                                      </p:to>
                                    </p:set>
                                    <p:animEffect transition="in" filter="wipe(down)">
                                      <p:cBhvr>
                                        <p:cTn id="84" dur="500"/>
                                        <p:tgtEl>
                                          <p:spTgt spid="14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14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40"/>
                                        </p:tgtEl>
                                        <p:attrNameLst>
                                          <p:attrName>style.visibility</p:attrName>
                                        </p:attrNameLst>
                                      </p:cBhvr>
                                      <p:to>
                                        <p:strVal val="visible"/>
                                      </p:to>
                                    </p:set>
                                    <p:animEffect transition="in" filter="wipe(left)">
                                      <p:cBhvr>
                                        <p:cTn id="97" dur="500"/>
                                        <p:tgtEl>
                                          <p:spTgt spid="140"/>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animBg="1"/>
      <p:bldP spid="44" grpId="0" animBg="1"/>
      <p:bldP spid="46" grpId="0" animBg="1"/>
      <p:bldP spid="47" grpId="0" animBg="1"/>
      <p:bldP spid="52" grpId="0" animBg="1"/>
      <p:bldP spid="53" grpId="0" animBg="1"/>
      <p:bldP spid="55" grpId="0" animBg="1"/>
      <p:bldP spid="56" grpId="0" animBg="1"/>
      <p:bldP spid="79" grpId="0" animBg="1"/>
      <p:bldP spid="80" grpId="0" animBg="1"/>
      <p:bldP spid="82" grpId="0" animBg="1"/>
      <p:bldP spid="83" grpId="0" animBg="1"/>
      <p:bldP spid="101" grpId="0"/>
      <p:bldP spid="131" grpId="0" animBg="1"/>
      <p:bldP spid="1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Maximal Matching</a:t>
            </a:r>
          </a:p>
        </p:txBody>
      </p:sp>
      <p:sp>
        <p:nvSpPr>
          <p:cNvPr id="5" name="Content Placeholder 4"/>
          <p:cNvSpPr>
            <a:spLocks noGrp="1"/>
          </p:cNvSpPr>
          <p:nvPr>
            <p:ph idx="1"/>
          </p:nvPr>
        </p:nvSpPr>
        <p:spPr>
          <a:xfrm>
            <a:off x="131180" y="863444"/>
            <a:ext cx="11730262" cy="1001627"/>
          </a:xfrm>
        </p:spPr>
        <p:txBody>
          <a:bodyPr/>
          <a:lstStyle/>
          <a:p>
            <a:pPr lvl="0"/>
            <a:r>
              <a:rPr lang="en-US" dirty="0"/>
              <a:t>A </a:t>
            </a:r>
            <a:r>
              <a:rPr lang="en-US" b="1" dirty="0"/>
              <a:t>maximal matching </a:t>
            </a:r>
            <a:r>
              <a:rPr lang="en-US" dirty="0"/>
              <a:t>is a matching to which </a:t>
            </a:r>
            <a:r>
              <a:rPr lang="en-US" dirty="0">
                <a:solidFill>
                  <a:srgbClr val="FF0000"/>
                </a:solidFill>
              </a:rPr>
              <a:t>no edge </a:t>
            </a:r>
            <a:r>
              <a:rPr lang="en-US" dirty="0"/>
              <a:t>in the graph can be </a:t>
            </a:r>
            <a:r>
              <a:rPr lang="en-US" dirty="0">
                <a:solidFill>
                  <a:srgbClr val="FF0000"/>
                </a:solidFill>
              </a:rPr>
              <a:t>added</a:t>
            </a:r>
            <a:r>
              <a:rPr lang="en-US" dirty="0"/>
              <a:t>.</a:t>
            </a:r>
          </a:p>
        </p:txBody>
      </p:sp>
      <p:sp>
        <p:nvSpPr>
          <p:cNvPr id="39" name="TextBox 38"/>
          <p:cNvSpPr txBox="1"/>
          <p:nvPr/>
        </p:nvSpPr>
        <p:spPr>
          <a:xfrm>
            <a:off x="1887806" y="4835330"/>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40" name="TextBox 39"/>
              <p:cNvSpPr txBox="1"/>
              <p:nvPr/>
            </p:nvSpPr>
            <p:spPr>
              <a:xfrm>
                <a:off x="5103582" y="483533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103582" y="4835330"/>
                <a:ext cx="718658" cy="523220"/>
              </a:xfrm>
              <a:prstGeom prst="rect">
                <a:avLst/>
              </a:prstGeom>
              <a:blipFill rotWithShape="0">
                <a:blip r:embed="rId2"/>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BDD11F87-DA81-9510-C1CB-0AF4093562CB}"/>
              </a:ext>
            </a:extLst>
          </p:cNvPr>
          <p:cNvSpPr/>
          <p:nvPr/>
        </p:nvSpPr>
        <p:spPr>
          <a:xfrm rot="5400000">
            <a:off x="1233583" y="186507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4" name="Oval 43">
            <a:extLst>
              <a:ext uri="{FF2B5EF4-FFF2-40B4-BE49-F238E27FC236}">
                <a16:creationId xmlns:a16="http://schemas.microsoft.com/office/drawing/2014/main" id="{BDD11F87-DA81-9510-C1CB-0AF4093562CB}"/>
              </a:ext>
            </a:extLst>
          </p:cNvPr>
          <p:cNvSpPr/>
          <p:nvPr/>
        </p:nvSpPr>
        <p:spPr>
          <a:xfrm rot="5400000">
            <a:off x="2988008" y="186507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5" name="Straight Connector 44">
            <a:extLst>
              <a:ext uri="{FF2B5EF4-FFF2-40B4-BE49-F238E27FC236}">
                <a16:creationId xmlns:a16="http://schemas.microsoft.com/office/drawing/2014/main" id="{6205DD86-315C-53B6-CEEF-A9919650168E}"/>
              </a:ext>
            </a:extLst>
          </p:cNvPr>
          <p:cNvCxnSpPr>
            <a:cxnSpLocks/>
            <a:stCxn id="44" idx="4"/>
            <a:endCxn id="43" idx="0"/>
          </p:cNvCxnSpPr>
          <p:nvPr/>
        </p:nvCxnSpPr>
        <p:spPr>
          <a:xfrm flipH="1">
            <a:off x="1377583" y="1937073"/>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6" name="Oval 45">
            <a:extLst>
              <a:ext uri="{FF2B5EF4-FFF2-40B4-BE49-F238E27FC236}">
                <a16:creationId xmlns:a16="http://schemas.microsoft.com/office/drawing/2014/main" id="{BDD11F87-DA81-9510-C1CB-0AF4093562CB}"/>
              </a:ext>
            </a:extLst>
          </p:cNvPr>
          <p:cNvSpPr/>
          <p:nvPr/>
        </p:nvSpPr>
        <p:spPr>
          <a:xfrm rot="5400000">
            <a:off x="1236544" y="416811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7" name="Oval 46">
            <a:extLst>
              <a:ext uri="{FF2B5EF4-FFF2-40B4-BE49-F238E27FC236}">
                <a16:creationId xmlns:a16="http://schemas.microsoft.com/office/drawing/2014/main" id="{BDD11F87-DA81-9510-C1CB-0AF4093562CB}"/>
              </a:ext>
            </a:extLst>
          </p:cNvPr>
          <p:cNvSpPr/>
          <p:nvPr/>
        </p:nvSpPr>
        <p:spPr>
          <a:xfrm rot="5400000">
            <a:off x="2988008" y="41681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8" name="Straight Connector 47">
            <a:extLst>
              <a:ext uri="{FF2B5EF4-FFF2-40B4-BE49-F238E27FC236}">
                <a16:creationId xmlns:a16="http://schemas.microsoft.com/office/drawing/2014/main" id="{6205DD86-315C-53B6-CEEF-A9919650168E}"/>
              </a:ext>
            </a:extLst>
          </p:cNvPr>
          <p:cNvCxnSpPr>
            <a:cxnSpLocks/>
            <a:stCxn id="43" idx="6"/>
            <a:endCxn id="46" idx="2"/>
          </p:cNvCxnSpPr>
          <p:nvPr/>
        </p:nvCxnSpPr>
        <p:spPr>
          <a:xfrm>
            <a:off x="1305583" y="2009073"/>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44" idx="6"/>
            <a:endCxn id="47" idx="2"/>
          </p:cNvCxnSpPr>
          <p:nvPr/>
        </p:nvCxnSpPr>
        <p:spPr>
          <a:xfrm>
            <a:off x="3060008" y="2009073"/>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47" idx="4"/>
            <a:endCxn id="46" idx="0"/>
          </p:cNvCxnSpPr>
          <p:nvPr/>
        </p:nvCxnSpPr>
        <p:spPr>
          <a:xfrm flipH="1" flipV="1">
            <a:off x="1380544" y="4240117"/>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6205DD86-315C-53B6-CEEF-A9919650168E}"/>
              </a:ext>
            </a:extLst>
          </p:cNvPr>
          <p:cNvCxnSpPr>
            <a:cxnSpLocks/>
            <a:stCxn id="47" idx="3"/>
            <a:endCxn id="43" idx="7"/>
          </p:cNvCxnSpPr>
          <p:nvPr/>
        </p:nvCxnSpPr>
        <p:spPr>
          <a:xfrm flipH="1" flipV="1">
            <a:off x="1356495" y="1987985"/>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2" name="Oval 51">
            <a:extLst>
              <a:ext uri="{FF2B5EF4-FFF2-40B4-BE49-F238E27FC236}">
                <a16:creationId xmlns:a16="http://schemas.microsoft.com/office/drawing/2014/main" id="{BDD11F87-DA81-9510-C1CB-0AF4093562CB}"/>
              </a:ext>
            </a:extLst>
          </p:cNvPr>
          <p:cNvSpPr/>
          <p:nvPr/>
        </p:nvSpPr>
        <p:spPr>
          <a:xfrm rot="5400000">
            <a:off x="4483952" y="186507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6238377" y="186507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4486913" y="416811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6" name="Oval 55">
            <a:extLst>
              <a:ext uri="{FF2B5EF4-FFF2-40B4-BE49-F238E27FC236}">
                <a16:creationId xmlns:a16="http://schemas.microsoft.com/office/drawing/2014/main" id="{BDD11F87-DA81-9510-C1CB-0AF4093562CB}"/>
              </a:ext>
            </a:extLst>
          </p:cNvPr>
          <p:cNvSpPr/>
          <p:nvPr/>
        </p:nvSpPr>
        <p:spPr>
          <a:xfrm rot="5400000">
            <a:off x="6238377" y="416811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2" name="Straight Connector 101"/>
          <p:cNvCxnSpPr/>
          <p:nvPr/>
        </p:nvCxnSpPr>
        <p:spPr>
          <a:xfrm>
            <a:off x="3579360" y="1725753"/>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7156261" y="1725753"/>
            <a:ext cx="1588"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BDD11F87-DA81-9510-C1CB-0AF4093562CB}"/>
              </a:ext>
            </a:extLst>
          </p:cNvPr>
          <p:cNvSpPr/>
          <p:nvPr/>
        </p:nvSpPr>
        <p:spPr>
          <a:xfrm rot="5400000">
            <a:off x="8033991" y="186507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4" name="Oval 133">
            <a:extLst>
              <a:ext uri="{FF2B5EF4-FFF2-40B4-BE49-F238E27FC236}">
                <a16:creationId xmlns:a16="http://schemas.microsoft.com/office/drawing/2014/main" id="{BDD11F87-DA81-9510-C1CB-0AF4093562CB}"/>
              </a:ext>
            </a:extLst>
          </p:cNvPr>
          <p:cNvSpPr/>
          <p:nvPr/>
        </p:nvSpPr>
        <p:spPr>
          <a:xfrm rot="5400000">
            <a:off x="9788416" y="186507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5" name="Oval 134">
            <a:extLst>
              <a:ext uri="{FF2B5EF4-FFF2-40B4-BE49-F238E27FC236}">
                <a16:creationId xmlns:a16="http://schemas.microsoft.com/office/drawing/2014/main" id="{BDD11F87-DA81-9510-C1CB-0AF4093562CB}"/>
              </a:ext>
            </a:extLst>
          </p:cNvPr>
          <p:cNvSpPr/>
          <p:nvPr/>
        </p:nvSpPr>
        <p:spPr>
          <a:xfrm rot="5400000">
            <a:off x="8036952" y="416811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6" name="Oval 135">
            <a:extLst>
              <a:ext uri="{FF2B5EF4-FFF2-40B4-BE49-F238E27FC236}">
                <a16:creationId xmlns:a16="http://schemas.microsoft.com/office/drawing/2014/main" id="{BDD11F87-DA81-9510-C1CB-0AF4093562CB}"/>
              </a:ext>
            </a:extLst>
          </p:cNvPr>
          <p:cNvSpPr/>
          <p:nvPr/>
        </p:nvSpPr>
        <p:spPr>
          <a:xfrm rot="5400000">
            <a:off x="9788416" y="416811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137" name="TextBox 136"/>
              <p:cNvSpPr txBox="1"/>
              <p:nvPr/>
            </p:nvSpPr>
            <p:spPr>
              <a:xfrm>
                <a:off x="8536385" y="4835332"/>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1"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8536385" y="4835332"/>
                <a:ext cx="726930" cy="523220"/>
              </a:xfrm>
              <a:prstGeom prst="rect">
                <a:avLst/>
              </a:prstGeom>
              <a:blipFill rotWithShape="0">
                <a:blip r:embed="rId3"/>
                <a:stretch>
                  <a:fillRect/>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6205DD86-315C-53B6-CEEF-A9919650168E}"/>
              </a:ext>
            </a:extLst>
          </p:cNvPr>
          <p:cNvCxnSpPr>
            <a:cxnSpLocks/>
            <a:stCxn id="52" idx="6"/>
            <a:endCxn id="55" idx="2"/>
          </p:cNvCxnSpPr>
          <p:nvPr/>
        </p:nvCxnSpPr>
        <p:spPr>
          <a:xfrm>
            <a:off x="4555952" y="2009072"/>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a:stCxn id="53" idx="6"/>
            <a:endCxn id="56" idx="2"/>
          </p:cNvCxnSpPr>
          <p:nvPr/>
        </p:nvCxnSpPr>
        <p:spPr>
          <a:xfrm>
            <a:off x="6310377" y="2009072"/>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6205DD86-315C-53B6-CEEF-A9919650168E}"/>
              </a:ext>
            </a:extLst>
          </p:cNvPr>
          <p:cNvCxnSpPr>
            <a:cxnSpLocks/>
            <a:stCxn id="53" idx="4"/>
            <a:endCxn id="52" idx="0"/>
          </p:cNvCxnSpPr>
          <p:nvPr/>
        </p:nvCxnSpPr>
        <p:spPr>
          <a:xfrm flipH="1">
            <a:off x="4627952" y="1937072"/>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7" name="Rectangle 56"/>
              <p:cNvSpPr/>
              <p:nvPr/>
            </p:nvSpPr>
            <p:spPr>
              <a:xfrm>
                <a:off x="4290002" y="5415230"/>
                <a:ext cx="2295017" cy="954107"/>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a14:m>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a14:m>
                <a:r>
                  <a:rPr lang="en-US" sz="2800" dirty="0">
                    <a:solidFill>
                      <a:srgbClr val="002060"/>
                    </a:solidFill>
                  </a:rPr>
                  <a:t>is maximal matching.</a:t>
                </a:r>
              </a:p>
            </p:txBody>
          </p:sp>
        </mc:Choice>
        <mc:Fallback xmlns="">
          <p:sp>
            <p:nvSpPr>
              <p:cNvPr id="57" name="Rectangle 56"/>
              <p:cNvSpPr>
                <a:spLocks noRot="1" noChangeAspect="1" noMove="1" noResize="1" noEditPoints="1" noAdjustHandles="1" noChangeArrowheads="1" noChangeShapeType="1" noTextEdit="1"/>
              </p:cNvSpPr>
              <p:nvPr/>
            </p:nvSpPr>
            <p:spPr>
              <a:xfrm>
                <a:off x="4290002" y="5415230"/>
                <a:ext cx="2295017" cy="954107"/>
              </a:xfrm>
              <a:prstGeom prst="rect">
                <a:avLst/>
              </a:prstGeom>
              <a:blipFill rotWithShape="0">
                <a:blip r:embed="rId4"/>
                <a:stretch>
                  <a:fillRect t="-5660" r="-5291" b="-15723"/>
                </a:stretch>
              </a:blipFill>
              <a:ln>
                <a:solidFill>
                  <a:srgbClr val="FF0000"/>
                </a:solidFill>
              </a:ln>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6205DD86-315C-53B6-CEEF-A9919650168E}"/>
              </a:ext>
            </a:extLst>
          </p:cNvPr>
          <p:cNvCxnSpPr>
            <a:cxnSpLocks/>
            <a:stCxn id="56" idx="3"/>
            <a:endCxn id="52" idx="7"/>
          </p:cNvCxnSpPr>
          <p:nvPr/>
        </p:nvCxnSpPr>
        <p:spPr>
          <a:xfrm flipH="1" flipV="1">
            <a:off x="4606864" y="1987984"/>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56" idx="4"/>
            <a:endCxn id="55" idx="0"/>
          </p:cNvCxnSpPr>
          <p:nvPr/>
        </p:nvCxnSpPr>
        <p:spPr>
          <a:xfrm flipH="1" flipV="1">
            <a:off x="4630913" y="4240116"/>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6205DD86-315C-53B6-CEEF-A9919650168E}"/>
              </a:ext>
            </a:extLst>
          </p:cNvPr>
          <p:cNvCxnSpPr>
            <a:cxnSpLocks/>
            <a:stCxn id="136" idx="3"/>
            <a:endCxn id="133" idx="7"/>
          </p:cNvCxnSpPr>
          <p:nvPr/>
        </p:nvCxnSpPr>
        <p:spPr>
          <a:xfrm flipH="1" flipV="1">
            <a:off x="8156903" y="1987983"/>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61" name="Rectangle 60"/>
              <p:cNvSpPr/>
              <p:nvPr/>
            </p:nvSpPr>
            <p:spPr>
              <a:xfrm>
                <a:off x="7586100" y="5418356"/>
                <a:ext cx="2794206" cy="954107"/>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ctr"/>
                <a14:m>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a14:m>
                <a:r>
                  <a:rPr lang="en-US" sz="2800" dirty="0">
                    <a:solidFill>
                      <a:srgbClr val="002060"/>
                    </a:solidFill>
                  </a:rPr>
                  <a:t>is not maximal matching.</a:t>
                </a:r>
              </a:p>
            </p:txBody>
          </p:sp>
        </mc:Choice>
        <mc:Fallback xmlns="">
          <p:sp>
            <p:nvSpPr>
              <p:cNvPr id="61" name="Rectangle 60"/>
              <p:cNvSpPr>
                <a:spLocks noRot="1" noChangeAspect="1" noMove="1" noResize="1" noEditPoints="1" noAdjustHandles="1" noChangeArrowheads="1" noChangeShapeType="1" noTextEdit="1"/>
              </p:cNvSpPr>
              <p:nvPr/>
            </p:nvSpPr>
            <p:spPr>
              <a:xfrm>
                <a:off x="7586100" y="5418356"/>
                <a:ext cx="2794206" cy="954107"/>
              </a:xfrm>
              <a:prstGeom prst="rect">
                <a:avLst/>
              </a:prstGeom>
              <a:blipFill rotWithShape="0">
                <a:blip r:embed="rId5"/>
                <a:stretch>
                  <a:fillRect t="-6329" r="-5206" b="-16456"/>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79409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left)">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5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up)">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5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up)">
                                      <p:cBhvr>
                                        <p:cTn id="88" dur="500"/>
                                        <p:tgtEl>
                                          <p:spTgt spid="6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6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animBg="1"/>
      <p:bldP spid="44" grpId="0" animBg="1"/>
      <p:bldP spid="46" grpId="0" animBg="1"/>
      <p:bldP spid="47" grpId="0" animBg="1"/>
      <p:bldP spid="52" grpId="0" animBg="1"/>
      <p:bldP spid="53" grpId="0" animBg="1"/>
      <p:bldP spid="55" grpId="0" animBg="1"/>
      <p:bldP spid="56" grpId="0" animBg="1"/>
      <p:bldP spid="133" grpId="0" animBg="1"/>
      <p:bldP spid="134" grpId="0" animBg="1"/>
      <p:bldP spid="135" grpId="0" animBg="1"/>
      <p:bldP spid="136" grpId="0" animBg="1"/>
      <p:bldP spid="137" grpId="0"/>
      <p:bldP spid="57" grpId="0" animBg="1"/>
      <p:bldP spid="6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Maximum Matching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863444"/>
                <a:ext cx="11730262" cy="4352500"/>
              </a:xfrm>
            </p:spPr>
            <p:txBody>
              <a:bodyPr/>
              <a:lstStyle/>
              <a:p>
                <a:pPr lvl="0"/>
                <a:r>
                  <a:rPr lang="en-US" dirty="0"/>
                  <a:t>A graph may have many different maximal matchings, and of different sizes. </a:t>
                </a:r>
              </a:p>
              <a:p>
                <a:pPr lvl="0"/>
                <a:r>
                  <a:rPr lang="en-US" dirty="0"/>
                  <a:t>The maximal matchings with the </a:t>
                </a:r>
                <a:r>
                  <a:rPr lang="en-US" dirty="0">
                    <a:solidFill>
                      <a:srgbClr val="FF0000"/>
                    </a:solidFill>
                  </a:rPr>
                  <a:t>largest number of edges</a:t>
                </a:r>
                <a:r>
                  <a:rPr lang="en-US" dirty="0"/>
                  <a:t> are called the </a:t>
                </a:r>
                <a:r>
                  <a:rPr lang="en-US" b="1" dirty="0"/>
                  <a:t>maximum matchings</a:t>
                </a:r>
                <a:r>
                  <a:rPr lang="en-US" dirty="0"/>
                  <a:t>.</a:t>
                </a:r>
              </a:p>
              <a:p>
                <a:pPr lvl="0"/>
                <a:r>
                  <a:rPr lang="en-US" dirty="0"/>
                  <a:t>The </a:t>
                </a:r>
                <a:r>
                  <a:rPr lang="en-US" b="1" dirty="0"/>
                  <a:t>number of edges </a:t>
                </a:r>
                <a:r>
                  <a:rPr lang="en-US" dirty="0"/>
                  <a:t>in a maximum matching is called the </a:t>
                </a:r>
                <a:r>
                  <a:rPr lang="en-US" b="1" dirty="0"/>
                  <a:t>matching number </a:t>
                </a:r>
                <a:r>
                  <a:rPr lang="en-US" dirty="0"/>
                  <a:t>of the graph.</a:t>
                </a:r>
              </a:p>
              <a:p>
                <a:pPr lvl="0"/>
                <a:r>
                  <a:rPr lang="en-US" dirty="0"/>
                  <a:t>Consider graph</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K</m:t>
                        </m:r>
                      </m:e>
                      <m:sub>
                        <m:r>
                          <a:rPr lang="en-US" i="0" dirty="0" smtClean="0">
                            <a:latin typeface="Cambria Math" panose="02040503050406030204" pitchFamily="18" charset="0"/>
                          </a:rPr>
                          <m:t>3</m:t>
                        </m:r>
                      </m:sub>
                    </m:sSub>
                  </m:oMath>
                </a14:m>
                <a:r>
                  <a:rPr lang="en-US" dirty="0"/>
                  <a:t>.</a:t>
                </a:r>
              </a:p>
              <a:p>
                <a:pPr lvl="0"/>
                <a:r>
                  <a:rPr lang="en-US" dirty="0"/>
                  <a:t>We know that, any single edge is a maximal matching in</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K</m:t>
                        </m:r>
                      </m:e>
                      <m:sub>
                        <m:r>
                          <a:rPr lang="en-US" i="0" dirty="0" smtClean="0">
                            <a:latin typeface="Cambria Math" panose="02040503050406030204" pitchFamily="18" charset="0"/>
                          </a:rPr>
                          <m:t>3</m:t>
                        </m:r>
                      </m:sub>
                    </m:sSub>
                  </m:oMath>
                </a14:m>
                <a:r>
                  <a:rPr lang="en-US" dirty="0"/>
                  <a:t>. </a:t>
                </a:r>
              </a:p>
              <a:p>
                <a:pPr lvl="0"/>
                <a:r>
                  <a:rPr lang="en-US" dirty="0"/>
                  <a:t>Which is also maximum matching. </a:t>
                </a:r>
              </a:p>
              <a:p>
                <a:pPr lvl="0"/>
                <a:r>
                  <a:rPr lang="en-US" dirty="0"/>
                  <a:t>So, Matching Number of</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K</m:t>
                        </m:r>
                      </m:e>
                      <m:sub>
                        <m:r>
                          <a:rPr lang="en-US" b="0" i="0" dirty="0" smtClean="0">
                            <a:latin typeface="Cambria Math" panose="02040503050406030204" pitchFamily="18" charset="0"/>
                          </a:rPr>
                          <m:t>3</m:t>
                        </m:r>
                      </m:sub>
                    </m:sSub>
                  </m:oMath>
                </a14:m>
                <a:r>
                  <a:rPr lang="en-US" dirty="0"/>
                  <a:t> is 1.</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863444"/>
                <a:ext cx="11730262" cy="4352500"/>
              </a:xfrm>
              <a:blipFill rotWithShape="0">
                <a:blip r:embed="rId2"/>
                <a:stretch>
                  <a:fillRect l="-988" t="-2521" r="-1040" b="-2941"/>
                </a:stretch>
              </a:blipFill>
            </p:spPr>
            <p:txBody>
              <a:bodyPr/>
              <a:lstStyle/>
              <a:p>
                <a:r>
                  <a:rPr lang="en-US">
                    <a:noFill/>
                  </a:rPr>
                  <a:t> </a:t>
                </a:r>
              </a:p>
            </p:txBody>
          </p:sp>
        </mc:Fallback>
      </mc:AlternateContent>
    </p:spTree>
    <p:extLst>
      <p:ext uri="{BB962C8B-B14F-4D97-AF65-F5344CB8AC3E}">
        <p14:creationId xmlns:p14="http://schemas.microsoft.com/office/powerpoint/2010/main" val="4551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Real-life problem scenarios: Security Camera Placement </a:t>
            </a:r>
          </a:p>
        </p:txBody>
      </p:sp>
      <p:sp>
        <p:nvSpPr>
          <p:cNvPr id="5" name="Content Placeholder 4"/>
          <p:cNvSpPr>
            <a:spLocks noGrp="1"/>
          </p:cNvSpPr>
          <p:nvPr>
            <p:ph idx="1"/>
          </p:nvPr>
        </p:nvSpPr>
        <p:spPr/>
        <p:txBody>
          <a:bodyPr/>
          <a:lstStyle/>
          <a:p>
            <a:pPr>
              <a:lnSpc>
                <a:spcPct val="100000"/>
              </a:lnSpc>
            </a:pPr>
            <a:r>
              <a:rPr lang="en-US" dirty="0"/>
              <a:t>You are designing a security system for a museum with 12 rooms. Some rooms are connected by open hallways, and you are given a floor plan (represented as a graph). Your job is to place the minimum number of security cameras so that every room is either directly monitored or connected to a room with a camera.</a:t>
            </a:r>
          </a:p>
          <a:p>
            <a:pPr marL="0" indent="0" algn="l">
              <a:lnSpc>
                <a:spcPct val="100000"/>
              </a:lnSpc>
              <a:buNone/>
            </a:pPr>
            <a:endParaRPr lang="en-US" dirty="0"/>
          </a:p>
        </p:txBody>
      </p:sp>
      <p:pic>
        <p:nvPicPr>
          <p:cNvPr id="6" name="Picture 5"/>
          <p:cNvPicPr>
            <a:picLocks noChangeAspect="1"/>
          </p:cNvPicPr>
          <p:nvPr/>
        </p:nvPicPr>
        <p:blipFill>
          <a:blip r:embed="rId2"/>
          <a:stretch>
            <a:fillRect/>
          </a:stretch>
        </p:blipFill>
        <p:spPr>
          <a:xfrm>
            <a:off x="4563507" y="2775535"/>
            <a:ext cx="3064985" cy="3396080"/>
          </a:xfrm>
          <a:prstGeom prst="rect">
            <a:avLst/>
          </a:prstGeom>
        </p:spPr>
      </p:pic>
      <p:sp>
        <p:nvSpPr>
          <p:cNvPr id="7" name="Oval 6"/>
          <p:cNvSpPr/>
          <p:nvPr/>
        </p:nvSpPr>
        <p:spPr>
          <a:xfrm>
            <a:off x="5844209" y="2822713"/>
            <a:ext cx="490330" cy="490330"/>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p:cNvSpPr/>
          <p:nvPr/>
        </p:nvSpPr>
        <p:spPr>
          <a:xfrm>
            <a:off x="5844209" y="5636794"/>
            <a:ext cx="490330" cy="490330"/>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p:cNvSpPr/>
          <p:nvPr/>
        </p:nvSpPr>
        <p:spPr>
          <a:xfrm>
            <a:off x="5844209" y="4225495"/>
            <a:ext cx="490330" cy="490330"/>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968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Find Matching Number of following graph.</a:t>
            </a:r>
          </a:p>
        </p:txBody>
      </p:sp>
      <p:sp>
        <p:nvSpPr>
          <p:cNvPr id="4" name="TextBox 3"/>
          <p:cNvSpPr txBox="1"/>
          <p:nvPr/>
        </p:nvSpPr>
        <p:spPr>
          <a:xfrm>
            <a:off x="9962860" y="4189218"/>
            <a:ext cx="396262" cy="523220"/>
          </a:xfrm>
          <a:prstGeom prst="rect">
            <a:avLst/>
          </a:prstGeom>
          <a:noFill/>
        </p:spPr>
        <p:txBody>
          <a:bodyPr wrap="none" rtlCol="0">
            <a:spAutoFit/>
          </a:bodyPr>
          <a:lstStyle/>
          <a:p>
            <a:r>
              <a:rPr lang="en-US" sz="2800" dirty="0">
                <a:solidFill>
                  <a:srgbClr val="002060"/>
                </a:solidFill>
              </a:rPr>
              <a:t>G</a:t>
            </a:r>
          </a:p>
        </p:txBody>
      </p:sp>
      <p:sp>
        <p:nvSpPr>
          <p:cNvPr id="6" name="Oval 5">
            <a:extLst>
              <a:ext uri="{FF2B5EF4-FFF2-40B4-BE49-F238E27FC236}">
                <a16:creationId xmlns:a16="http://schemas.microsoft.com/office/drawing/2014/main" id="{BDD11F87-DA81-9510-C1CB-0AF4093562CB}"/>
              </a:ext>
            </a:extLst>
          </p:cNvPr>
          <p:cNvSpPr/>
          <p:nvPr/>
        </p:nvSpPr>
        <p:spPr>
          <a:xfrm rot="5400000">
            <a:off x="9308637" y="121896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11063062" y="121896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9452637" y="1290961"/>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extLst>
              <a:ext uri="{FF2B5EF4-FFF2-40B4-BE49-F238E27FC236}">
                <a16:creationId xmlns:a16="http://schemas.microsoft.com/office/drawing/2014/main" id="{BDD11F87-DA81-9510-C1CB-0AF4093562CB}"/>
              </a:ext>
            </a:extLst>
          </p:cNvPr>
          <p:cNvSpPr/>
          <p:nvPr/>
        </p:nvSpPr>
        <p:spPr>
          <a:xfrm rot="5400000">
            <a:off x="9311598" y="35220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11063062" y="352200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6" idx="6"/>
            <a:endCxn id="9" idx="2"/>
          </p:cNvCxnSpPr>
          <p:nvPr/>
        </p:nvCxnSpPr>
        <p:spPr>
          <a:xfrm>
            <a:off x="9380637" y="1362961"/>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7" idx="6"/>
            <a:endCxn id="10" idx="2"/>
          </p:cNvCxnSpPr>
          <p:nvPr/>
        </p:nvCxnSpPr>
        <p:spPr>
          <a:xfrm>
            <a:off x="11135062" y="1362961"/>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6205DD86-315C-53B6-CEEF-A9919650168E}"/>
              </a:ext>
            </a:extLst>
          </p:cNvPr>
          <p:cNvCxnSpPr>
            <a:cxnSpLocks/>
            <a:stCxn id="10" idx="4"/>
            <a:endCxn id="9" idx="0"/>
          </p:cNvCxnSpPr>
          <p:nvPr/>
        </p:nvCxnSpPr>
        <p:spPr>
          <a:xfrm flipH="1" flipV="1">
            <a:off x="9455598" y="3594005"/>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6205DD86-315C-53B6-CEEF-A9919650168E}"/>
              </a:ext>
            </a:extLst>
          </p:cNvPr>
          <p:cNvCxnSpPr>
            <a:cxnSpLocks/>
            <a:stCxn id="10" idx="3"/>
            <a:endCxn id="6" idx="7"/>
          </p:cNvCxnSpPr>
          <p:nvPr/>
        </p:nvCxnSpPr>
        <p:spPr>
          <a:xfrm flipH="1" flipV="1">
            <a:off x="9431549" y="1341873"/>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idx="1"/>
          </p:nvPr>
        </p:nvSpPr>
        <p:spPr>
          <a:xfrm>
            <a:off x="131180" y="863444"/>
            <a:ext cx="11929641" cy="4872001"/>
          </a:xfrm>
        </p:spPr>
        <p:txBody>
          <a:bodyPr/>
          <a:lstStyle/>
          <a:p>
            <a:r>
              <a:rPr lang="en-US" dirty="0"/>
              <a:t>Lets consider some matching of G.</a:t>
            </a:r>
          </a:p>
        </p:txBody>
      </p:sp>
      <mc:AlternateContent xmlns:mc="http://schemas.openxmlformats.org/markup-compatibility/2006" xmlns:a14="http://schemas.microsoft.com/office/drawing/2010/main">
        <mc:Choice Requires="a14">
          <p:sp>
            <p:nvSpPr>
              <p:cNvPr id="15" name="TextBox 14"/>
              <p:cNvSpPr txBox="1"/>
              <p:nvPr/>
            </p:nvSpPr>
            <p:spPr>
              <a:xfrm>
                <a:off x="1652243" y="5212226"/>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652243" y="5212226"/>
                <a:ext cx="718658" cy="523220"/>
              </a:xfrm>
              <a:prstGeom prst="rect">
                <a:avLst/>
              </a:prstGeom>
              <a:blipFill rotWithShape="0">
                <a:blip r:embed="rId2"/>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BDD11F87-DA81-9510-C1CB-0AF4093562CB}"/>
              </a:ext>
            </a:extLst>
          </p:cNvPr>
          <p:cNvSpPr/>
          <p:nvPr/>
        </p:nvSpPr>
        <p:spPr>
          <a:xfrm rot="5400000">
            <a:off x="998020" y="224196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2752445" y="224196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1000981"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2752445" y="454501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 name="Straight Connector 20">
            <a:extLst>
              <a:ext uri="{FF2B5EF4-FFF2-40B4-BE49-F238E27FC236}">
                <a16:creationId xmlns:a16="http://schemas.microsoft.com/office/drawing/2014/main" id="{6205DD86-315C-53B6-CEEF-A9919650168E}"/>
              </a:ext>
            </a:extLst>
          </p:cNvPr>
          <p:cNvCxnSpPr>
            <a:cxnSpLocks/>
            <a:stCxn id="16" idx="6"/>
            <a:endCxn id="19" idx="2"/>
          </p:cNvCxnSpPr>
          <p:nvPr/>
        </p:nvCxnSpPr>
        <p:spPr>
          <a:xfrm>
            <a:off x="1070020" y="2385969"/>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5" name="TextBox 24"/>
              <p:cNvSpPr txBox="1"/>
              <p:nvPr/>
            </p:nvSpPr>
            <p:spPr>
              <a:xfrm>
                <a:off x="4110829" y="5212225"/>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110829" y="5212225"/>
                <a:ext cx="726930" cy="523220"/>
              </a:xfrm>
              <a:prstGeom prst="rect">
                <a:avLst/>
              </a:prstGeom>
              <a:blipFill rotWithShape="0">
                <a:blip r:embed="rId3"/>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DD11F87-DA81-9510-C1CB-0AF4093562CB}"/>
              </a:ext>
            </a:extLst>
          </p:cNvPr>
          <p:cNvSpPr/>
          <p:nvPr/>
        </p:nvSpPr>
        <p:spPr>
          <a:xfrm rot="5400000">
            <a:off x="3456606" y="22419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5211031" y="22419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3459567" y="45450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211031"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4" name="Straight Connector 33">
            <a:extLst>
              <a:ext uri="{FF2B5EF4-FFF2-40B4-BE49-F238E27FC236}">
                <a16:creationId xmlns:a16="http://schemas.microsoft.com/office/drawing/2014/main" id="{6205DD86-315C-53B6-CEEF-A9919650168E}"/>
              </a:ext>
            </a:extLst>
          </p:cNvPr>
          <p:cNvCxnSpPr>
            <a:cxnSpLocks/>
            <a:stCxn id="30" idx="3"/>
            <a:endCxn id="26" idx="7"/>
          </p:cNvCxnSpPr>
          <p:nvPr/>
        </p:nvCxnSpPr>
        <p:spPr>
          <a:xfrm flipH="1" flipV="1">
            <a:off x="3579518" y="2364880"/>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3226125" y="1853643"/>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42479" y="1841038"/>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781584" y="5212225"/>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781584" y="5212225"/>
                <a:ext cx="726930" cy="523220"/>
              </a:xfrm>
              <a:prstGeom prst="rect">
                <a:avLst/>
              </a:prstGeom>
              <a:blipFill rotWithShape="0">
                <a:blip r:embed="rId4"/>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BDD11F87-DA81-9510-C1CB-0AF4093562CB}"/>
              </a:ext>
            </a:extLst>
          </p:cNvPr>
          <p:cNvSpPr/>
          <p:nvPr/>
        </p:nvSpPr>
        <p:spPr>
          <a:xfrm rot="5400000">
            <a:off x="6127361" y="22419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Oval 48">
            <a:extLst>
              <a:ext uri="{FF2B5EF4-FFF2-40B4-BE49-F238E27FC236}">
                <a16:creationId xmlns:a16="http://schemas.microsoft.com/office/drawing/2014/main" id="{BDD11F87-DA81-9510-C1CB-0AF4093562CB}"/>
              </a:ext>
            </a:extLst>
          </p:cNvPr>
          <p:cNvSpPr/>
          <p:nvPr/>
        </p:nvSpPr>
        <p:spPr>
          <a:xfrm rot="5400000">
            <a:off x="7881786" y="224196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0" name="Straight Connector 49">
            <a:extLst>
              <a:ext uri="{FF2B5EF4-FFF2-40B4-BE49-F238E27FC236}">
                <a16:creationId xmlns:a16="http://schemas.microsoft.com/office/drawing/2014/main" id="{6205DD86-315C-53B6-CEEF-A9919650168E}"/>
              </a:ext>
            </a:extLst>
          </p:cNvPr>
          <p:cNvCxnSpPr>
            <a:cxnSpLocks/>
            <a:stCxn id="49" idx="4"/>
            <a:endCxn id="48" idx="0"/>
          </p:cNvCxnSpPr>
          <p:nvPr/>
        </p:nvCxnSpPr>
        <p:spPr>
          <a:xfrm flipH="1">
            <a:off x="6271361" y="2313968"/>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BDD11F87-DA81-9510-C1CB-0AF4093562CB}"/>
              </a:ext>
            </a:extLst>
          </p:cNvPr>
          <p:cNvSpPr/>
          <p:nvPr/>
        </p:nvSpPr>
        <p:spPr>
          <a:xfrm rot="5400000">
            <a:off x="6130322" y="45450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7881786"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5" name="Straight Connector 54">
            <a:extLst>
              <a:ext uri="{FF2B5EF4-FFF2-40B4-BE49-F238E27FC236}">
                <a16:creationId xmlns:a16="http://schemas.microsoft.com/office/drawing/2014/main" id="{6205DD86-315C-53B6-CEEF-A9919650168E}"/>
              </a:ext>
            </a:extLst>
          </p:cNvPr>
          <p:cNvCxnSpPr>
            <a:cxnSpLocks/>
            <a:stCxn id="52" idx="4"/>
            <a:endCxn id="51" idx="0"/>
          </p:cNvCxnSpPr>
          <p:nvPr/>
        </p:nvCxnSpPr>
        <p:spPr>
          <a:xfrm flipH="1" flipV="1">
            <a:off x="6274322" y="4617012"/>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310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9" grpId="0" animBg="1"/>
      <p:bldP spid="10" grpId="0" animBg="1"/>
      <p:bldP spid="15" grpId="0"/>
      <p:bldP spid="16" grpId="0" animBg="1"/>
      <p:bldP spid="17" grpId="0" animBg="1"/>
      <p:bldP spid="19" grpId="0" animBg="1"/>
      <p:bldP spid="20" grpId="0" animBg="1"/>
      <p:bldP spid="25" grpId="0"/>
      <p:bldP spid="26" grpId="0" animBg="1"/>
      <p:bldP spid="27" grpId="0" animBg="1"/>
      <p:bldP spid="29" grpId="0" animBg="1"/>
      <p:bldP spid="30" grpId="0" animBg="1"/>
      <p:bldP spid="47" grpId="0"/>
      <p:bldP spid="48" grpId="0" animBg="1"/>
      <p:bldP spid="49" grpId="0" animBg="1"/>
      <p:bldP spid="51" grpId="0" animBg="1"/>
      <p:bldP spid="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Find Matching Number of following graph.</a:t>
            </a:r>
          </a:p>
        </p:txBody>
      </p:sp>
      <p:sp>
        <p:nvSpPr>
          <p:cNvPr id="23" name="Content Placeholder 22"/>
          <p:cNvSpPr>
            <a:spLocks noGrp="1"/>
          </p:cNvSpPr>
          <p:nvPr>
            <p:ph idx="1"/>
          </p:nvPr>
        </p:nvSpPr>
        <p:spPr/>
        <p:txBody>
          <a:bodyPr/>
          <a:lstStyle/>
          <a:p>
            <a:r>
              <a:rPr lang="en-US" dirty="0"/>
              <a:t>Now we check which of the following matching are maximal.</a:t>
            </a:r>
          </a:p>
        </p:txBody>
      </p:sp>
      <p:sp>
        <p:nvSpPr>
          <p:cNvPr id="4" name="TextBox 3"/>
          <p:cNvSpPr txBox="1"/>
          <p:nvPr/>
        </p:nvSpPr>
        <p:spPr>
          <a:xfrm>
            <a:off x="9962860" y="4891583"/>
            <a:ext cx="396262" cy="523220"/>
          </a:xfrm>
          <a:prstGeom prst="rect">
            <a:avLst/>
          </a:prstGeom>
          <a:noFill/>
        </p:spPr>
        <p:txBody>
          <a:bodyPr wrap="none" rtlCol="0">
            <a:spAutoFit/>
          </a:bodyPr>
          <a:lstStyle/>
          <a:p>
            <a:r>
              <a:rPr lang="en-US" sz="2800" dirty="0">
                <a:solidFill>
                  <a:srgbClr val="002060"/>
                </a:solidFill>
              </a:rPr>
              <a:t>G</a:t>
            </a:r>
          </a:p>
        </p:txBody>
      </p:sp>
      <p:sp>
        <p:nvSpPr>
          <p:cNvPr id="6" name="Oval 5">
            <a:extLst>
              <a:ext uri="{FF2B5EF4-FFF2-40B4-BE49-F238E27FC236}">
                <a16:creationId xmlns:a16="http://schemas.microsoft.com/office/drawing/2014/main" id="{BDD11F87-DA81-9510-C1CB-0AF4093562CB}"/>
              </a:ext>
            </a:extLst>
          </p:cNvPr>
          <p:cNvSpPr/>
          <p:nvPr/>
        </p:nvSpPr>
        <p:spPr>
          <a:xfrm rot="5400000">
            <a:off x="9308637" y="19213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11063062" y="19213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9452637" y="1993326"/>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extLst>
              <a:ext uri="{FF2B5EF4-FFF2-40B4-BE49-F238E27FC236}">
                <a16:creationId xmlns:a16="http://schemas.microsoft.com/office/drawing/2014/main" id="{BDD11F87-DA81-9510-C1CB-0AF4093562CB}"/>
              </a:ext>
            </a:extLst>
          </p:cNvPr>
          <p:cNvSpPr/>
          <p:nvPr/>
        </p:nvSpPr>
        <p:spPr>
          <a:xfrm rot="5400000">
            <a:off x="9311598" y="422437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11063062" y="422437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6" idx="6"/>
            <a:endCxn id="9" idx="2"/>
          </p:cNvCxnSpPr>
          <p:nvPr/>
        </p:nvCxnSpPr>
        <p:spPr>
          <a:xfrm>
            <a:off x="9380637" y="2065326"/>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7" idx="6"/>
            <a:endCxn id="10" idx="2"/>
          </p:cNvCxnSpPr>
          <p:nvPr/>
        </p:nvCxnSpPr>
        <p:spPr>
          <a:xfrm>
            <a:off x="11135062" y="2065326"/>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6205DD86-315C-53B6-CEEF-A9919650168E}"/>
              </a:ext>
            </a:extLst>
          </p:cNvPr>
          <p:cNvCxnSpPr>
            <a:cxnSpLocks/>
            <a:stCxn id="10" idx="4"/>
            <a:endCxn id="9" idx="0"/>
          </p:cNvCxnSpPr>
          <p:nvPr/>
        </p:nvCxnSpPr>
        <p:spPr>
          <a:xfrm flipH="1" flipV="1">
            <a:off x="9455598" y="4296370"/>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6205DD86-315C-53B6-CEEF-A9919650168E}"/>
              </a:ext>
            </a:extLst>
          </p:cNvPr>
          <p:cNvCxnSpPr>
            <a:cxnSpLocks/>
            <a:stCxn id="10" idx="3"/>
            <a:endCxn id="6" idx="7"/>
          </p:cNvCxnSpPr>
          <p:nvPr/>
        </p:nvCxnSpPr>
        <p:spPr>
          <a:xfrm flipH="1" flipV="1">
            <a:off x="9431549" y="2044238"/>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5" name="TextBox 14"/>
              <p:cNvSpPr txBox="1"/>
              <p:nvPr/>
            </p:nvSpPr>
            <p:spPr>
              <a:xfrm>
                <a:off x="1612487" y="4975179"/>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612487" y="4975179"/>
                <a:ext cx="718658" cy="523220"/>
              </a:xfrm>
              <a:prstGeom prst="rect">
                <a:avLst/>
              </a:prstGeom>
              <a:blipFill rotWithShape="0">
                <a:blip r:embed="rId2"/>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BDD11F87-DA81-9510-C1CB-0AF4093562CB}"/>
              </a:ext>
            </a:extLst>
          </p:cNvPr>
          <p:cNvSpPr/>
          <p:nvPr/>
        </p:nvSpPr>
        <p:spPr>
          <a:xfrm rot="5400000">
            <a:off x="958264" y="200492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2712689" y="200492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961225" y="43079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2712689" y="43079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 name="Straight Connector 20">
            <a:extLst>
              <a:ext uri="{FF2B5EF4-FFF2-40B4-BE49-F238E27FC236}">
                <a16:creationId xmlns:a16="http://schemas.microsoft.com/office/drawing/2014/main" id="{6205DD86-315C-53B6-CEEF-A9919650168E}"/>
              </a:ext>
            </a:extLst>
          </p:cNvPr>
          <p:cNvCxnSpPr>
            <a:cxnSpLocks/>
            <a:stCxn id="16" idx="6"/>
            <a:endCxn id="19" idx="2"/>
          </p:cNvCxnSpPr>
          <p:nvPr/>
        </p:nvCxnSpPr>
        <p:spPr>
          <a:xfrm>
            <a:off x="1030264" y="2148922"/>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5" name="TextBox 24"/>
              <p:cNvSpPr txBox="1"/>
              <p:nvPr/>
            </p:nvSpPr>
            <p:spPr>
              <a:xfrm>
                <a:off x="4071073" y="4975178"/>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071073" y="4975178"/>
                <a:ext cx="726930" cy="523220"/>
              </a:xfrm>
              <a:prstGeom prst="rect">
                <a:avLst/>
              </a:prstGeom>
              <a:blipFill rotWithShape="0">
                <a:blip r:embed="rId3"/>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DD11F87-DA81-9510-C1CB-0AF4093562CB}"/>
              </a:ext>
            </a:extLst>
          </p:cNvPr>
          <p:cNvSpPr/>
          <p:nvPr/>
        </p:nvSpPr>
        <p:spPr>
          <a:xfrm rot="5400000">
            <a:off x="3416850" y="200492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5171275" y="200492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3419811" y="43079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171275" y="43079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4" name="Straight Connector 33">
            <a:extLst>
              <a:ext uri="{FF2B5EF4-FFF2-40B4-BE49-F238E27FC236}">
                <a16:creationId xmlns:a16="http://schemas.microsoft.com/office/drawing/2014/main" id="{6205DD86-315C-53B6-CEEF-A9919650168E}"/>
              </a:ext>
            </a:extLst>
          </p:cNvPr>
          <p:cNvCxnSpPr>
            <a:cxnSpLocks/>
            <a:stCxn id="30" idx="3"/>
            <a:endCxn id="26" idx="7"/>
          </p:cNvCxnSpPr>
          <p:nvPr/>
        </p:nvCxnSpPr>
        <p:spPr>
          <a:xfrm flipH="1" flipV="1">
            <a:off x="3539762" y="2127833"/>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3186369" y="1616596"/>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702723" y="1603991"/>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741828" y="4975178"/>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741828" y="4975178"/>
                <a:ext cx="726930" cy="523220"/>
              </a:xfrm>
              <a:prstGeom prst="rect">
                <a:avLst/>
              </a:prstGeom>
              <a:blipFill rotWithShape="0">
                <a:blip r:embed="rId4"/>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BDD11F87-DA81-9510-C1CB-0AF4093562CB}"/>
              </a:ext>
            </a:extLst>
          </p:cNvPr>
          <p:cNvSpPr/>
          <p:nvPr/>
        </p:nvSpPr>
        <p:spPr>
          <a:xfrm rot="5400000">
            <a:off x="6087605" y="200492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Oval 48">
            <a:extLst>
              <a:ext uri="{FF2B5EF4-FFF2-40B4-BE49-F238E27FC236}">
                <a16:creationId xmlns:a16="http://schemas.microsoft.com/office/drawing/2014/main" id="{BDD11F87-DA81-9510-C1CB-0AF4093562CB}"/>
              </a:ext>
            </a:extLst>
          </p:cNvPr>
          <p:cNvSpPr/>
          <p:nvPr/>
        </p:nvSpPr>
        <p:spPr>
          <a:xfrm rot="5400000">
            <a:off x="7842030" y="200492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0" name="Straight Connector 49">
            <a:extLst>
              <a:ext uri="{FF2B5EF4-FFF2-40B4-BE49-F238E27FC236}">
                <a16:creationId xmlns:a16="http://schemas.microsoft.com/office/drawing/2014/main" id="{6205DD86-315C-53B6-CEEF-A9919650168E}"/>
              </a:ext>
            </a:extLst>
          </p:cNvPr>
          <p:cNvCxnSpPr>
            <a:cxnSpLocks/>
            <a:stCxn id="49" idx="4"/>
            <a:endCxn id="48" idx="0"/>
          </p:cNvCxnSpPr>
          <p:nvPr/>
        </p:nvCxnSpPr>
        <p:spPr>
          <a:xfrm flipH="1">
            <a:off x="6231605" y="2076921"/>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BDD11F87-DA81-9510-C1CB-0AF4093562CB}"/>
              </a:ext>
            </a:extLst>
          </p:cNvPr>
          <p:cNvSpPr/>
          <p:nvPr/>
        </p:nvSpPr>
        <p:spPr>
          <a:xfrm rot="5400000">
            <a:off x="6090566" y="43079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7842030" y="43079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5" name="Straight Connector 54">
            <a:extLst>
              <a:ext uri="{FF2B5EF4-FFF2-40B4-BE49-F238E27FC236}">
                <a16:creationId xmlns:a16="http://schemas.microsoft.com/office/drawing/2014/main" id="{6205DD86-315C-53B6-CEEF-A9919650168E}"/>
              </a:ext>
            </a:extLst>
          </p:cNvPr>
          <p:cNvCxnSpPr>
            <a:cxnSpLocks/>
            <a:stCxn id="52" idx="4"/>
            <a:endCxn id="51" idx="0"/>
          </p:cNvCxnSpPr>
          <p:nvPr/>
        </p:nvCxnSpPr>
        <p:spPr>
          <a:xfrm flipH="1" flipV="1">
            <a:off x="6234566" y="4379965"/>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17" idx="6"/>
            <a:endCxn id="20" idx="2"/>
          </p:cNvCxnSpPr>
          <p:nvPr/>
        </p:nvCxnSpPr>
        <p:spPr>
          <a:xfrm>
            <a:off x="2784689" y="2148922"/>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p:cNvSpPr/>
          <p:nvPr/>
        </p:nvSpPr>
        <p:spPr>
          <a:xfrm>
            <a:off x="648555" y="5512903"/>
            <a:ext cx="2646521" cy="954107"/>
          </a:xfrm>
          <a:prstGeom prst="rect">
            <a:avLst/>
          </a:prstGeom>
        </p:spPr>
        <p:txBody>
          <a:bodyPr wrap="square">
            <a:spAutoFit/>
          </a:bodyPr>
          <a:lstStyle/>
          <a:p>
            <a:pPr algn="ctr"/>
            <a:r>
              <a:rPr lang="en-US" sz="2800" dirty="0">
                <a:solidFill>
                  <a:srgbClr val="002060"/>
                </a:solidFill>
              </a:rPr>
              <a:t>Not maximal matching.</a:t>
            </a:r>
          </a:p>
        </p:txBody>
      </p:sp>
      <p:sp>
        <p:nvSpPr>
          <p:cNvPr id="39" name="Rectangle 38"/>
          <p:cNvSpPr/>
          <p:nvPr/>
        </p:nvSpPr>
        <p:spPr>
          <a:xfrm>
            <a:off x="3111277" y="5511647"/>
            <a:ext cx="2646521" cy="954107"/>
          </a:xfrm>
          <a:prstGeom prst="rect">
            <a:avLst/>
          </a:prstGeom>
        </p:spPr>
        <p:txBody>
          <a:bodyPr wrap="square">
            <a:spAutoFit/>
          </a:bodyPr>
          <a:lstStyle/>
          <a:p>
            <a:pPr algn="ctr"/>
            <a:r>
              <a:rPr lang="en-US" sz="2800" dirty="0">
                <a:solidFill>
                  <a:srgbClr val="002060"/>
                </a:solidFill>
              </a:rPr>
              <a:t>Maximal matching.</a:t>
            </a:r>
          </a:p>
        </p:txBody>
      </p:sp>
      <p:sp>
        <p:nvSpPr>
          <p:cNvPr id="40" name="Rectangle 39"/>
          <p:cNvSpPr/>
          <p:nvPr/>
        </p:nvSpPr>
        <p:spPr>
          <a:xfrm>
            <a:off x="5782032" y="5511647"/>
            <a:ext cx="2646521" cy="954107"/>
          </a:xfrm>
          <a:prstGeom prst="rect">
            <a:avLst/>
          </a:prstGeom>
        </p:spPr>
        <p:txBody>
          <a:bodyPr wrap="square">
            <a:spAutoFit/>
          </a:bodyPr>
          <a:lstStyle/>
          <a:p>
            <a:pPr algn="ctr"/>
            <a:r>
              <a:rPr lang="en-US" sz="2800" dirty="0">
                <a:solidFill>
                  <a:srgbClr val="002060"/>
                </a:solidFill>
              </a:rPr>
              <a:t>Maximal matching.</a:t>
            </a:r>
          </a:p>
        </p:txBody>
      </p:sp>
    </p:spTree>
    <p:extLst>
      <p:ext uri="{BB962C8B-B14F-4D97-AF65-F5344CB8AC3E}">
        <p14:creationId xmlns:p14="http://schemas.microsoft.com/office/powerpoint/2010/main" val="329251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9" grpId="0"/>
      <p:bldP spid="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Find Matching Number of following graph.</a:t>
            </a:r>
          </a:p>
        </p:txBody>
      </p:sp>
      <mc:AlternateContent xmlns:mc="http://schemas.openxmlformats.org/markup-compatibility/2006" xmlns:a14="http://schemas.microsoft.com/office/drawing/2010/main">
        <mc:Choice Requires="a14">
          <p:sp>
            <p:nvSpPr>
              <p:cNvPr id="23" name="Content Placeholder 22"/>
              <p:cNvSpPr>
                <a:spLocks noGrp="1"/>
              </p:cNvSpPr>
              <p:nvPr>
                <p:ph idx="1"/>
              </p:nvPr>
            </p:nvSpPr>
            <p:spPr>
              <a:xfrm>
                <a:off x="131181" y="863444"/>
                <a:ext cx="3713546" cy="5590565"/>
              </a:xfrm>
            </p:spPr>
            <p:txBody>
              <a:bodyPr/>
              <a:lstStyle/>
              <a:p>
                <a:r>
                  <a:rPr lang="en-US" dirty="0"/>
                  <a:t>So</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2</m:t>
                        </m:r>
                      </m:sub>
                    </m:sSub>
                  </m:oMath>
                </a14:m>
                <a:r>
                  <a:rPr lang="en-US" dirty="0"/>
                  <a:t>, and</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3</m:t>
                        </m:r>
                      </m:sub>
                    </m:sSub>
                  </m:oMath>
                </a14:m>
                <a:r>
                  <a:rPr lang="en-US" dirty="0"/>
                  <a:t> are maximal matching of graph G.</a:t>
                </a:r>
              </a:p>
              <a:p>
                <a:r>
                  <a:rPr lang="en-US" dirty="0"/>
                  <a:t>Now We find maximum matching.</a:t>
                </a:r>
              </a:p>
              <a:p>
                <a:r>
                  <a:rPr lang="en-US" dirty="0"/>
                  <a:t>Clearly, we can not find maximal matching with 3 edges. </a:t>
                </a:r>
              </a:p>
              <a:p>
                <a:r>
                  <a:rPr lang="en-US" dirty="0">
                    <a:solidFill>
                      <a:srgbClr val="FF0000"/>
                    </a:solidFill>
                  </a:rPr>
                  <a:t>So maximum matching is</a:t>
                </a:r>
                <a14:m>
                  <m:oMath xmlns:m="http://schemas.openxmlformats.org/officeDocument/2006/math">
                    <m:r>
                      <a:rPr lang="en-US" i="0" dirty="0" smtClean="0">
                        <a:solidFill>
                          <a:srgbClr val="FF0000"/>
                        </a:solidFill>
                        <a:latin typeface="Cambria Math" panose="02040503050406030204" pitchFamily="18" charset="0"/>
                      </a:rPr>
                      <m:t> </m:t>
                    </m:r>
                    <m:sSub>
                      <m:sSubPr>
                        <m:ctrlPr>
                          <a:rPr lang="en-US" i="1" dirty="0" smtClean="0">
                            <a:solidFill>
                              <a:srgbClr val="FF0000"/>
                            </a:solidFill>
                            <a:latin typeface="Cambria Math" panose="02040503050406030204" pitchFamily="18" charset="0"/>
                          </a:rPr>
                        </m:ctrlPr>
                      </m:sSubPr>
                      <m:e>
                        <m:r>
                          <m:rPr>
                            <m:sty m:val="p"/>
                          </m:rPr>
                          <a:rPr lang="en-US" i="0" dirty="0" smtClean="0">
                            <a:solidFill>
                              <a:srgbClr val="FF0000"/>
                            </a:solidFill>
                            <a:latin typeface="Cambria Math" panose="02040503050406030204" pitchFamily="18" charset="0"/>
                          </a:rPr>
                          <m:t>M</m:t>
                        </m:r>
                      </m:e>
                      <m:sub>
                        <m:r>
                          <a:rPr lang="en-US" i="0" dirty="0" smtClean="0">
                            <a:solidFill>
                              <a:srgbClr val="FF0000"/>
                            </a:solidFill>
                            <a:latin typeface="Cambria Math" panose="02040503050406030204" pitchFamily="18" charset="0"/>
                          </a:rPr>
                          <m:t>3</m:t>
                        </m:r>
                      </m:sub>
                    </m:sSub>
                    <m:r>
                      <a:rPr lang="en-US" b="0" i="1" dirty="0" smtClean="0">
                        <a:latin typeface="Cambria Math" panose="02040503050406030204" pitchFamily="18" charset="0"/>
                      </a:rPr>
                      <m:t>.</m:t>
                    </m:r>
                  </m:oMath>
                </a14:m>
                <a:endParaRPr lang="en-US" dirty="0"/>
              </a:p>
              <a:p>
                <a:r>
                  <a:rPr lang="en-US" dirty="0">
                    <a:solidFill>
                      <a:srgbClr val="FF0000"/>
                    </a:solidFill>
                  </a:rPr>
                  <a:t>Hence the matching number of G is 2</a:t>
                </a:r>
                <a:r>
                  <a:rPr lang="en-US" dirty="0"/>
                  <a:t>.</a:t>
                </a:r>
              </a:p>
            </p:txBody>
          </p:sp>
        </mc:Choice>
        <mc:Fallback xmlns="">
          <p:sp>
            <p:nvSpPr>
              <p:cNvPr id="23" name="Content Placeholder 22"/>
              <p:cNvSpPr>
                <a:spLocks noGrp="1" noRot="1" noChangeAspect="1" noMove="1" noResize="1" noEditPoints="1" noAdjustHandles="1" noChangeArrowheads="1" noChangeShapeType="1" noTextEdit="1"/>
              </p:cNvSpPr>
              <p:nvPr>
                <p:ph idx="1"/>
              </p:nvPr>
            </p:nvSpPr>
            <p:spPr>
              <a:xfrm>
                <a:off x="131181" y="863444"/>
                <a:ext cx="3713546" cy="5590565"/>
              </a:xfrm>
              <a:blipFill rotWithShape="0">
                <a:blip r:embed="rId2"/>
                <a:stretch>
                  <a:fillRect l="-3120" t="-1963" r="-3284"/>
                </a:stretch>
              </a:blipFill>
            </p:spPr>
            <p:txBody>
              <a:bodyPr/>
              <a:lstStyle/>
              <a:p>
                <a:r>
                  <a:rPr lang="en-US">
                    <a:noFill/>
                  </a:rPr>
                  <a:t> </a:t>
                </a:r>
              </a:p>
            </p:txBody>
          </p:sp>
        </mc:Fallback>
      </mc:AlternateContent>
      <p:sp>
        <p:nvSpPr>
          <p:cNvPr id="4" name="TextBox 3"/>
          <p:cNvSpPr txBox="1"/>
          <p:nvPr/>
        </p:nvSpPr>
        <p:spPr>
          <a:xfrm>
            <a:off x="10598965" y="4759062"/>
            <a:ext cx="396262" cy="523220"/>
          </a:xfrm>
          <a:prstGeom prst="rect">
            <a:avLst/>
          </a:prstGeom>
          <a:noFill/>
        </p:spPr>
        <p:txBody>
          <a:bodyPr wrap="none" rtlCol="0">
            <a:spAutoFit/>
          </a:bodyPr>
          <a:lstStyle/>
          <a:p>
            <a:r>
              <a:rPr lang="en-US" sz="2800" dirty="0">
                <a:solidFill>
                  <a:srgbClr val="002060"/>
                </a:solidFill>
              </a:rPr>
              <a:t>G</a:t>
            </a:r>
          </a:p>
        </p:txBody>
      </p:sp>
      <p:sp>
        <p:nvSpPr>
          <p:cNvPr id="6" name="Oval 5">
            <a:extLst>
              <a:ext uri="{FF2B5EF4-FFF2-40B4-BE49-F238E27FC236}">
                <a16:creationId xmlns:a16="http://schemas.microsoft.com/office/drawing/2014/main" id="{BDD11F87-DA81-9510-C1CB-0AF4093562CB}"/>
              </a:ext>
            </a:extLst>
          </p:cNvPr>
          <p:cNvSpPr/>
          <p:nvPr/>
        </p:nvSpPr>
        <p:spPr>
          <a:xfrm rot="5400000">
            <a:off x="9944742" y="17888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11699167" y="17888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10088742" y="1860805"/>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extLst>
              <a:ext uri="{FF2B5EF4-FFF2-40B4-BE49-F238E27FC236}">
                <a16:creationId xmlns:a16="http://schemas.microsoft.com/office/drawing/2014/main" id="{BDD11F87-DA81-9510-C1CB-0AF4093562CB}"/>
              </a:ext>
            </a:extLst>
          </p:cNvPr>
          <p:cNvSpPr/>
          <p:nvPr/>
        </p:nvSpPr>
        <p:spPr>
          <a:xfrm rot="5400000">
            <a:off x="9947703" y="409184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11699167" y="409185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6" idx="6"/>
            <a:endCxn id="9" idx="2"/>
          </p:cNvCxnSpPr>
          <p:nvPr/>
        </p:nvCxnSpPr>
        <p:spPr>
          <a:xfrm>
            <a:off x="10016742" y="1932805"/>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7" idx="6"/>
            <a:endCxn id="10" idx="2"/>
          </p:cNvCxnSpPr>
          <p:nvPr/>
        </p:nvCxnSpPr>
        <p:spPr>
          <a:xfrm>
            <a:off x="11771167" y="1932805"/>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6205DD86-315C-53B6-CEEF-A9919650168E}"/>
              </a:ext>
            </a:extLst>
          </p:cNvPr>
          <p:cNvCxnSpPr>
            <a:cxnSpLocks/>
            <a:stCxn id="10" idx="4"/>
            <a:endCxn id="9" idx="0"/>
          </p:cNvCxnSpPr>
          <p:nvPr/>
        </p:nvCxnSpPr>
        <p:spPr>
          <a:xfrm flipH="1" flipV="1">
            <a:off x="10091703" y="4163849"/>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6205DD86-315C-53B6-CEEF-A9919650168E}"/>
              </a:ext>
            </a:extLst>
          </p:cNvPr>
          <p:cNvCxnSpPr>
            <a:cxnSpLocks/>
            <a:stCxn id="10" idx="3"/>
            <a:endCxn id="6" idx="7"/>
          </p:cNvCxnSpPr>
          <p:nvPr/>
        </p:nvCxnSpPr>
        <p:spPr>
          <a:xfrm flipH="1" flipV="1">
            <a:off x="10067654" y="1911717"/>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5" name="TextBox 24"/>
              <p:cNvSpPr txBox="1"/>
              <p:nvPr/>
            </p:nvSpPr>
            <p:spPr>
              <a:xfrm>
                <a:off x="4707178" y="4842657"/>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707178" y="4842657"/>
                <a:ext cx="726930" cy="523220"/>
              </a:xfrm>
              <a:prstGeom prst="rect">
                <a:avLst/>
              </a:prstGeom>
              <a:blipFill rotWithShape="0">
                <a:blip r:embed="rId3"/>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DD11F87-DA81-9510-C1CB-0AF4093562CB}"/>
              </a:ext>
            </a:extLst>
          </p:cNvPr>
          <p:cNvSpPr/>
          <p:nvPr/>
        </p:nvSpPr>
        <p:spPr>
          <a:xfrm rot="5400000">
            <a:off x="4052955" y="187240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5807380" y="187240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4055916" y="41754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807380" y="41754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4" name="Straight Connector 33">
            <a:extLst>
              <a:ext uri="{FF2B5EF4-FFF2-40B4-BE49-F238E27FC236}">
                <a16:creationId xmlns:a16="http://schemas.microsoft.com/office/drawing/2014/main" id="{6205DD86-315C-53B6-CEEF-A9919650168E}"/>
              </a:ext>
            </a:extLst>
          </p:cNvPr>
          <p:cNvCxnSpPr>
            <a:cxnSpLocks/>
            <a:stCxn id="30" idx="3"/>
            <a:endCxn id="26" idx="7"/>
          </p:cNvCxnSpPr>
          <p:nvPr/>
        </p:nvCxnSpPr>
        <p:spPr>
          <a:xfrm flipH="1" flipV="1">
            <a:off x="4175867" y="1995312"/>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6338828" y="1471470"/>
            <a:ext cx="14740" cy="3632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7377933" y="4842657"/>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377933" y="4842657"/>
                <a:ext cx="726930" cy="523220"/>
              </a:xfrm>
              <a:prstGeom prst="rect">
                <a:avLst/>
              </a:prstGeom>
              <a:blipFill rotWithShape="0">
                <a:blip r:embed="rId4"/>
                <a:stretch>
                  <a:fillRect/>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BDD11F87-DA81-9510-C1CB-0AF4093562CB}"/>
              </a:ext>
            </a:extLst>
          </p:cNvPr>
          <p:cNvSpPr/>
          <p:nvPr/>
        </p:nvSpPr>
        <p:spPr>
          <a:xfrm rot="5400000">
            <a:off x="6723710" y="187240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Oval 48">
            <a:extLst>
              <a:ext uri="{FF2B5EF4-FFF2-40B4-BE49-F238E27FC236}">
                <a16:creationId xmlns:a16="http://schemas.microsoft.com/office/drawing/2014/main" id="{BDD11F87-DA81-9510-C1CB-0AF4093562CB}"/>
              </a:ext>
            </a:extLst>
          </p:cNvPr>
          <p:cNvSpPr/>
          <p:nvPr/>
        </p:nvSpPr>
        <p:spPr>
          <a:xfrm rot="5400000">
            <a:off x="8478135" y="187240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0" name="Straight Connector 49">
            <a:extLst>
              <a:ext uri="{FF2B5EF4-FFF2-40B4-BE49-F238E27FC236}">
                <a16:creationId xmlns:a16="http://schemas.microsoft.com/office/drawing/2014/main" id="{6205DD86-315C-53B6-CEEF-A9919650168E}"/>
              </a:ext>
            </a:extLst>
          </p:cNvPr>
          <p:cNvCxnSpPr>
            <a:cxnSpLocks/>
            <a:stCxn id="49" idx="4"/>
            <a:endCxn id="48" idx="0"/>
          </p:cNvCxnSpPr>
          <p:nvPr/>
        </p:nvCxnSpPr>
        <p:spPr>
          <a:xfrm flipH="1">
            <a:off x="6867710" y="194440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BDD11F87-DA81-9510-C1CB-0AF4093562CB}"/>
              </a:ext>
            </a:extLst>
          </p:cNvPr>
          <p:cNvSpPr/>
          <p:nvPr/>
        </p:nvSpPr>
        <p:spPr>
          <a:xfrm rot="5400000">
            <a:off x="6726671" y="41754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8478135" y="41754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5" name="Straight Connector 54">
            <a:extLst>
              <a:ext uri="{FF2B5EF4-FFF2-40B4-BE49-F238E27FC236}">
                <a16:creationId xmlns:a16="http://schemas.microsoft.com/office/drawing/2014/main" id="{6205DD86-315C-53B6-CEEF-A9919650168E}"/>
              </a:ext>
            </a:extLst>
          </p:cNvPr>
          <p:cNvCxnSpPr>
            <a:cxnSpLocks/>
            <a:stCxn id="52" idx="4"/>
            <a:endCxn id="51" idx="0"/>
          </p:cNvCxnSpPr>
          <p:nvPr/>
        </p:nvCxnSpPr>
        <p:spPr>
          <a:xfrm flipH="1" flipV="1">
            <a:off x="6870671" y="424744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p:cNvSpPr/>
          <p:nvPr/>
        </p:nvSpPr>
        <p:spPr>
          <a:xfrm>
            <a:off x="3747382" y="5379126"/>
            <a:ext cx="2646521" cy="954107"/>
          </a:xfrm>
          <a:prstGeom prst="rect">
            <a:avLst/>
          </a:prstGeom>
        </p:spPr>
        <p:txBody>
          <a:bodyPr wrap="square">
            <a:spAutoFit/>
          </a:bodyPr>
          <a:lstStyle/>
          <a:p>
            <a:pPr algn="ctr"/>
            <a:r>
              <a:rPr lang="en-US" sz="2800" dirty="0">
                <a:solidFill>
                  <a:srgbClr val="002060"/>
                </a:solidFill>
              </a:rPr>
              <a:t>Not Maximum matching.</a:t>
            </a:r>
          </a:p>
        </p:txBody>
      </p:sp>
      <p:sp>
        <p:nvSpPr>
          <p:cNvPr id="40" name="Rectangle 39"/>
          <p:cNvSpPr/>
          <p:nvPr/>
        </p:nvSpPr>
        <p:spPr>
          <a:xfrm>
            <a:off x="6418137" y="5379126"/>
            <a:ext cx="2646521" cy="954107"/>
          </a:xfrm>
          <a:prstGeom prst="rect">
            <a:avLst/>
          </a:prstGeom>
        </p:spPr>
        <p:txBody>
          <a:bodyPr wrap="square">
            <a:spAutoFit/>
          </a:bodyPr>
          <a:lstStyle/>
          <a:p>
            <a:pPr algn="ctr"/>
            <a:r>
              <a:rPr lang="en-US" sz="2800" dirty="0">
                <a:solidFill>
                  <a:srgbClr val="002060"/>
                </a:solidFill>
              </a:rPr>
              <a:t>Maximum matching.</a:t>
            </a:r>
          </a:p>
        </p:txBody>
      </p:sp>
    </p:spTree>
    <p:extLst>
      <p:ext uri="{BB962C8B-B14F-4D97-AF65-F5344CB8AC3E}">
        <p14:creationId xmlns:p14="http://schemas.microsoft.com/office/powerpoint/2010/main" val="339801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Method-3</a:t>
            </a:r>
          </a:p>
        </p:txBody>
      </p:sp>
    </p:spTree>
    <p:extLst>
      <p:ext uri="{BB962C8B-B14F-4D97-AF65-F5344CB8AC3E}">
        <p14:creationId xmlns:p14="http://schemas.microsoft.com/office/powerpoint/2010/main" val="2526435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three matching of the following graphs.</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50" name="TextBox 49"/>
              <p:cNvSpPr txBox="1"/>
              <p:nvPr/>
            </p:nvSpPr>
            <p:spPr>
              <a:xfrm>
                <a:off x="2341656" y="5327098"/>
                <a:ext cx="6449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G</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341656" y="5327098"/>
                <a:ext cx="644920" cy="523220"/>
              </a:xfrm>
              <a:prstGeom prst="rect">
                <a:avLst/>
              </a:prstGeom>
              <a:blipFill rotWithShape="0">
                <a:blip r:embed="rId2"/>
                <a:stretch>
                  <a:fillRect/>
                </a:stretch>
              </a:blipFill>
            </p:spPr>
            <p:txBody>
              <a:bodyPr/>
              <a:lstStyle/>
              <a:p>
                <a:r>
                  <a:rPr lang="en-US">
                    <a:noFill/>
                  </a:rPr>
                  <a:t> </a:t>
                </a:r>
              </a:p>
            </p:txBody>
          </p:sp>
        </mc:Fallback>
      </mc:AlternateContent>
      <p:sp>
        <p:nvSpPr>
          <p:cNvPr id="51" name="Oval 50">
            <a:extLst>
              <a:ext uri="{FF2B5EF4-FFF2-40B4-BE49-F238E27FC236}">
                <a16:creationId xmlns:a16="http://schemas.microsoft.com/office/drawing/2014/main" id="{BDD11F87-DA81-9510-C1CB-0AF4093562CB}"/>
              </a:ext>
            </a:extLst>
          </p:cNvPr>
          <p:cNvSpPr/>
          <p:nvPr/>
        </p:nvSpPr>
        <p:spPr>
          <a:xfrm rot="5400000">
            <a:off x="1687433" y="2356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3125972" y="173133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2" idx="5"/>
            <a:endCxn id="51" idx="1"/>
          </p:cNvCxnSpPr>
          <p:nvPr/>
        </p:nvCxnSpPr>
        <p:spPr>
          <a:xfrm flipH="1">
            <a:off x="1810345" y="1854248"/>
            <a:ext cx="1336715" cy="52368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4" name="Oval 53">
            <a:extLst>
              <a:ext uri="{FF2B5EF4-FFF2-40B4-BE49-F238E27FC236}">
                <a16:creationId xmlns:a16="http://schemas.microsoft.com/office/drawing/2014/main" id="{BDD11F87-DA81-9510-C1CB-0AF4093562CB}"/>
              </a:ext>
            </a:extLst>
          </p:cNvPr>
          <p:cNvSpPr/>
          <p:nvPr/>
        </p:nvSpPr>
        <p:spPr>
          <a:xfrm rot="5400000">
            <a:off x="1690394" y="46598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3441858" y="465988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9" name="Straight Connector 68">
            <a:extLst>
              <a:ext uri="{FF2B5EF4-FFF2-40B4-BE49-F238E27FC236}">
                <a16:creationId xmlns:a16="http://schemas.microsoft.com/office/drawing/2014/main" id="{6205DD86-315C-53B6-CEEF-A9919650168E}"/>
              </a:ext>
            </a:extLst>
          </p:cNvPr>
          <p:cNvCxnSpPr>
            <a:cxnSpLocks/>
            <a:stCxn id="51" idx="6"/>
            <a:endCxn id="54" idx="2"/>
          </p:cNvCxnSpPr>
          <p:nvPr/>
        </p:nvCxnSpPr>
        <p:spPr>
          <a:xfrm>
            <a:off x="1759433" y="2500841"/>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55" idx="4"/>
            <a:endCxn id="54" idx="0"/>
          </p:cNvCxnSpPr>
          <p:nvPr/>
        </p:nvCxnSpPr>
        <p:spPr>
          <a:xfrm flipH="1" flipV="1">
            <a:off x="1834394" y="4731885"/>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55" idx="3"/>
            <a:endCxn id="51" idx="7"/>
          </p:cNvCxnSpPr>
          <p:nvPr/>
        </p:nvCxnSpPr>
        <p:spPr>
          <a:xfrm flipH="1" flipV="1">
            <a:off x="1810345" y="2479753"/>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88" name="TextBox 87"/>
              <p:cNvSpPr txBox="1"/>
              <p:nvPr/>
            </p:nvSpPr>
            <p:spPr>
              <a:xfrm>
                <a:off x="5783036" y="5327098"/>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783036" y="5327098"/>
                <a:ext cx="653191" cy="523220"/>
              </a:xfrm>
              <a:prstGeom prst="rect">
                <a:avLst/>
              </a:prstGeom>
              <a:blipFill rotWithShape="0">
                <a:blip r:embed="rId3"/>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DD11F87-DA81-9510-C1CB-0AF4093562CB}"/>
              </a:ext>
            </a:extLst>
          </p:cNvPr>
          <p:cNvSpPr/>
          <p:nvPr/>
        </p:nvSpPr>
        <p:spPr>
          <a:xfrm rot="5400000">
            <a:off x="5128813" y="2356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3" name="Oval 92">
            <a:extLst>
              <a:ext uri="{FF2B5EF4-FFF2-40B4-BE49-F238E27FC236}">
                <a16:creationId xmlns:a16="http://schemas.microsoft.com/office/drawing/2014/main" id="{BDD11F87-DA81-9510-C1CB-0AF4093562CB}"/>
              </a:ext>
            </a:extLst>
          </p:cNvPr>
          <p:cNvSpPr/>
          <p:nvPr/>
        </p:nvSpPr>
        <p:spPr>
          <a:xfrm rot="5400000">
            <a:off x="6883238" y="2356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4" name="Straight Connector 93">
            <a:extLst>
              <a:ext uri="{FF2B5EF4-FFF2-40B4-BE49-F238E27FC236}">
                <a16:creationId xmlns:a16="http://schemas.microsoft.com/office/drawing/2014/main" id="{6205DD86-315C-53B6-CEEF-A9919650168E}"/>
              </a:ext>
            </a:extLst>
          </p:cNvPr>
          <p:cNvCxnSpPr>
            <a:cxnSpLocks/>
            <a:stCxn id="93" idx="4"/>
            <a:endCxn id="89" idx="0"/>
          </p:cNvCxnSpPr>
          <p:nvPr/>
        </p:nvCxnSpPr>
        <p:spPr>
          <a:xfrm flipH="1">
            <a:off x="5272813" y="2428841"/>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5" name="Oval 94">
            <a:extLst>
              <a:ext uri="{FF2B5EF4-FFF2-40B4-BE49-F238E27FC236}">
                <a16:creationId xmlns:a16="http://schemas.microsoft.com/office/drawing/2014/main" id="{BDD11F87-DA81-9510-C1CB-0AF4093562CB}"/>
              </a:ext>
            </a:extLst>
          </p:cNvPr>
          <p:cNvSpPr/>
          <p:nvPr/>
        </p:nvSpPr>
        <p:spPr>
          <a:xfrm rot="5400000">
            <a:off x="5131774" y="46598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6" name="Oval 95">
            <a:extLst>
              <a:ext uri="{FF2B5EF4-FFF2-40B4-BE49-F238E27FC236}">
                <a16:creationId xmlns:a16="http://schemas.microsoft.com/office/drawing/2014/main" id="{BDD11F87-DA81-9510-C1CB-0AF4093562CB}"/>
              </a:ext>
            </a:extLst>
          </p:cNvPr>
          <p:cNvSpPr/>
          <p:nvPr/>
        </p:nvSpPr>
        <p:spPr>
          <a:xfrm rot="5400000">
            <a:off x="6883238" y="465988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7" name="Straight Connector 96">
            <a:extLst>
              <a:ext uri="{FF2B5EF4-FFF2-40B4-BE49-F238E27FC236}">
                <a16:creationId xmlns:a16="http://schemas.microsoft.com/office/drawing/2014/main" id="{6205DD86-315C-53B6-CEEF-A9919650168E}"/>
              </a:ext>
            </a:extLst>
          </p:cNvPr>
          <p:cNvCxnSpPr>
            <a:cxnSpLocks/>
            <a:stCxn id="89" idx="6"/>
            <a:endCxn id="95" idx="2"/>
          </p:cNvCxnSpPr>
          <p:nvPr/>
        </p:nvCxnSpPr>
        <p:spPr>
          <a:xfrm>
            <a:off x="5200813" y="2500841"/>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3" idx="6"/>
            <a:endCxn id="96" idx="2"/>
          </p:cNvCxnSpPr>
          <p:nvPr/>
        </p:nvCxnSpPr>
        <p:spPr>
          <a:xfrm>
            <a:off x="6955238" y="2500841"/>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6205DD86-315C-53B6-CEEF-A9919650168E}"/>
              </a:ext>
            </a:extLst>
          </p:cNvPr>
          <p:cNvCxnSpPr>
            <a:cxnSpLocks/>
            <a:stCxn id="96" idx="4"/>
            <a:endCxn id="95" idx="0"/>
          </p:cNvCxnSpPr>
          <p:nvPr/>
        </p:nvCxnSpPr>
        <p:spPr>
          <a:xfrm flipH="1" flipV="1">
            <a:off x="5275774" y="4731885"/>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6205DD86-315C-53B6-CEEF-A9919650168E}"/>
              </a:ext>
            </a:extLst>
          </p:cNvPr>
          <p:cNvCxnSpPr>
            <a:cxnSpLocks/>
            <a:stCxn id="96" idx="3"/>
            <a:endCxn id="89" idx="7"/>
          </p:cNvCxnSpPr>
          <p:nvPr/>
        </p:nvCxnSpPr>
        <p:spPr>
          <a:xfrm flipH="1" flipV="1">
            <a:off x="5251725" y="2479753"/>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01" name="TextBox 100"/>
              <p:cNvSpPr txBox="1"/>
              <p:nvPr/>
            </p:nvSpPr>
            <p:spPr>
              <a:xfrm>
                <a:off x="9861028" y="5404072"/>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9861028" y="5404072"/>
                <a:ext cx="653191" cy="523220"/>
              </a:xfrm>
              <a:prstGeom prst="rect">
                <a:avLst/>
              </a:prstGeom>
              <a:blipFill rotWithShape="0">
                <a:blip r:embed="rId4"/>
                <a:stretch>
                  <a:fillRect/>
                </a:stretch>
              </a:blipFill>
            </p:spPr>
            <p:txBody>
              <a:bodyPr/>
              <a:lstStyle/>
              <a:p>
                <a:r>
                  <a:rPr lang="en-US">
                    <a:noFill/>
                  </a:rPr>
                  <a:t> </a:t>
                </a:r>
              </a:p>
            </p:txBody>
          </p:sp>
        </mc:Fallback>
      </mc:AlternateContent>
      <p:sp>
        <p:nvSpPr>
          <p:cNvPr id="102" name="Oval 101">
            <a:extLst>
              <a:ext uri="{FF2B5EF4-FFF2-40B4-BE49-F238E27FC236}">
                <a16:creationId xmlns:a16="http://schemas.microsoft.com/office/drawing/2014/main" id="{BDD11F87-DA81-9510-C1CB-0AF4093562CB}"/>
              </a:ext>
            </a:extLst>
          </p:cNvPr>
          <p:cNvSpPr/>
          <p:nvPr/>
        </p:nvSpPr>
        <p:spPr>
          <a:xfrm rot="5400000">
            <a:off x="9206805" y="243381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10961230" y="243381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4" name="Straight Connector 103">
            <a:extLst>
              <a:ext uri="{FF2B5EF4-FFF2-40B4-BE49-F238E27FC236}">
                <a16:creationId xmlns:a16="http://schemas.microsoft.com/office/drawing/2014/main" id="{6205DD86-315C-53B6-CEEF-A9919650168E}"/>
              </a:ext>
            </a:extLst>
          </p:cNvPr>
          <p:cNvCxnSpPr>
            <a:cxnSpLocks/>
            <a:stCxn id="103" idx="4"/>
            <a:endCxn id="102" idx="0"/>
          </p:cNvCxnSpPr>
          <p:nvPr/>
        </p:nvCxnSpPr>
        <p:spPr>
          <a:xfrm flipH="1">
            <a:off x="9350805" y="2505815"/>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5" name="Oval 104">
            <a:extLst>
              <a:ext uri="{FF2B5EF4-FFF2-40B4-BE49-F238E27FC236}">
                <a16:creationId xmlns:a16="http://schemas.microsoft.com/office/drawing/2014/main" id="{BDD11F87-DA81-9510-C1CB-0AF4093562CB}"/>
              </a:ext>
            </a:extLst>
          </p:cNvPr>
          <p:cNvSpPr/>
          <p:nvPr/>
        </p:nvSpPr>
        <p:spPr>
          <a:xfrm rot="5400000">
            <a:off x="9209766" y="4736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6" name="Oval 105">
            <a:extLst>
              <a:ext uri="{FF2B5EF4-FFF2-40B4-BE49-F238E27FC236}">
                <a16:creationId xmlns:a16="http://schemas.microsoft.com/office/drawing/2014/main" id="{BDD11F87-DA81-9510-C1CB-0AF4093562CB}"/>
              </a:ext>
            </a:extLst>
          </p:cNvPr>
          <p:cNvSpPr/>
          <p:nvPr/>
        </p:nvSpPr>
        <p:spPr>
          <a:xfrm rot="5400000">
            <a:off x="10961230" y="47368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7" name="Straight Connector 106">
            <a:extLst>
              <a:ext uri="{FF2B5EF4-FFF2-40B4-BE49-F238E27FC236}">
                <a16:creationId xmlns:a16="http://schemas.microsoft.com/office/drawing/2014/main" id="{6205DD86-315C-53B6-CEEF-A9919650168E}"/>
              </a:ext>
            </a:extLst>
          </p:cNvPr>
          <p:cNvCxnSpPr>
            <a:cxnSpLocks/>
            <a:stCxn id="102" idx="6"/>
            <a:endCxn id="105" idx="2"/>
          </p:cNvCxnSpPr>
          <p:nvPr/>
        </p:nvCxnSpPr>
        <p:spPr>
          <a:xfrm>
            <a:off x="9278805" y="2577815"/>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a:extLst>
              <a:ext uri="{FF2B5EF4-FFF2-40B4-BE49-F238E27FC236}">
                <a16:creationId xmlns:a16="http://schemas.microsoft.com/office/drawing/2014/main" id="{6205DD86-315C-53B6-CEEF-A9919650168E}"/>
              </a:ext>
            </a:extLst>
          </p:cNvPr>
          <p:cNvCxnSpPr>
            <a:cxnSpLocks/>
            <a:stCxn id="103" idx="6"/>
            <a:endCxn id="106" idx="2"/>
          </p:cNvCxnSpPr>
          <p:nvPr/>
        </p:nvCxnSpPr>
        <p:spPr>
          <a:xfrm>
            <a:off x="11033230" y="2577815"/>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06" idx="4"/>
            <a:endCxn id="105" idx="0"/>
          </p:cNvCxnSpPr>
          <p:nvPr/>
        </p:nvCxnSpPr>
        <p:spPr>
          <a:xfrm flipH="1" flipV="1">
            <a:off x="9353766" y="4808859"/>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a:extLst>
              <a:ext uri="{FF2B5EF4-FFF2-40B4-BE49-F238E27FC236}">
                <a16:creationId xmlns:a16="http://schemas.microsoft.com/office/drawing/2014/main" id="{6205DD86-315C-53B6-CEEF-A9919650168E}"/>
              </a:ext>
            </a:extLst>
          </p:cNvPr>
          <p:cNvCxnSpPr>
            <a:cxnSpLocks/>
            <a:stCxn id="106" idx="3"/>
            <a:endCxn id="102" idx="7"/>
          </p:cNvCxnSpPr>
          <p:nvPr/>
        </p:nvCxnSpPr>
        <p:spPr>
          <a:xfrm flipH="1" flipV="1">
            <a:off x="9329717" y="2556727"/>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51" idx="7"/>
            <a:endCxn id="112" idx="4"/>
          </p:cNvCxnSpPr>
          <p:nvPr/>
        </p:nvCxnSpPr>
        <p:spPr>
          <a:xfrm>
            <a:off x="1810345" y="2479753"/>
            <a:ext cx="1487513" cy="476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2" name="Oval 111">
            <a:extLst>
              <a:ext uri="{FF2B5EF4-FFF2-40B4-BE49-F238E27FC236}">
                <a16:creationId xmlns:a16="http://schemas.microsoft.com/office/drawing/2014/main" id="{BDD11F87-DA81-9510-C1CB-0AF4093562CB}"/>
              </a:ext>
            </a:extLst>
          </p:cNvPr>
          <p:cNvSpPr/>
          <p:nvPr/>
        </p:nvSpPr>
        <p:spPr>
          <a:xfrm rot="5400000">
            <a:off x="3297858" y="288466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3" name="Straight Connector 112">
            <a:extLst>
              <a:ext uri="{FF2B5EF4-FFF2-40B4-BE49-F238E27FC236}">
                <a16:creationId xmlns:a16="http://schemas.microsoft.com/office/drawing/2014/main" id="{6205DD86-315C-53B6-CEEF-A9919650168E}"/>
              </a:ext>
            </a:extLst>
          </p:cNvPr>
          <p:cNvCxnSpPr>
            <a:cxnSpLocks/>
            <a:stCxn id="114" idx="4"/>
            <a:endCxn id="51" idx="0"/>
          </p:cNvCxnSpPr>
          <p:nvPr/>
        </p:nvCxnSpPr>
        <p:spPr>
          <a:xfrm flipH="1">
            <a:off x="1831433" y="2305292"/>
            <a:ext cx="1456098" cy="12354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4" name="Oval 113">
            <a:extLst>
              <a:ext uri="{FF2B5EF4-FFF2-40B4-BE49-F238E27FC236}">
                <a16:creationId xmlns:a16="http://schemas.microsoft.com/office/drawing/2014/main" id="{BDD11F87-DA81-9510-C1CB-0AF4093562CB}"/>
              </a:ext>
            </a:extLst>
          </p:cNvPr>
          <p:cNvSpPr/>
          <p:nvPr/>
        </p:nvSpPr>
        <p:spPr>
          <a:xfrm rot="5400000">
            <a:off x="3287531" y="223329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5" name="Straight Connector 114">
            <a:extLst>
              <a:ext uri="{FF2B5EF4-FFF2-40B4-BE49-F238E27FC236}">
                <a16:creationId xmlns:a16="http://schemas.microsoft.com/office/drawing/2014/main" id="{6205DD86-315C-53B6-CEEF-A9919650168E}"/>
              </a:ext>
            </a:extLst>
          </p:cNvPr>
          <p:cNvCxnSpPr>
            <a:cxnSpLocks/>
            <a:stCxn id="89" idx="5"/>
            <a:endCxn id="117" idx="1"/>
          </p:cNvCxnSpPr>
          <p:nvPr/>
        </p:nvCxnSpPr>
        <p:spPr>
          <a:xfrm flipH="1">
            <a:off x="3935545" y="2479753"/>
            <a:ext cx="1214356" cy="101749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6205DD86-315C-53B6-CEEF-A9919650168E}"/>
              </a:ext>
            </a:extLst>
          </p:cNvPr>
          <p:cNvCxnSpPr>
            <a:cxnSpLocks/>
            <a:stCxn id="95" idx="3"/>
            <a:endCxn id="117" idx="7"/>
          </p:cNvCxnSpPr>
          <p:nvPr/>
        </p:nvCxnSpPr>
        <p:spPr>
          <a:xfrm flipH="1" flipV="1">
            <a:off x="3935545" y="3599074"/>
            <a:ext cx="1217317" cy="108189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7" name="Oval 116">
            <a:extLst>
              <a:ext uri="{FF2B5EF4-FFF2-40B4-BE49-F238E27FC236}">
                <a16:creationId xmlns:a16="http://schemas.microsoft.com/office/drawing/2014/main" id="{BDD11F87-DA81-9510-C1CB-0AF4093562CB}"/>
              </a:ext>
            </a:extLst>
          </p:cNvPr>
          <p:cNvSpPr/>
          <p:nvPr/>
        </p:nvSpPr>
        <p:spPr>
          <a:xfrm rot="5400000">
            <a:off x="3812633" y="347616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8" name="Straight Connector 117">
            <a:extLst>
              <a:ext uri="{FF2B5EF4-FFF2-40B4-BE49-F238E27FC236}">
                <a16:creationId xmlns:a16="http://schemas.microsoft.com/office/drawing/2014/main" id="{6205DD86-315C-53B6-CEEF-A9919650168E}"/>
              </a:ext>
            </a:extLst>
          </p:cNvPr>
          <p:cNvCxnSpPr>
            <a:cxnSpLocks/>
            <a:stCxn id="119" idx="4"/>
            <a:endCxn id="93" idx="0"/>
          </p:cNvCxnSpPr>
          <p:nvPr/>
        </p:nvCxnSpPr>
        <p:spPr>
          <a:xfrm flipH="1" flipV="1">
            <a:off x="7027238" y="2428841"/>
            <a:ext cx="1517911" cy="628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9" name="Oval 118">
            <a:extLst>
              <a:ext uri="{FF2B5EF4-FFF2-40B4-BE49-F238E27FC236}">
                <a16:creationId xmlns:a16="http://schemas.microsoft.com/office/drawing/2014/main" id="{BDD11F87-DA81-9510-C1CB-0AF4093562CB}"/>
              </a:ext>
            </a:extLst>
          </p:cNvPr>
          <p:cNvSpPr/>
          <p:nvPr/>
        </p:nvSpPr>
        <p:spPr>
          <a:xfrm rot="5400000">
            <a:off x="8545149" y="23631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0" name="Straight Connector 119">
            <a:extLst>
              <a:ext uri="{FF2B5EF4-FFF2-40B4-BE49-F238E27FC236}">
                <a16:creationId xmlns:a16="http://schemas.microsoft.com/office/drawing/2014/main" id="{6205DD86-315C-53B6-CEEF-A9919650168E}"/>
              </a:ext>
            </a:extLst>
          </p:cNvPr>
          <p:cNvCxnSpPr>
            <a:cxnSpLocks/>
            <a:stCxn id="121" idx="7"/>
            <a:endCxn id="105" idx="3"/>
          </p:cNvCxnSpPr>
          <p:nvPr/>
        </p:nvCxnSpPr>
        <p:spPr>
          <a:xfrm>
            <a:off x="8740061" y="3955786"/>
            <a:ext cx="490793" cy="8021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1" name="Oval 120">
            <a:extLst>
              <a:ext uri="{FF2B5EF4-FFF2-40B4-BE49-F238E27FC236}">
                <a16:creationId xmlns:a16="http://schemas.microsoft.com/office/drawing/2014/main" id="{BDD11F87-DA81-9510-C1CB-0AF4093562CB}"/>
              </a:ext>
            </a:extLst>
          </p:cNvPr>
          <p:cNvSpPr/>
          <p:nvPr/>
        </p:nvSpPr>
        <p:spPr>
          <a:xfrm rot="5400000">
            <a:off x="8617149" y="38328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3" name="Straight Connector 122">
            <a:extLst>
              <a:ext uri="{FF2B5EF4-FFF2-40B4-BE49-F238E27FC236}">
                <a16:creationId xmlns:a16="http://schemas.microsoft.com/office/drawing/2014/main" id="{6205DD86-315C-53B6-CEEF-A9919650168E}"/>
              </a:ext>
            </a:extLst>
          </p:cNvPr>
          <p:cNvCxnSpPr>
            <a:cxnSpLocks/>
            <a:stCxn id="105" idx="3"/>
            <a:endCxn id="125" idx="7"/>
          </p:cNvCxnSpPr>
          <p:nvPr/>
        </p:nvCxnSpPr>
        <p:spPr>
          <a:xfrm flipH="1" flipV="1">
            <a:off x="8460145" y="4407778"/>
            <a:ext cx="770709" cy="35016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5" name="Oval 124">
            <a:extLst>
              <a:ext uri="{FF2B5EF4-FFF2-40B4-BE49-F238E27FC236}">
                <a16:creationId xmlns:a16="http://schemas.microsoft.com/office/drawing/2014/main" id="{BDD11F87-DA81-9510-C1CB-0AF4093562CB}"/>
              </a:ext>
            </a:extLst>
          </p:cNvPr>
          <p:cNvSpPr/>
          <p:nvPr/>
        </p:nvSpPr>
        <p:spPr>
          <a:xfrm rot="5400000">
            <a:off x="8337233" y="42848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35" name="Straight Connector 134">
            <a:extLst>
              <a:ext uri="{FF2B5EF4-FFF2-40B4-BE49-F238E27FC236}">
                <a16:creationId xmlns:a16="http://schemas.microsoft.com/office/drawing/2014/main" id="{6205DD86-315C-53B6-CEEF-A9919650168E}"/>
              </a:ext>
            </a:extLst>
          </p:cNvPr>
          <p:cNvCxnSpPr>
            <a:cxnSpLocks/>
            <a:stCxn id="103" idx="0"/>
            <a:endCxn id="136" idx="4"/>
          </p:cNvCxnSpPr>
          <p:nvPr/>
        </p:nvCxnSpPr>
        <p:spPr>
          <a:xfrm flipV="1">
            <a:off x="11105230" y="2356841"/>
            <a:ext cx="668040" cy="1489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6" name="Oval 135">
            <a:extLst>
              <a:ext uri="{FF2B5EF4-FFF2-40B4-BE49-F238E27FC236}">
                <a16:creationId xmlns:a16="http://schemas.microsoft.com/office/drawing/2014/main" id="{BDD11F87-DA81-9510-C1CB-0AF4093562CB}"/>
              </a:ext>
            </a:extLst>
          </p:cNvPr>
          <p:cNvSpPr/>
          <p:nvPr/>
        </p:nvSpPr>
        <p:spPr>
          <a:xfrm rot="5400000">
            <a:off x="11773270" y="2284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37" name="Straight Connector 136">
            <a:extLst>
              <a:ext uri="{FF2B5EF4-FFF2-40B4-BE49-F238E27FC236}">
                <a16:creationId xmlns:a16="http://schemas.microsoft.com/office/drawing/2014/main" id="{6205DD86-315C-53B6-CEEF-A9919650168E}"/>
              </a:ext>
            </a:extLst>
          </p:cNvPr>
          <p:cNvCxnSpPr>
            <a:cxnSpLocks/>
            <a:stCxn id="103" idx="1"/>
            <a:endCxn id="138" idx="5"/>
          </p:cNvCxnSpPr>
          <p:nvPr/>
        </p:nvCxnSpPr>
        <p:spPr>
          <a:xfrm flipV="1">
            <a:off x="11084142" y="1865529"/>
            <a:ext cx="472767" cy="5893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8" name="Oval 137">
            <a:extLst>
              <a:ext uri="{FF2B5EF4-FFF2-40B4-BE49-F238E27FC236}">
                <a16:creationId xmlns:a16="http://schemas.microsoft.com/office/drawing/2014/main" id="{BDD11F87-DA81-9510-C1CB-0AF4093562CB}"/>
              </a:ext>
            </a:extLst>
          </p:cNvPr>
          <p:cNvSpPr/>
          <p:nvPr/>
        </p:nvSpPr>
        <p:spPr>
          <a:xfrm rot="5400000">
            <a:off x="11535821" y="174261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Tree>
    <p:extLst>
      <p:ext uri="{BB962C8B-B14F-4D97-AF65-F5344CB8AC3E}">
        <p14:creationId xmlns:p14="http://schemas.microsoft.com/office/powerpoint/2010/main" val="531362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1(Cont.)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three matching of the following graphs.</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50" name="TextBox 49"/>
              <p:cNvSpPr txBox="1"/>
              <p:nvPr/>
            </p:nvSpPr>
            <p:spPr>
              <a:xfrm>
                <a:off x="10692688" y="5307148"/>
                <a:ext cx="6449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G</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0692688" y="5307148"/>
                <a:ext cx="644920" cy="523220"/>
              </a:xfrm>
              <a:prstGeom prst="rect">
                <a:avLst/>
              </a:prstGeom>
              <a:blipFill rotWithShape="0">
                <a:blip r:embed="rId2"/>
                <a:stretch>
                  <a:fillRect/>
                </a:stretch>
              </a:blipFill>
            </p:spPr>
            <p:txBody>
              <a:bodyPr/>
              <a:lstStyle/>
              <a:p>
                <a:r>
                  <a:rPr lang="en-US">
                    <a:noFill/>
                  </a:rPr>
                  <a:t> </a:t>
                </a:r>
              </a:p>
            </p:txBody>
          </p:sp>
        </mc:Fallback>
      </mc:AlternateContent>
      <p:sp>
        <p:nvSpPr>
          <p:cNvPr id="51" name="Oval 50">
            <a:extLst>
              <a:ext uri="{FF2B5EF4-FFF2-40B4-BE49-F238E27FC236}">
                <a16:creationId xmlns:a16="http://schemas.microsoft.com/office/drawing/2014/main" id="{BDD11F87-DA81-9510-C1CB-0AF4093562CB}"/>
              </a:ext>
            </a:extLst>
          </p:cNvPr>
          <p:cNvSpPr/>
          <p:nvPr/>
        </p:nvSpPr>
        <p:spPr>
          <a:xfrm rot="5400000">
            <a:off x="10044481" y="28601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11483020" y="22345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2" idx="5"/>
            <a:endCxn id="51" idx="1"/>
          </p:cNvCxnSpPr>
          <p:nvPr/>
        </p:nvCxnSpPr>
        <p:spPr>
          <a:xfrm flipH="1">
            <a:off x="10167393" y="2357511"/>
            <a:ext cx="1336715" cy="52368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4" name="Oval 53">
            <a:extLst>
              <a:ext uri="{FF2B5EF4-FFF2-40B4-BE49-F238E27FC236}">
                <a16:creationId xmlns:a16="http://schemas.microsoft.com/office/drawing/2014/main" id="{BDD11F87-DA81-9510-C1CB-0AF4093562CB}"/>
              </a:ext>
            </a:extLst>
          </p:cNvPr>
          <p:cNvSpPr/>
          <p:nvPr/>
        </p:nvSpPr>
        <p:spPr>
          <a:xfrm rot="5400000">
            <a:off x="10047442" y="516314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11798906" y="516314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9" name="Straight Connector 68">
            <a:extLst>
              <a:ext uri="{FF2B5EF4-FFF2-40B4-BE49-F238E27FC236}">
                <a16:creationId xmlns:a16="http://schemas.microsoft.com/office/drawing/2014/main" id="{6205DD86-315C-53B6-CEEF-A9919650168E}"/>
              </a:ext>
            </a:extLst>
          </p:cNvPr>
          <p:cNvCxnSpPr>
            <a:cxnSpLocks/>
            <a:stCxn id="51" idx="6"/>
            <a:endCxn id="54" idx="2"/>
          </p:cNvCxnSpPr>
          <p:nvPr/>
        </p:nvCxnSpPr>
        <p:spPr>
          <a:xfrm>
            <a:off x="10116481" y="3004104"/>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55" idx="4"/>
            <a:endCxn id="54" idx="0"/>
          </p:cNvCxnSpPr>
          <p:nvPr/>
        </p:nvCxnSpPr>
        <p:spPr>
          <a:xfrm flipH="1" flipV="1">
            <a:off x="10191442" y="5235148"/>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55" idx="3"/>
            <a:endCxn id="51" idx="7"/>
          </p:cNvCxnSpPr>
          <p:nvPr/>
        </p:nvCxnSpPr>
        <p:spPr>
          <a:xfrm flipH="1" flipV="1">
            <a:off x="10167393" y="2983016"/>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51" idx="7"/>
            <a:endCxn id="112" idx="4"/>
          </p:cNvCxnSpPr>
          <p:nvPr/>
        </p:nvCxnSpPr>
        <p:spPr>
          <a:xfrm>
            <a:off x="10167393" y="2983016"/>
            <a:ext cx="1487513" cy="476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2" name="Oval 111">
            <a:extLst>
              <a:ext uri="{FF2B5EF4-FFF2-40B4-BE49-F238E27FC236}">
                <a16:creationId xmlns:a16="http://schemas.microsoft.com/office/drawing/2014/main" id="{BDD11F87-DA81-9510-C1CB-0AF4093562CB}"/>
              </a:ext>
            </a:extLst>
          </p:cNvPr>
          <p:cNvSpPr/>
          <p:nvPr/>
        </p:nvSpPr>
        <p:spPr>
          <a:xfrm rot="5400000">
            <a:off x="11654906" y="33879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3" name="Straight Connector 112">
            <a:extLst>
              <a:ext uri="{FF2B5EF4-FFF2-40B4-BE49-F238E27FC236}">
                <a16:creationId xmlns:a16="http://schemas.microsoft.com/office/drawing/2014/main" id="{6205DD86-315C-53B6-CEEF-A9919650168E}"/>
              </a:ext>
            </a:extLst>
          </p:cNvPr>
          <p:cNvCxnSpPr>
            <a:cxnSpLocks/>
            <a:stCxn id="114" idx="4"/>
            <a:endCxn id="51" idx="0"/>
          </p:cNvCxnSpPr>
          <p:nvPr/>
        </p:nvCxnSpPr>
        <p:spPr>
          <a:xfrm flipH="1">
            <a:off x="10188481" y="2808555"/>
            <a:ext cx="1456098" cy="12354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4" name="Oval 113">
            <a:extLst>
              <a:ext uri="{FF2B5EF4-FFF2-40B4-BE49-F238E27FC236}">
                <a16:creationId xmlns:a16="http://schemas.microsoft.com/office/drawing/2014/main" id="{BDD11F87-DA81-9510-C1CB-0AF4093562CB}"/>
              </a:ext>
            </a:extLst>
          </p:cNvPr>
          <p:cNvSpPr/>
          <p:nvPr/>
        </p:nvSpPr>
        <p:spPr>
          <a:xfrm rot="5400000">
            <a:off x="11644579" y="27365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 name="Straight Connector 6"/>
          <p:cNvCxnSpPr/>
          <p:nvPr/>
        </p:nvCxnSpPr>
        <p:spPr>
          <a:xfrm>
            <a:off x="9681028" y="2378599"/>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214915" y="2365829"/>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516915" y="2358148"/>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003162" y="5830361"/>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003162" y="5830361"/>
                <a:ext cx="718658" cy="523220"/>
              </a:xfrm>
              <a:prstGeom prst="rect">
                <a:avLst/>
              </a:prstGeom>
              <a:blipFill rotWithShape="0">
                <a:blip r:embed="rId3"/>
                <a:stretch>
                  <a:fillRect/>
                </a:stretch>
              </a:blipFill>
            </p:spPr>
            <p:txBody>
              <a:bodyPr/>
              <a:lstStyle/>
              <a:p>
                <a:r>
                  <a:rPr lang="en-US">
                    <a:noFill/>
                  </a:rPr>
                  <a:t> </a:t>
                </a:r>
              </a:p>
            </p:txBody>
          </p:sp>
        </mc:Fallback>
      </mc:AlternateContent>
      <p:sp>
        <p:nvSpPr>
          <p:cNvPr id="60" name="Oval 59">
            <a:extLst>
              <a:ext uri="{FF2B5EF4-FFF2-40B4-BE49-F238E27FC236}">
                <a16:creationId xmlns:a16="http://schemas.microsoft.com/office/drawing/2014/main" id="{BDD11F87-DA81-9510-C1CB-0AF4093562CB}"/>
              </a:ext>
            </a:extLst>
          </p:cNvPr>
          <p:cNvSpPr/>
          <p:nvPr/>
        </p:nvSpPr>
        <p:spPr>
          <a:xfrm rot="5400000">
            <a:off x="348939" y="28601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1" name="Oval 60">
            <a:extLst>
              <a:ext uri="{FF2B5EF4-FFF2-40B4-BE49-F238E27FC236}">
                <a16:creationId xmlns:a16="http://schemas.microsoft.com/office/drawing/2014/main" id="{BDD11F87-DA81-9510-C1CB-0AF4093562CB}"/>
              </a:ext>
            </a:extLst>
          </p:cNvPr>
          <p:cNvSpPr/>
          <p:nvPr/>
        </p:nvSpPr>
        <p:spPr>
          <a:xfrm rot="5400000">
            <a:off x="1787478" y="22345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stCxn id="61" idx="5"/>
            <a:endCxn id="60" idx="1"/>
          </p:cNvCxnSpPr>
          <p:nvPr/>
        </p:nvCxnSpPr>
        <p:spPr>
          <a:xfrm flipH="1">
            <a:off x="471851" y="2357511"/>
            <a:ext cx="1336715" cy="52368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3" name="Oval 62">
            <a:extLst>
              <a:ext uri="{FF2B5EF4-FFF2-40B4-BE49-F238E27FC236}">
                <a16:creationId xmlns:a16="http://schemas.microsoft.com/office/drawing/2014/main" id="{BDD11F87-DA81-9510-C1CB-0AF4093562CB}"/>
              </a:ext>
            </a:extLst>
          </p:cNvPr>
          <p:cNvSpPr/>
          <p:nvPr/>
        </p:nvSpPr>
        <p:spPr>
          <a:xfrm rot="5400000">
            <a:off x="351900" y="516314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4" name="Oval 63">
            <a:extLst>
              <a:ext uri="{FF2B5EF4-FFF2-40B4-BE49-F238E27FC236}">
                <a16:creationId xmlns:a16="http://schemas.microsoft.com/office/drawing/2014/main" id="{BDD11F87-DA81-9510-C1CB-0AF4093562CB}"/>
              </a:ext>
            </a:extLst>
          </p:cNvPr>
          <p:cNvSpPr/>
          <p:nvPr/>
        </p:nvSpPr>
        <p:spPr>
          <a:xfrm rot="5400000">
            <a:off x="2103364" y="516314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5" name="Straight Connector 64">
            <a:extLst>
              <a:ext uri="{FF2B5EF4-FFF2-40B4-BE49-F238E27FC236}">
                <a16:creationId xmlns:a16="http://schemas.microsoft.com/office/drawing/2014/main" id="{6205DD86-315C-53B6-CEEF-A9919650168E}"/>
              </a:ext>
            </a:extLst>
          </p:cNvPr>
          <p:cNvCxnSpPr>
            <a:cxnSpLocks/>
            <a:stCxn id="60" idx="6"/>
            <a:endCxn id="63" idx="2"/>
          </p:cNvCxnSpPr>
          <p:nvPr/>
        </p:nvCxnSpPr>
        <p:spPr>
          <a:xfrm>
            <a:off x="420939" y="3004104"/>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64" idx="4"/>
            <a:endCxn id="63" idx="0"/>
          </p:cNvCxnSpPr>
          <p:nvPr/>
        </p:nvCxnSpPr>
        <p:spPr>
          <a:xfrm flipH="1" flipV="1">
            <a:off x="495900" y="5235148"/>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6205DD86-315C-53B6-CEEF-A9919650168E}"/>
              </a:ext>
            </a:extLst>
          </p:cNvPr>
          <p:cNvCxnSpPr>
            <a:cxnSpLocks/>
            <a:stCxn id="64" idx="3"/>
            <a:endCxn id="60" idx="7"/>
          </p:cNvCxnSpPr>
          <p:nvPr/>
        </p:nvCxnSpPr>
        <p:spPr>
          <a:xfrm flipH="1" flipV="1">
            <a:off x="471851" y="2983016"/>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60" idx="7"/>
            <a:endCxn id="70" idx="4"/>
          </p:cNvCxnSpPr>
          <p:nvPr/>
        </p:nvCxnSpPr>
        <p:spPr>
          <a:xfrm>
            <a:off x="471851" y="2983016"/>
            <a:ext cx="1487513" cy="476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0" name="Oval 69">
            <a:extLst>
              <a:ext uri="{FF2B5EF4-FFF2-40B4-BE49-F238E27FC236}">
                <a16:creationId xmlns:a16="http://schemas.microsoft.com/office/drawing/2014/main" id="{BDD11F87-DA81-9510-C1CB-0AF4093562CB}"/>
              </a:ext>
            </a:extLst>
          </p:cNvPr>
          <p:cNvSpPr/>
          <p:nvPr/>
        </p:nvSpPr>
        <p:spPr>
          <a:xfrm rot="5400000">
            <a:off x="1959364" y="33879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1" name="Straight Connector 70">
            <a:extLst>
              <a:ext uri="{FF2B5EF4-FFF2-40B4-BE49-F238E27FC236}">
                <a16:creationId xmlns:a16="http://schemas.microsoft.com/office/drawing/2014/main" id="{6205DD86-315C-53B6-CEEF-A9919650168E}"/>
              </a:ext>
            </a:extLst>
          </p:cNvPr>
          <p:cNvCxnSpPr>
            <a:cxnSpLocks/>
            <a:stCxn id="72" idx="4"/>
            <a:endCxn id="60" idx="0"/>
          </p:cNvCxnSpPr>
          <p:nvPr/>
        </p:nvCxnSpPr>
        <p:spPr>
          <a:xfrm flipH="1">
            <a:off x="492939" y="2808555"/>
            <a:ext cx="1456098" cy="12354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1949037" y="27365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90" name="TextBox 89"/>
              <p:cNvSpPr txBox="1"/>
              <p:nvPr/>
            </p:nvSpPr>
            <p:spPr>
              <a:xfrm>
                <a:off x="4419533" y="5830361"/>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4419533" y="5830361"/>
                <a:ext cx="726930" cy="523220"/>
              </a:xfrm>
              <a:prstGeom prst="rect">
                <a:avLst/>
              </a:prstGeom>
              <a:blipFill rotWithShape="0">
                <a:blip r:embed="rId4"/>
                <a:stretch>
                  <a:fillRect/>
                </a:stretch>
              </a:blipFill>
            </p:spPr>
            <p:txBody>
              <a:bodyPr/>
              <a:lstStyle/>
              <a:p>
                <a:r>
                  <a:rPr lang="en-US">
                    <a:noFill/>
                  </a:rPr>
                  <a:t> </a:t>
                </a:r>
              </a:p>
            </p:txBody>
          </p:sp>
        </mc:Fallback>
      </mc:AlternateContent>
      <p:sp>
        <p:nvSpPr>
          <p:cNvPr id="91" name="Oval 90">
            <a:extLst>
              <a:ext uri="{FF2B5EF4-FFF2-40B4-BE49-F238E27FC236}">
                <a16:creationId xmlns:a16="http://schemas.microsoft.com/office/drawing/2014/main" id="{BDD11F87-DA81-9510-C1CB-0AF4093562CB}"/>
              </a:ext>
            </a:extLst>
          </p:cNvPr>
          <p:cNvSpPr/>
          <p:nvPr/>
        </p:nvSpPr>
        <p:spPr>
          <a:xfrm rot="5400000">
            <a:off x="3765310" y="28601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2" name="Oval 91">
            <a:extLst>
              <a:ext uri="{FF2B5EF4-FFF2-40B4-BE49-F238E27FC236}">
                <a16:creationId xmlns:a16="http://schemas.microsoft.com/office/drawing/2014/main" id="{BDD11F87-DA81-9510-C1CB-0AF4093562CB}"/>
              </a:ext>
            </a:extLst>
          </p:cNvPr>
          <p:cNvSpPr/>
          <p:nvPr/>
        </p:nvSpPr>
        <p:spPr>
          <a:xfrm rot="5400000">
            <a:off x="5203849" y="22345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2" name="Straight Connector 121">
            <a:extLst>
              <a:ext uri="{FF2B5EF4-FFF2-40B4-BE49-F238E27FC236}">
                <a16:creationId xmlns:a16="http://schemas.microsoft.com/office/drawing/2014/main" id="{6205DD86-315C-53B6-CEEF-A9919650168E}"/>
              </a:ext>
            </a:extLst>
          </p:cNvPr>
          <p:cNvCxnSpPr>
            <a:cxnSpLocks/>
            <a:stCxn id="92" idx="5"/>
            <a:endCxn id="91" idx="1"/>
          </p:cNvCxnSpPr>
          <p:nvPr/>
        </p:nvCxnSpPr>
        <p:spPr>
          <a:xfrm flipH="1">
            <a:off x="3888222" y="2357511"/>
            <a:ext cx="1336715" cy="52368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4" name="Oval 123">
            <a:extLst>
              <a:ext uri="{FF2B5EF4-FFF2-40B4-BE49-F238E27FC236}">
                <a16:creationId xmlns:a16="http://schemas.microsoft.com/office/drawing/2014/main" id="{BDD11F87-DA81-9510-C1CB-0AF4093562CB}"/>
              </a:ext>
            </a:extLst>
          </p:cNvPr>
          <p:cNvSpPr/>
          <p:nvPr/>
        </p:nvSpPr>
        <p:spPr>
          <a:xfrm rot="5400000">
            <a:off x="3768271" y="516314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6" name="Oval 125">
            <a:extLst>
              <a:ext uri="{FF2B5EF4-FFF2-40B4-BE49-F238E27FC236}">
                <a16:creationId xmlns:a16="http://schemas.microsoft.com/office/drawing/2014/main" id="{BDD11F87-DA81-9510-C1CB-0AF4093562CB}"/>
              </a:ext>
            </a:extLst>
          </p:cNvPr>
          <p:cNvSpPr/>
          <p:nvPr/>
        </p:nvSpPr>
        <p:spPr>
          <a:xfrm rot="5400000">
            <a:off x="5519735" y="516314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7" name="Straight Connector 126">
            <a:extLst>
              <a:ext uri="{FF2B5EF4-FFF2-40B4-BE49-F238E27FC236}">
                <a16:creationId xmlns:a16="http://schemas.microsoft.com/office/drawing/2014/main" id="{6205DD86-315C-53B6-CEEF-A9919650168E}"/>
              </a:ext>
            </a:extLst>
          </p:cNvPr>
          <p:cNvCxnSpPr>
            <a:cxnSpLocks/>
            <a:stCxn id="91" idx="6"/>
            <a:endCxn id="124" idx="2"/>
          </p:cNvCxnSpPr>
          <p:nvPr/>
        </p:nvCxnSpPr>
        <p:spPr>
          <a:xfrm>
            <a:off x="3837310" y="3004104"/>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6205DD86-315C-53B6-CEEF-A9919650168E}"/>
              </a:ext>
            </a:extLst>
          </p:cNvPr>
          <p:cNvCxnSpPr>
            <a:cxnSpLocks/>
            <a:stCxn id="126" idx="4"/>
            <a:endCxn id="124" idx="0"/>
          </p:cNvCxnSpPr>
          <p:nvPr/>
        </p:nvCxnSpPr>
        <p:spPr>
          <a:xfrm flipH="1" flipV="1">
            <a:off x="3912271" y="5235148"/>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05DD86-315C-53B6-CEEF-A9919650168E}"/>
              </a:ext>
            </a:extLst>
          </p:cNvPr>
          <p:cNvCxnSpPr>
            <a:cxnSpLocks/>
            <a:stCxn id="126" idx="3"/>
            <a:endCxn id="91" idx="7"/>
          </p:cNvCxnSpPr>
          <p:nvPr/>
        </p:nvCxnSpPr>
        <p:spPr>
          <a:xfrm flipH="1" flipV="1">
            <a:off x="3888222" y="2983016"/>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6205DD86-315C-53B6-CEEF-A9919650168E}"/>
              </a:ext>
            </a:extLst>
          </p:cNvPr>
          <p:cNvCxnSpPr>
            <a:cxnSpLocks/>
            <a:stCxn id="91" idx="7"/>
            <a:endCxn id="131" idx="4"/>
          </p:cNvCxnSpPr>
          <p:nvPr/>
        </p:nvCxnSpPr>
        <p:spPr>
          <a:xfrm>
            <a:off x="3888222" y="2983016"/>
            <a:ext cx="1487513" cy="476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1" name="Oval 130">
            <a:extLst>
              <a:ext uri="{FF2B5EF4-FFF2-40B4-BE49-F238E27FC236}">
                <a16:creationId xmlns:a16="http://schemas.microsoft.com/office/drawing/2014/main" id="{BDD11F87-DA81-9510-C1CB-0AF4093562CB}"/>
              </a:ext>
            </a:extLst>
          </p:cNvPr>
          <p:cNvSpPr/>
          <p:nvPr/>
        </p:nvSpPr>
        <p:spPr>
          <a:xfrm rot="5400000">
            <a:off x="5375735" y="33879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32" name="Straight Connector 131">
            <a:extLst>
              <a:ext uri="{FF2B5EF4-FFF2-40B4-BE49-F238E27FC236}">
                <a16:creationId xmlns:a16="http://schemas.microsoft.com/office/drawing/2014/main" id="{6205DD86-315C-53B6-CEEF-A9919650168E}"/>
              </a:ext>
            </a:extLst>
          </p:cNvPr>
          <p:cNvCxnSpPr>
            <a:cxnSpLocks/>
            <a:stCxn id="133" idx="4"/>
            <a:endCxn id="91" idx="0"/>
          </p:cNvCxnSpPr>
          <p:nvPr/>
        </p:nvCxnSpPr>
        <p:spPr>
          <a:xfrm flipH="1">
            <a:off x="3909310" y="2808555"/>
            <a:ext cx="1456098" cy="12354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3" name="Oval 132">
            <a:extLst>
              <a:ext uri="{FF2B5EF4-FFF2-40B4-BE49-F238E27FC236}">
                <a16:creationId xmlns:a16="http://schemas.microsoft.com/office/drawing/2014/main" id="{BDD11F87-DA81-9510-C1CB-0AF4093562CB}"/>
              </a:ext>
            </a:extLst>
          </p:cNvPr>
          <p:cNvSpPr/>
          <p:nvPr/>
        </p:nvSpPr>
        <p:spPr>
          <a:xfrm rot="5400000">
            <a:off x="5365408" y="27365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134" name="TextBox 133"/>
              <p:cNvSpPr txBox="1"/>
              <p:nvPr/>
            </p:nvSpPr>
            <p:spPr>
              <a:xfrm>
                <a:off x="7741053" y="5830361"/>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7741053" y="5830361"/>
                <a:ext cx="726930" cy="523220"/>
              </a:xfrm>
              <a:prstGeom prst="rect">
                <a:avLst/>
              </a:prstGeom>
              <a:blipFill rotWithShape="0">
                <a:blip r:embed="rId5"/>
                <a:stretch>
                  <a:fillRect/>
                </a:stretch>
              </a:blipFill>
            </p:spPr>
            <p:txBody>
              <a:bodyPr/>
              <a:lstStyle/>
              <a:p>
                <a:r>
                  <a:rPr lang="en-US">
                    <a:noFill/>
                  </a:rPr>
                  <a:t> </a:t>
                </a:r>
              </a:p>
            </p:txBody>
          </p:sp>
        </mc:Fallback>
      </mc:AlternateContent>
      <p:sp>
        <p:nvSpPr>
          <p:cNvPr id="139" name="Oval 138">
            <a:extLst>
              <a:ext uri="{FF2B5EF4-FFF2-40B4-BE49-F238E27FC236}">
                <a16:creationId xmlns:a16="http://schemas.microsoft.com/office/drawing/2014/main" id="{BDD11F87-DA81-9510-C1CB-0AF4093562CB}"/>
              </a:ext>
            </a:extLst>
          </p:cNvPr>
          <p:cNvSpPr/>
          <p:nvPr/>
        </p:nvSpPr>
        <p:spPr>
          <a:xfrm rot="5400000">
            <a:off x="7086830" y="28601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0" name="Oval 139">
            <a:extLst>
              <a:ext uri="{FF2B5EF4-FFF2-40B4-BE49-F238E27FC236}">
                <a16:creationId xmlns:a16="http://schemas.microsoft.com/office/drawing/2014/main" id="{BDD11F87-DA81-9510-C1CB-0AF4093562CB}"/>
              </a:ext>
            </a:extLst>
          </p:cNvPr>
          <p:cNvSpPr/>
          <p:nvPr/>
        </p:nvSpPr>
        <p:spPr>
          <a:xfrm rot="5400000">
            <a:off x="8525369" y="22345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1" name="Straight Connector 140">
            <a:extLst>
              <a:ext uri="{FF2B5EF4-FFF2-40B4-BE49-F238E27FC236}">
                <a16:creationId xmlns:a16="http://schemas.microsoft.com/office/drawing/2014/main" id="{6205DD86-315C-53B6-CEEF-A9919650168E}"/>
              </a:ext>
            </a:extLst>
          </p:cNvPr>
          <p:cNvCxnSpPr>
            <a:cxnSpLocks/>
            <a:stCxn id="140" idx="5"/>
            <a:endCxn id="139" idx="1"/>
          </p:cNvCxnSpPr>
          <p:nvPr/>
        </p:nvCxnSpPr>
        <p:spPr>
          <a:xfrm flipH="1">
            <a:off x="7209742" y="2357511"/>
            <a:ext cx="1336715" cy="52368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42" name="Oval 141">
            <a:extLst>
              <a:ext uri="{FF2B5EF4-FFF2-40B4-BE49-F238E27FC236}">
                <a16:creationId xmlns:a16="http://schemas.microsoft.com/office/drawing/2014/main" id="{BDD11F87-DA81-9510-C1CB-0AF4093562CB}"/>
              </a:ext>
            </a:extLst>
          </p:cNvPr>
          <p:cNvSpPr/>
          <p:nvPr/>
        </p:nvSpPr>
        <p:spPr>
          <a:xfrm rot="5400000">
            <a:off x="7089791" y="516314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3" name="Oval 142">
            <a:extLst>
              <a:ext uri="{FF2B5EF4-FFF2-40B4-BE49-F238E27FC236}">
                <a16:creationId xmlns:a16="http://schemas.microsoft.com/office/drawing/2014/main" id="{BDD11F87-DA81-9510-C1CB-0AF4093562CB}"/>
              </a:ext>
            </a:extLst>
          </p:cNvPr>
          <p:cNvSpPr/>
          <p:nvPr/>
        </p:nvSpPr>
        <p:spPr>
          <a:xfrm rot="5400000">
            <a:off x="8841255" y="516314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4" name="Straight Connector 143">
            <a:extLst>
              <a:ext uri="{FF2B5EF4-FFF2-40B4-BE49-F238E27FC236}">
                <a16:creationId xmlns:a16="http://schemas.microsoft.com/office/drawing/2014/main" id="{6205DD86-315C-53B6-CEEF-A9919650168E}"/>
              </a:ext>
            </a:extLst>
          </p:cNvPr>
          <p:cNvCxnSpPr>
            <a:cxnSpLocks/>
            <a:stCxn id="139" idx="6"/>
            <a:endCxn id="142" idx="2"/>
          </p:cNvCxnSpPr>
          <p:nvPr/>
        </p:nvCxnSpPr>
        <p:spPr>
          <a:xfrm>
            <a:off x="7158830" y="3004104"/>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Straight Connector 144">
            <a:extLst>
              <a:ext uri="{FF2B5EF4-FFF2-40B4-BE49-F238E27FC236}">
                <a16:creationId xmlns:a16="http://schemas.microsoft.com/office/drawing/2014/main" id="{6205DD86-315C-53B6-CEEF-A9919650168E}"/>
              </a:ext>
            </a:extLst>
          </p:cNvPr>
          <p:cNvCxnSpPr>
            <a:cxnSpLocks/>
            <a:stCxn id="143" idx="4"/>
            <a:endCxn id="142" idx="0"/>
          </p:cNvCxnSpPr>
          <p:nvPr/>
        </p:nvCxnSpPr>
        <p:spPr>
          <a:xfrm flipH="1" flipV="1">
            <a:off x="7233791" y="5235148"/>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Straight Connector 145">
            <a:extLst>
              <a:ext uri="{FF2B5EF4-FFF2-40B4-BE49-F238E27FC236}">
                <a16:creationId xmlns:a16="http://schemas.microsoft.com/office/drawing/2014/main" id="{6205DD86-315C-53B6-CEEF-A9919650168E}"/>
              </a:ext>
            </a:extLst>
          </p:cNvPr>
          <p:cNvCxnSpPr>
            <a:cxnSpLocks/>
            <a:stCxn id="143" idx="3"/>
            <a:endCxn id="139" idx="7"/>
          </p:cNvCxnSpPr>
          <p:nvPr/>
        </p:nvCxnSpPr>
        <p:spPr>
          <a:xfrm flipH="1" flipV="1">
            <a:off x="7209742" y="2983016"/>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Straight Connector 146">
            <a:extLst>
              <a:ext uri="{FF2B5EF4-FFF2-40B4-BE49-F238E27FC236}">
                <a16:creationId xmlns:a16="http://schemas.microsoft.com/office/drawing/2014/main" id="{6205DD86-315C-53B6-CEEF-A9919650168E}"/>
              </a:ext>
            </a:extLst>
          </p:cNvPr>
          <p:cNvCxnSpPr>
            <a:cxnSpLocks/>
            <a:stCxn id="139" idx="7"/>
            <a:endCxn id="148" idx="4"/>
          </p:cNvCxnSpPr>
          <p:nvPr/>
        </p:nvCxnSpPr>
        <p:spPr>
          <a:xfrm>
            <a:off x="7209742" y="2983016"/>
            <a:ext cx="1487513" cy="476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48" name="Oval 147">
            <a:extLst>
              <a:ext uri="{FF2B5EF4-FFF2-40B4-BE49-F238E27FC236}">
                <a16:creationId xmlns:a16="http://schemas.microsoft.com/office/drawing/2014/main" id="{BDD11F87-DA81-9510-C1CB-0AF4093562CB}"/>
              </a:ext>
            </a:extLst>
          </p:cNvPr>
          <p:cNvSpPr/>
          <p:nvPr/>
        </p:nvSpPr>
        <p:spPr>
          <a:xfrm rot="5400000">
            <a:off x="8697255" y="33879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9" name="Straight Connector 148">
            <a:extLst>
              <a:ext uri="{FF2B5EF4-FFF2-40B4-BE49-F238E27FC236}">
                <a16:creationId xmlns:a16="http://schemas.microsoft.com/office/drawing/2014/main" id="{6205DD86-315C-53B6-CEEF-A9919650168E}"/>
              </a:ext>
            </a:extLst>
          </p:cNvPr>
          <p:cNvCxnSpPr>
            <a:cxnSpLocks/>
            <a:stCxn id="150" idx="4"/>
            <a:endCxn id="139" idx="0"/>
          </p:cNvCxnSpPr>
          <p:nvPr/>
        </p:nvCxnSpPr>
        <p:spPr>
          <a:xfrm flipH="1">
            <a:off x="7230830" y="2808555"/>
            <a:ext cx="1456098" cy="12354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Oval 149">
            <a:extLst>
              <a:ext uri="{FF2B5EF4-FFF2-40B4-BE49-F238E27FC236}">
                <a16:creationId xmlns:a16="http://schemas.microsoft.com/office/drawing/2014/main" id="{BDD11F87-DA81-9510-C1CB-0AF4093562CB}"/>
              </a:ext>
            </a:extLst>
          </p:cNvPr>
          <p:cNvSpPr/>
          <p:nvPr/>
        </p:nvSpPr>
        <p:spPr>
          <a:xfrm rot="5400000">
            <a:off x="8686928" y="273655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Tree>
    <p:extLst>
      <p:ext uri="{BB962C8B-B14F-4D97-AF65-F5344CB8AC3E}">
        <p14:creationId xmlns:p14="http://schemas.microsoft.com/office/powerpoint/2010/main" val="292751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500" fill="hold"/>
                                        <p:tgtEl>
                                          <p:spTgt spid="65"/>
                                        </p:tgtEl>
                                        <p:attrNameLst>
                                          <p:attrName>stroke.color</p:attrName>
                                        </p:attrNameLst>
                                      </p:cBhvr>
                                      <p:to>
                                        <a:schemeClr val="accent2"/>
                                      </p:to>
                                    </p:animClr>
                                    <p:set>
                                      <p:cBhvr>
                                        <p:cTn id="33" dur="500" fill="hold"/>
                                        <p:tgtEl>
                                          <p:spTgt spid="65"/>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62"/>
                                        </p:tgtEl>
                                      </p:cBhvr>
                                    </p:animEffect>
                                    <p:anim calcmode="lin" valueType="num">
                                      <p:cBhvr>
                                        <p:cTn id="38" dur="1000"/>
                                        <p:tgtEl>
                                          <p:spTgt spid="62"/>
                                        </p:tgtEl>
                                        <p:attrNameLst>
                                          <p:attrName>ppt_x</p:attrName>
                                        </p:attrNameLst>
                                      </p:cBhvr>
                                      <p:tavLst>
                                        <p:tav tm="0">
                                          <p:val>
                                            <p:strVal val="ppt_x"/>
                                          </p:val>
                                        </p:tav>
                                        <p:tav tm="100000">
                                          <p:val>
                                            <p:strVal val="ppt_x"/>
                                          </p:val>
                                        </p:tav>
                                      </p:tavLst>
                                    </p:anim>
                                    <p:anim calcmode="lin" valueType="num">
                                      <p:cBhvr>
                                        <p:cTn id="39" dur="1000"/>
                                        <p:tgtEl>
                                          <p:spTgt spid="62"/>
                                        </p:tgtEl>
                                        <p:attrNameLst>
                                          <p:attrName>ppt_y</p:attrName>
                                        </p:attrNameLst>
                                      </p:cBhvr>
                                      <p:tavLst>
                                        <p:tav tm="0">
                                          <p:val>
                                            <p:strVal val="ppt_y"/>
                                          </p:val>
                                        </p:tav>
                                        <p:tav tm="100000">
                                          <p:val>
                                            <p:strVal val="ppt_y+.1"/>
                                          </p:val>
                                        </p:tav>
                                      </p:tavLst>
                                    </p:anim>
                                    <p:set>
                                      <p:cBhvr>
                                        <p:cTn id="40" dur="1" fill="hold">
                                          <p:stCondLst>
                                            <p:cond delay="999"/>
                                          </p:stCondLst>
                                        </p:cTn>
                                        <p:tgtEl>
                                          <p:spTgt spid="62"/>
                                        </p:tgtEl>
                                        <p:attrNameLst>
                                          <p:attrName>style.visibility</p:attrName>
                                        </p:attrNameLst>
                                      </p:cBhvr>
                                      <p:to>
                                        <p:strVal val="hidden"/>
                                      </p:to>
                                    </p:set>
                                  </p:childTnLst>
                                </p:cTn>
                              </p:par>
                              <p:par>
                                <p:cTn id="41" presetID="42" presetClass="exit" presetSubtype="0" fill="hold" nodeType="withEffect">
                                  <p:stCondLst>
                                    <p:cond delay="0"/>
                                  </p:stCondLst>
                                  <p:childTnLst>
                                    <p:animEffect transition="out" filter="fade">
                                      <p:cBhvr>
                                        <p:cTn id="42" dur="1000"/>
                                        <p:tgtEl>
                                          <p:spTgt spid="66"/>
                                        </p:tgtEl>
                                      </p:cBhvr>
                                    </p:animEffect>
                                    <p:anim calcmode="lin" valueType="num">
                                      <p:cBhvr>
                                        <p:cTn id="43" dur="1000"/>
                                        <p:tgtEl>
                                          <p:spTgt spid="66"/>
                                        </p:tgtEl>
                                        <p:attrNameLst>
                                          <p:attrName>ppt_x</p:attrName>
                                        </p:attrNameLst>
                                      </p:cBhvr>
                                      <p:tavLst>
                                        <p:tav tm="0">
                                          <p:val>
                                            <p:strVal val="ppt_x"/>
                                          </p:val>
                                        </p:tav>
                                        <p:tav tm="100000">
                                          <p:val>
                                            <p:strVal val="ppt_x"/>
                                          </p:val>
                                        </p:tav>
                                      </p:tavLst>
                                    </p:anim>
                                    <p:anim calcmode="lin" valueType="num">
                                      <p:cBhvr>
                                        <p:cTn id="44" dur="1000"/>
                                        <p:tgtEl>
                                          <p:spTgt spid="66"/>
                                        </p:tgtEl>
                                        <p:attrNameLst>
                                          <p:attrName>ppt_y</p:attrName>
                                        </p:attrNameLst>
                                      </p:cBhvr>
                                      <p:tavLst>
                                        <p:tav tm="0">
                                          <p:val>
                                            <p:strVal val="ppt_y"/>
                                          </p:val>
                                        </p:tav>
                                        <p:tav tm="100000">
                                          <p:val>
                                            <p:strVal val="ppt_y+.1"/>
                                          </p:val>
                                        </p:tav>
                                      </p:tavLst>
                                    </p:anim>
                                    <p:set>
                                      <p:cBhvr>
                                        <p:cTn id="45" dur="1" fill="hold">
                                          <p:stCondLst>
                                            <p:cond delay="999"/>
                                          </p:stCondLst>
                                        </p:cTn>
                                        <p:tgtEl>
                                          <p:spTgt spid="66"/>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67"/>
                                        </p:tgtEl>
                                      </p:cBhvr>
                                    </p:animEffect>
                                    <p:anim calcmode="lin" valueType="num">
                                      <p:cBhvr>
                                        <p:cTn id="48" dur="1000"/>
                                        <p:tgtEl>
                                          <p:spTgt spid="67"/>
                                        </p:tgtEl>
                                        <p:attrNameLst>
                                          <p:attrName>ppt_x</p:attrName>
                                        </p:attrNameLst>
                                      </p:cBhvr>
                                      <p:tavLst>
                                        <p:tav tm="0">
                                          <p:val>
                                            <p:strVal val="ppt_x"/>
                                          </p:val>
                                        </p:tav>
                                        <p:tav tm="100000">
                                          <p:val>
                                            <p:strVal val="ppt_x"/>
                                          </p:val>
                                        </p:tav>
                                      </p:tavLst>
                                    </p:anim>
                                    <p:anim calcmode="lin" valueType="num">
                                      <p:cBhvr>
                                        <p:cTn id="49" dur="1000"/>
                                        <p:tgtEl>
                                          <p:spTgt spid="67"/>
                                        </p:tgtEl>
                                        <p:attrNameLst>
                                          <p:attrName>ppt_y</p:attrName>
                                        </p:attrNameLst>
                                      </p:cBhvr>
                                      <p:tavLst>
                                        <p:tav tm="0">
                                          <p:val>
                                            <p:strVal val="ppt_y"/>
                                          </p:val>
                                        </p:tav>
                                        <p:tav tm="100000">
                                          <p:val>
                                            <p:strVal val="ppt_y+.1"/>
                                          </p:val>
                                        </p:tav>
                                      </p:tavLst>
                                    </p:anim>
                                    <p:set>
                                      <p:cBhvr>
                                        <p:cTn id="50" dur="1" fill="hold">
                                          <p:stCondLst>
                                            <p:cond delay="999"/>
                                          </p:stCondLst>
                                        </p:cTn>
                                        <p:tgtEl>
                                          <p:spTgt spid="67"/>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68"/>
                                        </p:tgtEl>
                                      </p:cBhvr>
                                    </p:animEffect>
                                    <p:anim calcmode="lin" valueType="num">
                                      <p:cBhvr>
                                        <p:cTn id="53" dur="1000"/>
                                        <p:tgtEl>
                                          <p:spTgt spid="68"/>
                                        </p:tgtEl>
                                        <p:attrNameLst>
                                          <p:attrName>ppt_x</p:attrName>
                                        </p:attrNameLst>
                                      </p:cBhvr>
                                      <p:tavLst>
                                        <p:tav tm="0">
                                          <p:val>
                                            <p:strVal val="ppt_x"/>
                                          </p:val>
                                        </p:tav>
                                        <p:tav tm="100000">
                                          <p:val>
                                            <p:strVal val="ppt_x"/>
                                          </p:val>
                                        </p:tav>
                                      </p:tavLst>
                                    </p:anim>
                                    <p:anim calcmode="lin" valueType="num">
                                      <p:cBhvr>
                                        <p:cTn id="54" dur="1000"/>
                                        <p:tgtEl>
                                          <p:spTgt spid="68"/>
                                        </p:tgtEl>
                                        <p:attrNameLst>
                                          <p:attrName>ppt_y</p:attrName>
                                        </p:attrNameLst>
                                      </p:cBhvr>
                                      <p:tavLst>
                                        <p:tav tm="0">
                                          <p:val>
                                            <p:strVal val="ppt_y"/>
                                          </p:val>
                                        </p:tav>
                                        <p:tav tm="100000">
                                          <p:val>
                                            <p:strVal val="ppt_y+.1"/>
                                          </p:val>
                                        </p:tav>
                                      </p:tavLst>
                                    </p:anim>
                                    <p:set>
                                      <p:cBhvr>
                                        <p:cTn id="55" dur="1" fill="hold">
                                          <p:stCondLst>
                                            <p:cond delay="999"/>
                                          </p:stCondLst>
                                        </p:cTn>
                                        <p:tgtEl>
                                          <p:spTgt spid="68"/>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71"/>
                                        </p:tgtEl>
                                      </p:cBhvr>
                                    </p:animEffect>
                                    <p:anim calcmode="lin" valueType="num">
                                      <p:cBhvr>
                                        <p:cTn id="58" dur="1000"/>
                                        <p:tgtEl>
                                          <p:spTgt spid="71"/>
                                        </p:tgtEl>
                                        <p:attrNameLst>
                                          <p:attrName>ppt_x</p:attrName>
                                        </p:attrNameLst>
                                      </p:cBhvr>
                                      <p:tavLst>
                                        <p:tav tm="0">
                                          <p:val>
                                            <p:strVal val="ppt_x"/>
                                          </p:val>
                                        </p:tav>
                                        <p:tav tm="100000">
                                          <p:val>
                                            <p:strVal val="ppt_x"/>
                                          </p:val>
                                        </p:tav>
                                      </p:tavLst>
                                    </p:anim>
                                    <p:anim calcmode="lin" valueType="num">
                                      <p:cBhvr>
                                        <p:cTn id="59" dur="1000"/>
                                        <p:tgtEl>
                                          <p:spTgt spid="71"/>
                                        </p:tgtEl>
                                        <p:attrNameLst>
                                          <p:attrName>ppt_y</p:attrName>
                                        </p:attrNameLst>
                                      </p:cBhvr>
                                      <p:tavLst>
                                        <p:tav tm="0">
                                          <p:val>
                                            <p:strVal val="ppt_y"/>
                                          </p:val>
                                        </p:tav>
                                        <p:tav tm="100000">
                                          <p:val>
                                            <p:strVal val="ppt_y+.1"/>
                                          </p:val>
                                        </p:tav>
                                      </p:tavLst>
                                    </p:anim>
                                    <p:set>
                                      <p:cBhvr>
                                        <p:cTn id="60" dur="1" fill="hold">
                                          <p:stCondLst>
                                            <p:cond delay="999"/>
                                          </p:stCondLst>
                                        </p:cTn>
                                        <p:tgtEl>
                                          <p:spTgt spid="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500" fill="hold"/>
                                        <p:tgtEl>
                                          <p:spTgt spid="122"/>
                                        </p:tgtEl>
                                        <p:attrNameLst>
                                          <p:attrName>stroke.color</p:attrName>
                                        </p:attrNameLst>
                                      </p:cBhvr>
                                      <p:to>
                                        <a:schemeClr val="accent2"/>
                                      </p:to>
                                    </p:animClr>
                                    <p:set>
                                      <p:cBhvr>
                                        <p:cTn id="97" dur="500" fill="hold"/>
                                        <p:tgtEl>
                                          <p:spTgt spid="122"/>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42" presetClass="exit" presetSubtype="0" fill="hold" nodeType="clickEffect">
                                  <p:stCondLst>
                                    <p:cond delay="0"/>
                                  </p:stCondLst>
                                  <p:childTnLst>
                                    <p:animEffect transition="out" filter="fade">
                                      <p:cBhvr>
                                        <p:cTn id="101" dur="1000"/>
                                        <p:tgtEl>
                                          <p:spTgt spid="127"/>
                                        </p:tgtEl>
                                      </p:cBhvr>
                                    </p:animEffect>
                                    <p:anim calcmode="lin" valueType="num">
                                      <p:cBhvr>
                                        <p:cTn id="102" dur="1000"/>
                                        <p:tgtEl>
                                          <p:spTgt spid="127"/>
                                        </p:tgtEl>
                                        <p:attrNameLst>
                                          <p:attrName>ppt_x</p:attrName>
                                        </p:attrNameLst>
                                      </p:cBhvr>
                                      <p:tavLst>
                                        <p:tav tm="0">
                                          <p:val>
                                            <p:strVal val="ppt_x"/>
                                          </p:val>
                                        </p:tav>
                                        <p:tav tm="100000">
                                          <p:val>
                                            <p:strVal val="ppt_x"/>
                                          </p:val>
                                        </p:tav>
                                      </p:tavLst>
                                    </p:anim>
                                    <p:anim calcmode="lin" valueType="num">
                                      <p:cBhvr>
                                        <p:cTn id="103" dur="1000"/>
                                        <p:tgtEl>
                                          <p:spTgt spid="127"/>
                                        </p:tgtEl>
                                        <p:attrNameLst>
                                          <p:attrName>ppt_y</p:attrName>
                                        </p:attrNameLst>
                                      </p:cBhvr>
                                      <p:tavLst>
                                        <p:tav tm="0">
                                          <p:val>
                                            <p:strVal val="ppt_y"/>
                                          </p:val>
                                        </p:tav>
                                        <p:tav tm="100000">
                                          <p:val>
                                            <p:strVal val="ppt_y+.1"/>
                                          </p:val>
                                        </p:tav>
                                      </p:tavLst>
                                    </p:anim>
                                    <p:set>
                                      <p:cBhvr>
                                        <p:cTn id="104" dur="1" fill="hold">
                                          <p:stCondLst>
                                            <p:cond delay="999"/>
                                          </p:stCondLst>
                                        </p:cTn>
                                        <p:tgtEl>
                                          <p:spTgt spid="127"/>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1000"/>
                                        <p:tgtEl>
                                          <p:spTgt spid="129"/>
                                        </p:tgtEl>
                                      </p:cBhvr>
                                    </p:animEffect>
                                    <p:anim calcmode="lin" valueType="num">
                                      <p:cBhvr>
                                        <p:cTn id="107" dur="1000"/>
                                        <p:tgtEl>
                                          <p:spTgt spid="129"/>
                                        </p:tgtEl>
                                        <p:attrNameLst>
                                          <p:attrName>ppt_x</p:attrName>
                                        </p:attrNameLst>
                                      </p:cBhvr>
                                      <p:tavLst>
                                        <p:tav tm="0">
                                          <p:val>
                                            <p:strVal val="ppt_x"/>
                                          </p:val>
                                        </p:tav>
                                        <p:tav tm="100000">
                                          <p:val>
                                            <p:strVal val="ppt_x"/>
                                          </p:val>
                                        </p:tav>
                                      </p:tavLst>
                                    </p:anim>
                                    <p:anim calcmode="lin" valueType="num">
                                      <p:cBhvr>
                                        <p:cTn id="108" dur="1000"/>
                                        <p:tgtEl>
                                          <p:spTgt spid="129"/>
                                        </p:tgtEl>
                                        <p:attrNameLst>
                                          <p:attrName>ppt_y</p:attrName>
                                        </p:attrNameLst>
                                      </p:cBhvr>
                                      <p:tavLst>
                                        <p:tav tm="0">
                                          <p:val>
                                            <p:strVal val="ppt_y"/>
                                          </p:val>
                                        </p:tav>
                                        <p:tav tm="100000">
                                          <p:val>
                                            <p:strVal val="ppt_y+.1"/>
                                          </p:val>
                                        </p:tav>
                                      </p:tavLst>
                                    </p:anim>
                                    <p:set>
                                      <p:cBhvr>
                                        <p:cTn id="109" dur="1" fill="hold">
                                          <p:stCondLst>
                                            <p:cond delay="999"/>
                                          </p:stCondLst>
                                        </p:cTn>
                                        <p:tgtEl>
                                          <p:spTgt spid="129"/>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1000"/>
                                        <p:tgtEl>
                                          <p:spTgt spid="130"/>
                                        </p:tgtEl>
                                      </p:cBhvr>
                                    </p:animEffect>
                                    <p:anim calcmode="lin" valueType="num">
                                      <p:cBhvr>
                                        <p:cTn id="112" dur="1000"/>
                                        <p:tgtEl>
                                          <p:spTgt spid="130"/>
                                        </p:tgtEl>
                                        <p:attrNameLst>
                                          <p:attrName>ppt_x</p:attrName>
                                        </p:attrNameLst>
                                      </p:cBhvr>
                                      <p:tavLst>
                                        <p:tav tm="0">
                                          <p:val>
                                            <p:strVal val="ppt_x"/>
                                          </p:val>
                                        </p:tav>
                                        <p:tav tm="100000">
                                          <p:val>
                                            <p:strVal val="ppt_x"/>
                                          </p:val>
                                        </p:tav>
                                      </p:tavLst>
                                    </p:anim>
                                    <p:anim calcmode="lin" valueType="num">
                                      <p:cBhvr>
                                        <p:cTn id="113" dur="1000"/>
                                        <p:tgtEl>
                                          <p:spTgt spid="130"/>
                                        </p:tgtEl>
                                        <p:attrNameLst>
                                          <p:attrName>ppt_y</p:attrName>
                                        </p:attrNameLst>
                                      </p:cBhvr>
                                      <p:tavLst>
                                        <p:tav tm="0">
                                          <p:val>
                                            <p:strVal val="ppt_y"/>
                                          </p:val>
                                        </p:tav>
                                        <p:tav tm="100000">
                                          <p:val>
                                            <p:strVal val="ppt_y+.1"/>
                                          </p:val>
                                        </p:tav>
                                      </p:tavLst>
                                    </p:anim>
                                    <p:set>
                                      <p:cBhvr>
                                        <p:cTn id="114" dur="1" fill="hold">
                                          <p:stCondLst>
                                            <p:cond delay="999"/>
                                          </p:stCondLst>
                                        </p:cTn>
                                        <p:tgtEl>
                                          <p:spTgt spid="130"/>
                                        </p:tgtEl>
                                        <p:attrNameLst>
                                          <p:attrName>style.visibility</p:attrName>
                                        </p:attrNameLst>
                                      </p:cBhvr>
                                      <p:to>
                                        <p:strVal val="hidden"/>
                                      </p:to>
                                    </p:set>
                                  </p:childTnLst>
                                </p:cTn>
                              </p:par>
                              <p:par>
                                <p:cTn id="115" presetID="42" presetClass="exit" presetSubtype="0" fill="hold" nodeType="withEffect">
                                  <p:stCondLst>
                                    <p:cond delay="0"/>
                                  </p:stCondLst>
                                  <p:childTnLst>
                                    <p:animEffect transition="out" filter="fade">
                                      <p:cBhvr>
                                        <p:cTn id="116" dur="1000"/>
                                        <p:tgtEl>
                                          <p:spTgt spid="132"/>
                                        </p:tgtEl>
                                      </p:cBhvr>
                                    </p:animEffect>
                                    <p:anim calcmode="lin" valueType="num">
                                      <p:cBhvr>
                                        <p:cTn id="117" dur="1000"/>
                                        <p:tgtEl>
                                          <p:spTgt spid="132"/>
                                        </p:tgtEl>
                                        <p:attrNameLst>
                                          <p:attrName>ppt_x</p:attrName>
                                        </p:attrNameLst>
                                      </p:cBhvr>
                                      <p:tavLst>
                                        <p:tav tm="0">
                                          <p:val>
                                            <p:strVal val="ppt_x"/>
                                          </p:val>
                                        </p:tav>
                                        <p:tav tm="100000">
                                          <p:val>
                                            <p:strVal val="ppt_x"/>
                                          </p:val>
                                        </p:tav>
                                      </p:tavLst>
                                    </p:anim>
                                    <p:anim calcmode="lin" valueType="num">
                                      <p:cBhvr>
                                        <p:cTn id="118" dur="1000"/>
                                        <p:tgtEl>
                                          <p:spTgt spid="132"/>
                                        </p:tgtEl>
                                        <p:attrNameLst>
                                          <p:attrName>ppt_y</p:attrName>
                                        </p:attrNameLst>
                                      </p:cBhvr>
                                      <p:tavLst>
                                        <p:tav tm="0">
                                          <p:val>
                                            <p:strVal val="ppt_y"/>
                                          </p:val>
                                        </p:tav>
                                        <p:tav tm="100000">
                                          <p:val>
                                            <p:strVal val="ppt_y+.1"/>
                                          </p:val>
                                        </p:tav>
                                      </p:tavLst>
                                    </p:anim>
                                    <p:set>
                                      <p:cBhvr>
                                        <p:cTn id="119" dur="1" fill="hold">
                                          <p:stCondLst>
                                            <p:cond delay="999"/>
                                          </p:stCondLst>
                                        </p:cTn>
                                        <p:tgtEl>
                                          <p:spTgt spid="132"/>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500" fill="hold"/>
                                        <p:tgtEl>
                                          <p:spTgt spid="128"/>
                                        </p:tgtEl>
                                        <p:attrNameLst>
                                          <p:attrName>stroke.color</p:attrName>
                                        </p:attrNameLst>
                                      </p:cBhvr>
                                      <p:to>
                                        <a:schemeClr val="accent2"/>
                                      </p:to>
                                    </p:animClr>
                                    <p:set>
                                      <p:cBhvr>
                                        <p:cTn id="124" dur="500" fill="hold"/>
                                        <p:tgtEl>
                                          <p:spTgt spid="128"/>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4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4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5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7" presetClass="emph" presetSubtype="2" fill="hold" nodeType="clickEffect">
                                  <p:stCondLst>
                                    <p:cond delay="0"/>
                                  </p:stCondLst>
                                  <p:childTnLst>
                                    <p:animClr clrSpc="rgb" dir="cw">
                                      <p:cBhvr>
                                        <p:cTn id="162" dur="500" fill="hold"/>
                                        <p:tgtEl>
                                          <p:spTgt spid="145"/>
                                        </p:tgtEl>
                                        <p:attrNameLst>
                                          <p:attrName>stroke.color</p:attrName>
                                        </p:attrNameLst>
                                      </p:cBhvr>
                                      <p:to>
                                        <a:schemeClr val="accent2"/>
                                      </p:to>
                                    </p:animClr>
                                    <p:set>
                                      <p:cBhvr>
                                        <p:cTn id="163" dur="500" fill="hold"/>
                                        <p:tgtEl>
                                          <p:spTgt spid="145"/>
                                        </p:tgtEl>
                                        <p:attrNameLst>
                                          <p:attrName>stroke.on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42" presetClass="exit" presetSubtype="0" fill="hold" nodeType="clickEffect">
                                  <p:stCondLst>
                                    <p:cond delay="0"/>
                                  </p:stCondLst>
                                  <p:childTnLst>
                                    <p:animEffect transition="out" filter="fade">
                                      <p:cBhvr>
                                        <p:cTn id="167" dur="1000"/>
                                        <p:tgtEl>
                                          <p:spTgt spid="144"/>
                                        </p:tgtEl>
                                      </p:cBhvr>
                                    </p:animEffect>
                                    <p:anim calcmode="lin" valueType="num">
                                      <p:cBhvr>
                                        <p:cTn id="168" dur="1000"/>
                                        <p:tgtEl>
                                          <p:spTgt spid="144"/>
                                        </p:tgtEl>
                                        <p:attrNameLst>
                                          <p:attrName>ppt_x</p:attrName>
                                        </p:attrNameLst>
                                      </p:cBhvr>
                                      <p:tavLst>
                                        <p:tav tm="0">
                                          <p:val>
                                            <p:strVal val="ppt_x"/>
                                          </p:val>
                                        </p:tav>
                                        <p:tav tm="100000">
                                          <p:val>
                                            <p:strVal val="ppt_x"/>
                                          </p:val>
                                        </p:tav>
                                      </p:tavLst>
                                    </p:anim>
                                    <p:anim calcmode="lin" valueType="num">
                                      <p:cBhvr>
                                        <p:cTn id="169" dur="1000"/>
                                        <p:tgtEl>
                                          <p:spTgt spid="144"/>
                                        </p:tgtEl>
                                        <p:attrNameLst>
                                          <p:attrName>ppt_y</p:attrName>
                                        </p:attrNameLst>
                                      </p:cBhvr>
                                      <p:tavLst>
                                        <p:tav tm="0">
                                          <p:val>
                                            <p:strVal val="ppt_y"/>
                                          </p:val>
                                        </p:tav>
                                        <p:tav tm="100000">
                                          <p:val>
                                            <p:strVal val="ppt_y+.1"/>
                                          </p:val>
                                        </p:tav>
                                      </p:tavLst>
                                    </p:anim>
                                    <p:set>
                                      <p:cBhvr>
                                        <p:cTn id="170" dur="1" fill="hold">
                                          <p:stCondLst>
                                            <p:cond delay="999"/>
                                          </p:stCondLst>
                                        </p:cTn>
                                        <p:tgtEl>
                                          <p:spTgt spid="144"/>
                                        </p:tgtEl>
                                        <p:attrNameLst>
                                          <p:attrName>style.visibility</p:attrName>
                                        </p:attrNameLst>
                                      </p:cBhvr>
                                      <p:to>
                                        <p:strVal val="hidden"/>
                                      </p:to>
                                    </p:set>
                                  </p:childTnLst>
                                </p:cTn>
                              </p:par>
                              <p:par>
                                <p:cTn id="171" presetID="42" presetClass="exit" presetSubtype="0" fill="hold" nodeType="withEffect">
                                  <p:stCondLst>
                                    <p:cond delay="0"/>
                                  </p:stCondLst>
                                  <p:childTnLst>
                                    <p:animEffect transition="out" filter="fade">
                                      <p:cBhvr>
                                        <p:cTn id="172" dur="1000"/>
                                        <p:tgtEl>
                                          <p:spTgt spid="146"/>
                                        </p:tgtEl>
                                      </p:cBhvr>
                                    </p:animEffect>
                                    <p:anim calcmode="lin" valueType="num">
                                      <p:cBhvr>
                                        <p:cTn id="173" dur="1000"/>
                                        <p:tgtEl>
                                          <p:spTgt spid="146"/>
                                        </p:tgtEl>
                                        <p:attrNameLst>
                                          <p:attrName>ppt_x</p:attrName>
                                        </p:attrNameLst>
                                      </p:cBhvr>
                                      <p:tavLst>
                                        <p:tav tm="0">
                                          <p:val>
                                            <p:strVal val="ppt_x"/>
                                          </p:val>
                                        </p:tav>
                                        <p:tav tm="100000">
                                          <p:val>
                                            <p:strVal val="ppt_x"/>
                                          </p:val>
                                        </p:tav>
                                      </p:tavLst>
                                    </p:anim>
                                    <p:anim calcmode="lin" valueType="num">
                                      <p:cBhvr>
                                        <p:cTn id="174" dur="1000"/>
                                        <p:tgtEl>
                                          <p:spTgt spid="146"/>
                                        </p:tgtEl>
                                        <p:attrNameLst>
                                          <p:attrName>ppt_y</p:attrName>
                                        </p:attrNameLst>
                                      </p:cBhvr>
                                      <p:tavLst>
                                        <p:tav tm="0">
                                          <p:val>
                                            <p:strVal val="ppt_y"/>
                                          </p:val>
                                        </p:tav>
                                        <p:tav tm="100000">
                                          <p:val>
                                            <p:strVal val="ppt_y+.1"/>
                                          </p:val>
                                        </p:tav>
                                      </p:tavLst>
                                    </p:anim>
                                    <p:set>
                                      <p:cBhvr>
                                        <p:cTn id="175" dur="1" fill="hold">
                                          <p:stCondLst>
                                            <p:cond delay="999"/>
                                          </p:stCondLst>
                                        </p:cTn>
                                        <p:tgtEl>
                                          <p:spTgt spid="14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42" presetClass="exit" presetSubtype="0" fill="hold" nodeType="clickEffect">
                                  <p:stCondLst>
                                    <p:cond delay="0"/>
                                  </p:stCondLst>
                                  <p:childTnLst>
                                    <p:animEffect transition="out" filter="fade">
                                      <p:cBhvr>
                                        <p:cTn id="179" dur="1000"/>
                                        <p:tgtEl>
                                          <p:spTgt spid="141"/>
                                        </p:tgtEl>
                                      </p:cBhvr>
                                    </p:animEffect>
                                    <p:anim calcmode="lin" valueType="num">
                                      <p:cBhvr>
                                        <p:cTn id="180" dur="1000"/>
                                        <p:tgtEl>
                                          <p:spTgt spid="141"/>
                                        </p:tgtEl>
                                        <p:attrNameLst>
                                          <p:attrName>ppt_x</p:attrName>
                                        </p:attrNameLst>
                                      </p:cBhvr>
                                      <p:tavLst>
                                        <p:tav tm="0">
                                          <p:val>
                                            <p:strVal val="ppt_x"/>
                                          </p:val>
                                        </p:tav>
                                        <p:tav tm="100000">
                                          <p:val>
                                            <p:strVal val="ppt_x"/>
                                          </p:val>
                                        </p:tav>
                                      </p:tavLst>
                                    </p:anim>
                                    <p:anim calcmode="lin" valueType="num">
                                      <p:cBhvr>
                                        <p:cTn id="181" dur="1000"/>
                                        <p:tgtEl>
                                          <p:spTgt spid="141"/>
                                        </p:tgtEl>
                                        <p:attrNameLst>
                                          <p:attrName>ppt_y</p:attrName>
                                        </p:attrNameLst>
                                      </p:cBhvr>
                                      <p:tavLst>
                                        <p:tav tm="0">
                                          <p:val>
                                            <p:strVal val="ppt_y"/>
                                          </p:val>
                                        </p:tav>
                                        <p:tav tm="100000">
                                          <p:val>
                                            <p:strVal val="ppt_y+.1"/>
                                          </p:val>
                                        </p:tav>
                                      </p:tavLst>
                                    </p:anim>
                                    <p:set>
                                      <p:cBhvr>
                                        <p:cTn id="182" dur="1" fill="hold">
                                          <p:stCondLst>
                                            <p:cond delay="999"/>
                                          </p:stCondLst>
                                        </p:cTn>
                                        <p:tgtEl>
                                          <p:spTgt spid="141"/>
                                        </p:tgtEl>
                                        <p:attrNameLst>
                                          <p:attrName>style.visibility</p:attrName>
                                        </p:attrNameLst>
                                      </p:cBhvr>
                                      <p:to>
                                        <p:strVal val="hidden"/>
                                      </p:to>
                                    </p:set>
                                  </p:childTnLst>
                                </p:cTn>
                              </p:par>
                              <p:par>
                                <p:cTn id="183" presetID="42" presetClass="exit" presetSubtype="0" fill="hold" nodeType="withEffect">
                                  <p:stCondLst>
                                    <p:cond delay="0"/>
                                  </p:stCondLst>
                                  <p:childTnLst>
                                    <p:animEffect transition="out" filter="fade">
                                      <p:cBhvr>
                                        <p:cTn id="184" dur="1000"/>
                                        <p:tgtEl>
                                          <p:spTgt spid="147"/>
                                        </p:tgtEl>
                                      </p:cBhvr>
                                    </p:animEffect>
                                    <p:anim calcmode="lin" valueType="num">
                                      <p:cBhvr>
                                        <p:cTn id="185" dur="1000"/>
                                        <p:tgtEl>
                                          <p:spTgt spid="147"/>
                                        </p:tgtEl>
                                        <p:attrNameLst>
                                          <p:attrName>ppt_x</p:attrName>
                                        </p:attrNameLst>
                                      </p:cBhvr>
                                      <p:tavLst>
                                        <p:tav tm="0">
                                          <p:val>
                                            <p:strVal val="ppt_x"/>
                                          </p:val>
                                        </p:tav>
                                        <p:tav tm="100000">
                                          <p:val>
                                            <p:strVal val="ppt_x"/>
                                          </p:val>
                                        </p:tav>
                                      </p:tavLst>
                                    </p:anim>
                                    <p:anim calcmode="lin" valueType="num">
                                      <p:cBhvr>
                                        <p:cTn id="186" dur="1000"/>
                                        <p:tgtEl>
                                          <p:spTgt spid="147"/>
                                        </p:tgtEl>
                                        <p:attrNameLst>
                                          <p:attrName>ppt_y</p:attrName>
                                        </p:attrNameLst>
                                      </p:cBhvr>
                                      <p:tavLst>
                                        <p:tav tm="0">
                                          <p:val>
                                            <p:strVal val="ppt_y"/>
                                          </p:val>
                                        </p:tav>
                                        <p:tav tm="100000">
                                          <p:val>
                                            <p:strVal val="ppt_y+.1"/>
                                          </p:val>
                                        </p:tav>
                                      </p:tavLst>
                                    </p:anim>
                                    <p:set>
                                      <p:cBhvr>
                                        <p:cTn id="187" dur="1" fill="hold">
                                          <p:stCondLst>
                                            <p:cond delay="999"/>
                                          </p:stCondLst>
                                        </p:cTn>
                                        <p:tgtEl>
                                          <p:spTgt spid="147"/>
                                        </p:tgtEl>
                                        <p:attrNameLst>
                                          <p:attrName>style.visibility</p:attrName>
                                        </p:attrNameLst>
                                      </p:cBhvr>
                                      <p:to>
                                        <p:strVal val="hidden"/>
                                      </p:to>
                                    </p:set>
                                  </p:childTnLst>
                                </p:cTn>
                              </p:par>
                              <p:par>
                                <p:cTn id="188" presetID="42" presetClass="exit" presetSubtype="0" fill="hold" nodeType="withEffect">
                                  <p:stCondLst>
                                    <p:cond delay="0"/>
                                  </p:stCondLst>
                                  <p:childTnLst>
                                    <p:animEffect transition="out" filter="fade">
                                      <p:cBhvr>
                                        <p:cTn id="189" dur="1000"/>
                                        <p:tgtEl>
                                          <p:spTgt spid="149"/>
                                        </p:tgtEl>
                                      </p:cBhvr>
                                    </p:animEffect>
                                    <p:anim calcmode="lin" valueType="num">
                                      <p:cBhvr>
                                        <p:cTn id="190" dur="1000"/>
                                        <p:tgtEl>
                                          <p:spTgt spid="149"/>
                                        </p:tgtEl>
                                        <p:attrNameLst>
                                          <p:attrName>ppt_x</p:attrName>
                                        </p:attrNameLst>
                                      </p:cBhvr>
                                      <p:tavLst>
                                        <p:tav tm="0">
                                          <p:val>
                                            <p:strVal val="ppt_x"/>
                                          </p:val>
                                        </p:tav>
                                        <p:tav tm="100000">
                                          <p:val>
                                            <p:strVal val="ppt_x"/>
                                          </p:val>
                                        </p:tav>
                                      </p:tavLst>
                                    </p:anim>
                                    <p:anim calcmode="lin" valueType="num">
                                      <p:cBhvr>
                                        <p:cTn id="191" dur="1000"/>
                                        <p:tgtEl>
                                          <p:spTgt spid="149"/>
                                        </p:tgtEl>
                                        <p:attrNameLst>
                                          <p:attrName>ppt_y</p:attrName>
                                        </p:attrNameLst>
                                      </p:cBhvr>
                                      <p:tavLst>
                                        <p:tav tm="0">
                                          <p:val>
                                            <p:strVal val="ppt_y"/>
                                          </p:val>
                                        </p:tav>
                                        <p:tav tm="100000">
                                          <p:val>
                                            <p:strVal val="ppt_y+.1"/>
                                          </p:val>
                                        </p:tav>
                                      </p:tavLst>
                                    </p:anim>
                                    <p:set>
                                      <p:cBhvr>
                                        <p:cTn id="192" dur="1" fill="hold">
                                          <p:stCondLst>
                                            <p:cond delay="999"/>
                                          </p:stCondLst>
                                        </p:cTn>
                                        <p:tgtEl>
                                          <p:spTgt spid="149"/>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animBg="1"/>
      <p:bldP spid="63" grpId="0" animBg="1"/>
      <p:bldP spid="64" grpId="0" animBg="1"/>
      <p:bldP spid="70" grpId="0" animBg="1"/>
      <p:bldP spid="72" grpId="0" animBg="1"/>
      <p:bldP spid="90" grpId="0"/>
      <p:bldP spid="91" grpId="0" animBg="1"/>
      <p:bldP spid="92" grpId="0" animBg="1"/>
      <p:bldP spid="124" grpId="0" animBg="1"/>
      <p:bldP spid="126" grpId="0" animBg="1"/>
      <p:bldP spid="131" grpId="0" animBg="1"/>
      <p:bldP spid="133" grpId="0" animBg="1"/>
      <p:bldP spid="134" grpId="0"/>
      <p:bldP spid="139" grpId="0" animBg="1"/>
      <p:bldP spid="140" grpId="0" animBg="1"/>
      <p:bldP spid="142" grpId="0" animBg="1"/>
      <p:bldP spid="143" grpId="0" animBg="1"/>
      <p:bldP spid="148" grpId="0" animBg="1"/>
      <p:bldP spid="1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1(Cont.)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three matching of the following graphs.</a:t>
            </a:r>
          </a:p>
          <a:p>
            <a:endParaRPr lang="en-US" sz="2800" dirty="0">
              <a:solidFill>
                <a:schemeClr val="bg1"/>
              </a:solidFill>
            </a:endParaRPr>
          </a:p>
        </p:txBody>
      </p:sp>
      <p:cxnSp>
        <p:nvCxnSpPr>
          <p:cNvPr id="7" name="Straight Connector 6"/>
          <p:cNvCxnSpPr/>
          <p:nvPr/>
        </p:nvCxnSpPr>
        <p:spPr>
          <a:xfrm>
            <a:off x="9334665" y="2365829"/>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214915" y="2365829"/>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516915" y="2358148"/>
            <a:ext cx="0" cy="3252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10577406" y="4858176"/>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10577406" y="4858176"/>
                <a:ext cx="653191" cy="523220"/>
              </a:xfrm>
              <a:prstGeom prst="rect">
                <a:avLst/>
              </a:prstGeom>
              <a:blipFill rotWithShape="0">
                <a:blip r:embed="rId2"/>
                <a:stretch>
                  <a:fillRect/>
                </a:stretch>
              </a:blipFill>
            </p:spPr>
            <p:txBody>
              <a:bodyPr/>
              <a:lstStyle/>
              <a:p>
                <a:r>
                  <a:rPr lang="en-US">
                    <a:noFill/>
                  </a:rPr>
                  <a:t> </a:t>
                </a:r>
              </a:p>
            </p:txBody>
          </p:sp>
        </mc:Fallback>
      </mc:AlternateContent>
      <p:sp>
        <p:nvSpPr>
          <p:cNvPr id="94" name="Oval 93">
            <a:extLst>
              <a:ext uri="{FF2B5EF4-FFF2-40B4-BE49-F238E27FC236}">
                <a16:creationId xmlns:a16="http://schemas.microsoft.com/office/drawing/2014/main" id="{BDD11F87-DA81-9510-C1CB-0AF4093562CB}"/>
              </a:ext>
            </a:extLst>
          </p:cNvPr>
          <p:cNvSpPr/>
          <p:nvPr/>
        </p:nvSpPr>
        <p:spPr>
          <a:xfrm rot="5400000">
            <a:off x="10326364" y="28246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5" name="Oval 94">
            <a:extLst>
              <a:ext uri="{FF2B5EF4-FFF2-40B4-BE49-F238E27FC236}">
                <a16:creationId xmlns:a16="http://schemas.microsoft.com/office/drawing/2014/main" id="{BDD11F87-DA81-9510-C1CB-0AF4093562CB}"/>
              </a:ext>
            </a:extLst>
          </p:cNvPr>
          <p:cNvSpPr/>
          <p:nvPr/>
        </p:nvSpPr>
        <p:spPr>
          <a:xfrm rot="5400000">
            <a:off x="11020889" y="28246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6" name="Straight Connector 95">
            <a:extLst>
              <a:ext uri="{FF2B5EF4-FFF2-40B4-BE49-F238E27FC236}">
                <a16:creationId xmlns:a16="http://schemas.microsoft.com/office/drawing/2014/main" id="{6205DD86-315C-53B6-CEEF-A9919650168E}"/>
              </a:ext>
            </a:extLst>
          </p:cNvPr>
          <p:cNvCxnSpPr>
            <a:cxnSpLocks/>
            <a:stCxn id="95" idx="4"/>
            <a:endCxn id="94" idx="0"/>
          </p:cNvCxnSpPr>
          <p:nvPr/>
        </p:nvCxnSpPr>
        <p:spPr>
          <a:xfrm flipH="1">
            <a:off x="10470364" y="2896688"/>
            <a:ext cx="5505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7" name="Oval 96">
            <a:extLst>
              <a:ext uri="{FF2B5EF4-FFF2-40B4-BE49-F238E27FC236}">
                <a16:creationId xmlns:a16="http://schemas.microsoft.com/office/drawing/2014/main" id="{BDD11F87-DA81-9510-C1CB-0AF4093562CB}"/>
              </a:ext>
            </a:extLst>
          </p:cNvPr>
          <p:cNvSpPr/>
          <p:nvPr/>
        </p:nvSpPr>
        <p:spPr>
          <a:xfrm rot="5400000">
            <a:off x="10326364" y="42728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8" name="Oval 97">
            <a:extLst>
              <a:ext uri="{FF2B5EF4-FFF2-40B4-BE49-F238E27FC236}">
                <a16:creationId xmlns:a16="http://schemas.microsoft.com/office/drawing/2014/main" id="{BDD11F87-DA81-9510-C1CB-0AF4093562CB}"/>
              </a:ext>
            </a:extLst>
          </p:cNvPr>
          <p:cNvSpPr/>
          <p:nvPr/>
        </p:nvSpPr>
        <p:spPr>
          <a:xfrm rot="5400000">
            <a:off x="11018571" y="42728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9" name="Straight Connector 98">
            <a:extLst>
              <a:ext uri="{FF2B5EF4-FFF2-40B4-BE49-F238E27FC236}">
                <a16:creationId xmlns:a16="http://schemas.microsoft.com/office/drawing/2014/main" id="{6205DD86-315C-53B6-CEEF-A9919650168E}"/>
              </a:ext>
            </a:extLst>
          </p:cNvPr>
          <p:cNvCxnSpPr>
            <a:cxnSpLocks/>
            <a:stCxn id="94" idx="6"/>
            <a:endCxn id="97" idx="2"/>
          </p:cNvCxnSpPr>
          <p:nvPr/>
        </p:nvCxnSpPr>
        <p:spPr>
          <a:xfrm>
            <a:off x="10398364" y="2968688"/>
            <a:ext cx="0"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6205DD86-315C-53B6-CEEF-A9919650168E}"/>
              </a:ext>
            </a:extLst>
          </p:cNvPr>
          <p:cNvCxnSpPr>
            <a:cxnSpLocks/>
            <a:stCxn id="95" idx="6"/>
            <a:endCxn id="98" idx="2"/>
          </p:cNvCxnSpPr>
          <p:nvPr/>
        </p:nvCxnSpPr>
        <p:spPr>
          <a:xfrm flipH="1">
            <a:off x="11090571" y="2968688"/>
            <a:ext cx="2318"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a:extLst>
              <a:ext uri="{FF2B5EF4-FFF2-40B4-BE49-F238E27FC236}">
                <a16:creationId xmlns:a16="http://schemas.microsoft.com/office/drawing/2014/main" id="{6205DD86-315C-53B6-CEEF-A9919650168E}"/>
              </a:ext>
            </a:extLst>
          </p:cNvPr>
          <p:cNvCxnSpPr>
            <a:cxnSpLocks/>
            <a:stCxn id="98" idx="4"/>
            <a:endCxn id="97" idx="0"/>
          </p:cNvCxnSpPr>
          <p:nvPr/>
        </p:nvCxnSpPr>
        <p:spPr>
          <a:xfrm flipH="1">
            <a:off x="10470364" y="4344812"/>
            <a:ext cx="548207"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a:extLst>
              <a:ext uri="{FF2B5EF4-FFF2-40B4-BE49-F238E27FC236}">
                <a16:creationId xmlns:a16="http://schemas.microsoft.com/office/drawing/2014/main" id="{6205DD86-315C-53B6-CEEF-A9919650168E}"/>
              </a:ext>
            </a:extLst>
          </p:cNvPr>
          <p:cNvCxnSpPr>
            <a:cxnSpLocks/>
            <a:stCxn id="98" idx="3"/>
            <a:endCxn id="94" idx="7"/>
          </p:cNvCxnSpPr>
          <p:nvPr/>
        </p:nvCxnSpPr>
        <p:spPr>
          <a:xfrm flipH="1" flipV="1">
            <a:off x="10449276" y="2947600"/>
            <a:ext cx="590383" cy="13463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05DD86-315C-53B6-CEEF-A9919650168E}"/>
              </a:ext>
            </a:extLst>
          </p:cNvPr>
          <p:cNvCxnSpPr>
            <a:cxnSpLocks/>
            <a:stCxn id="94" idx="5"/>
            <a:endCxn id="105" idx="1"/>
          </p:cNvCxnSpPr>
          <p:nvPr/>
        </p:nvCxnSpPr>
        <p:spPr>
          <a:xfrm flipH="1">
            <a:off x="9721149" y="2947600"/>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a:extLst>
              <a:ext uri="{FF2B5EF4-FFF2-40B4-BE49-F238E27FC236}">
                <a16:creationId xmlns:a16="http://schemas.microsoft.com/office/drawing/2014/main" id="{6205DD86-315C-53B6-CEEF-A9919650168E}"/>
              </a:ext>
            </a:extLst>
          </p:cNvPr>
          <p:cNvCxnSpPr>
            <a:cxnSpLocks/>
            <a:stCxn id="97" idx="3"/>
            <a:endCxn id="105" idx="7"/>
          </p:cNvCxnSpPr>
          <p:nvPr/>
        </p:nvCxnSpPr>
        <p:spPr>
          <a:xfrm flipH="1" flipV="1">
            <a:off x="9721149" y="3671662"/>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5" name="Oval 104">
            <a:extLst>
              <a:ext uri="{FF2B5EF4-FFF2-40B4-BE49-F238E27FC236}">
                <a16:creationId xmlns:a16="http://schemas.microsoft.com/office/drawing/2014/main" id="{BDD11F87-DA81-9510-C1CB-0AF4093562CB}"/>
              </a:ext>
            </a:extLst>
          </p:cNvPr>
          <p:cNvSpPr/>
          <p:nvPr/>
        </p:nvSpPr>
        <p:spPr>
          <a:xfrm rot="5400000">
            <a:off x="9598237" y="354875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6" name="Straight Connector 105">
            <a:extLst>
              <a:ext uri="{FF2B5EF4-FFF2-40B4-BE49-F238E27FC236}">
                <a16:creationId xmlns:a16="http://schemas.microsoft.com/office/drawing/2014/main" id="{6205DD86-315C-53B6-CEEF-A9919650168E}"/>
              </a:ext>
            </a:extLst>
          </p:cNvPr>
          <p:cNvCxnSpPr>
            <a:cxnSpLocks/>
            <a:stCxn id="107" idx="4"/>
            <a:endCxn id="95" idx="0"/>
          </p:cNvCxnSpPr>
          <p:nvPr/>
        </p:nvCxnSpPr>
        <p:spPr>
          <a:xfrm flipH="1">
            <a:off x="11164889" y="2896688"/>
            <a:ext cx="59953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BDD11F87-DA81-9510-C1CB-0AF4093562CB}"/>
              </a:ext>
            </a:extLst>
          </p:cNvPr>
          <p:cNvSpPr/>
          <p:nvPr/>
        </p:nvSpPr>
        <p:spPr>
          <a:xfrm rot="5400000">
            <a:off x="11764421" y="28246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8" name="Oval 107">
            <a:extLst>
              <a:ext uri="{FF2B5EF4-FFF2-40B4-BE49-F238E27FC236}">
                <a16:creationId xmlns:a16="http://schemas.microsoft.com/office/drawing/2014/main" id="{BDD11F87-DA81-9510-C1CB-0AF4093562CB}"/>
              </a:ext>
            </a:extLst>
          </p:cNvPr>
          <p:cNvSpPr/>
          <p:nvPr/>
        </p:nvSpPr>
        <p:spPr>
          <a:xfrm rot="5400000">
            <a:off x="1205650"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1900175"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0" name="Straight Connector 109">
            <a:extLst>
              <a:ext uri="{FF2B5EF4-FFF2-40B4-BE49-F238E27FC236}">
                <a16:creationId xmlns:a16="http://schemas.microsoft.com/office/drawing/2014/main" id="{6205DD86-315C-53B6-CEEF-A9919650168E}"/>
              </a:ext>
            </a:extLst>
          </p:cNvPr>
          <p:cNvCxnSpPr>
            <a:cxnSpLocks/>
            <a:stCxn id="109" idx="4"/>
            <a:endCxn id="108" idx="0"/>
          </p:cNvCxnSpPr>
          <p:nvPr/>
        </p:nvCxnSpPr>
        <p:spPr>
          <a:xfrm flipH="1">
            <a:off x="1349650" y="3168889"/>
            <a:ext cx="5505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5" name="Oval 114">
            <a:extLst>
              <a:ext uri="{FF2B5EF4-FFF2-40B4-BE49-F238E27FC236}">
                <a16:creationId xmlns:a16="http://schemas.microsoft.com/office/drawing/2014/main" id="{BDD11F87-DA81-9510-C1CB-0AF4093562CB}"/>
              </a:ext>
            </a:extLst>
          </p:cNvPr>
          <p:cNvSpPr/>
          <p:nvPr/>
        </p:nvSpPr>
        <p:spPr>
          <a:xfrm rot="5400000">
            <a:off x="1205650"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6" name="Oval 115">
            <a:extLst>
              <a:ext uri="{FF2B5EF4-FFF2-40B4-BE49-F238E27FC236}">
                <a16:creationId xmlns:a16="http://schemas.microsoft.com/office/drawing/2014/main" id="{BDD11F87-DA81-9510-C1CB-0AF4093562CB}"/>
              </a:ext>
            </a:extLst>
          </p:cNvPr>
          <p:cNvSpPr/>
          <p:nvPr/>
        </p:nvSpPr>
        <p:spPr>
          <a:xfrm rot="5400000">
            <a:off x="1897857"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7" name="Straight Connector 116">
            <a:extLst>
              <a:ext uri="{FF2B5EF4-FFF2-40B4-BE49-F238E27FC236}">
                <a16:creationId xmlns:a16="http://schemas.microsoft.com/office/drawing/2014/main" id="{6205DD86-315C-53B6-CEEF-A9919650168E}"/>
              </a:ext>
            </a:extLst>
          </p:cNvPr>
          <p:cNvCxnSpPr>
            <a:cxnSpLocks/>
            <a:stCxn id="108" idx="6"/>
            <a:endCxn id="115" idx="2"/>
          </p:cNvCxnSpPr>
          <p:nvPr/>
        </p:nvCxnSpPr>
        <p:spPr>
          <a:xfrm>
            <a:off x="1277650" y="3240889"/>
            <a:ext cx="0"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6205DD86-315C-53B6-CEEF-A9919650168E}"/>
              </a:ext>
            </a:extLst>
          </p:cNvPr>
          <p:cNvCxnSpPr>
            <a:cxnSpLocks/>
            <a:stCxn id="109" idx="6"/>
            <a:endCxn id="116" idx="2"/>
          </p:cNvCxnSpPr>
          <p:nvPr/>
        </p:nvCxnSpPr>
        <p:spPr>
          <a:xfrm flipH="1">
            <a:off x="1969857" y="3240889"/>
            <a:ext cx="2318"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116" idx="4"/>
            <a:endCxn id="115" idx="0"/>
          </p:cNvCxnSpPr>
          <p:nvPr/>
        </p:nvCxnSpPr>
        <p:spPr>
          <a:xfrm flipH="1">
            <a:off x="1349650" y="4617013"/>
            <a:ext cx="548207"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6205DD86-315C-53B6-CEEF-A9919650168E}"/>
              </a:ext>
            </a:extLst>
          </p:cNvPr>
          <p:cNvCxnSpPr>
            <a:cxnSpLocks/>
            <a:stCxn id="116" idx="3"/>
            <a:endCxn id="108" idx="7"/>
          </p:cNvCxnSpPr>
          <p:nvPr/>
        </p:nvCxnSpPr>
        <p:spPr>
          <a:xfrm flipH="1" flipV="1">
            <a:off x="1328562" y="3219801"/>
            <a:ext cx="590383" cy="13463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6205DD86-315C-53B6-CEEF-A9919650168E}"/>
              </a:ext>
            </a:extLst>
          </p:cNvPr>
          <p:cNvCxnSpPr>
            <a:cxnSpLocks/>
            <a:stCxn id="108" idx="5"/>
            <a:endCxn id="125" idx="1"/>
          </p:cNvCxnSpPr>
          <p:nvPr/>
        </p:nvCxnSpPr>
        <p:spPr>
          <a:xfrm flipH="1">
            <a:off x="600435" y="3219801"/>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a:extLst>
              <a:ext uri="{FF2B5EF4-FFF2-40B4-BE49-F238E27FC236}">
                <a16:creationId xmlns:a16="http://schemas.microsoft.com/office/drawing/2014/main" id="{6205DD86-315C-53B6-CEEF-A9919650168E}"/>
              </a:ext>
            </a:extLst>
          </p:cNvPr>
          <p:cNvCxnSpPr>
            <a:cxnSpLocks/>
            <a:stCxn id="115" idx="3"/>
            <a:endCxn id="125" idx="7"/>
          </p:cNvCxnSpPr>
          <p:nvPr/>
        </p:nvCxnSpPr>
        <p:spPr>
          <a:xfrm flipH="1" flipV="1">
            <a:off x="600435" y="3943863"/>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5" name="Oval 124">
            <a:extLst>
              <a:ext uri="{FF2B5EF4-FFF2-40B4-BE49-F238E27FC236}">
                <a16:creationId xmlns:a16="http://schemas.microsoft.com/office/drawing/2014/main" id="{BDD11F87-DA81-9510-C1CB-0AF4093562CB}"/>
              </a:ext>
            </a:extLst>
          </p:cNvPr>
          <p:cNvSpPr/>
          <p:nvPr/>
        </p:nvSpPr>
        <p:spPr>
          <a:xfrm rot="5400000">
            <a:off x="477523" y="38209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35" name="Straight Connector 134">
            <a:extLst>
              <a:ext uri="{FF2B5EF4-FFF2-40B4-BE49-F238E27FC236}">
                <a16:creationId xmlns:a16="http://schemas.microsoft.com/office/drawing/2014/main" id="{6205DD86-315C-53B6-CEEF-A9919650168E}"/>
              </a:ext>
            </a:extLst>
          </p:cNvPr>
          <p:cNvCxnSpPr>
            <a:cxnSpLocks/>
            <a:stCxn id="136" idx="4"/>
            <a:endCxn id="109" idx="0"/>
          </p:cNvCxnSpPr>
          <p:nvPr/>
        </p:nvCxnSpPr>
        <p:spPr>
          <a:xfrm flipH="1">
            <a:off x="2044175" y="3168889"/>
            <a:ext cx="59953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6" name="Oval 135">
            <a:extLst>
              <a:ext uri="{FF2B5EF4-FFF2-40B4-BE49-F238E27FC236}">
                <a16:creationId xmlns:a16="http://schemas.microsoft.com/office/drawing/2014/main" id="{BDD11F87-DA81-9510-C1CB-0AF4093562CB}"/>
              </a:ext>
            </a:extLst>
          </p:cNvPr>
          <p:cNvSpPr/>
          <p:nvPr/>
        </p:nvSpPr>
        <p:spPr>
          <a:xfrm rot="5400000">
            <a:off x="2643707"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7" name="Oval 136">
            <a:extLst>
              <a:ext uri="{FF2B5EF4-FFF2-40B4-BE49-F238E27FC236}">
                <a16:creationId xmlns:a16="http://schemas.microsoft.com/office/drawing/2014/main" id="{BDD11F87-DA81-9510-C1CB-0AF4093562CB}"/>
              </a:ext>
            </a:extLst>
          </p:cNvPr>
          <p:cNvSpPr/>
          <p:nvPr/>
        </p:nvSpPr>
        <p:spPr>
          <a:xfrm rot="5400000">
            <a:off x="4501670"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8" name="Oval 137">
            <a:extLst>
              <a:ext uri="{FF2B5EF4-FFF2-40B4-BE49-F238E27FC236}">
                <a16:creationId xmlns:a16="http://schemas.microsoft.com/office/drawing/2014/main" id="{BDD11F87-DA81-9510-C1CB-0AF4093562CB}"/>
              </a:ext>
            </a:extLst>
          </p:cNvPr>
          <p:cNvSpPr/>
          <p:nvPr/>
        </p:nvSpPr>
        <p:spPr>
          <a:xfrm rot="5400000">
            <a:off x="5196195"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1" name="Straight Connector 150">
            <a:extLst>
              <a:ext uri="{FF2B5EF4-FFF2-40B4-BE49-F238E27FC236}">
                <a16:creationId xmlns:a16="http://schemas.microsoft.com/office/drawing/2014/main" id="{6205DD86-315C-53B6-CEEF-A9919650168E}"/>
              </a:ext>
            </a:extLst>
          </p:cNvPr>
          <p:cNvCxnSpPr>
            <a:cxnSpLocks/>
            <a:stCxn id="138" idx="4"/>
            <a:endCxn id="137" idx="0"/>
          </p:cNvCxnSpPr>
          <p:nvPr/>
        </p:nvCxnSpPr>
        <p:spPr>
          <a:xfrm flipH="1">
            <a:off x="4645670" y="3168889"/>
            <a:ext cx="5505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Oval 151">
            <a:extLst>
              <a:ext uri="{FF2B5EF4-FFF2-40B4-BE49-F238E27FC236}">
                <a16:creationId xmlns:a16="http://schemas.microsoft.com/office/drawing/2014/main" id="{BDD11F87-DA81-9510-C1CB-0AF4093562CB}"/>
              </a:ext>
            </a:extLst>
          </p:cNvPr>
          <p:cNvSpPr/>
          <p:nvPr/>
        </p:nvSpPr>
        <p:spPr>
          <a:xfrm rot="5400000">
            <a:off x="4501670"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3" name="Oval 152">
            <a:extLst>
              <a:ext uri="{FF2B5EF4-FFF2-40B4-BE49-F238E27FC236}">
                <a16:creationId xmlns:a16="http://schemas.microsoft.com/office/drawing/2014/main" id="{BDD11F87-DA81-9510-C1CB-0AF4093562CB}"/>
              </a:ext>
            </a:extLst>
          </p:cNvPr>
          <p:cNvSpPr/>
          <p:nvPr/>
        </p:nvSpPr>
        <p:spPr>
          <a:xfrm rot="5400000">
            <a:off x="5193877"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4" name="Straight Connector 153">
            <a:extLst>
              <a:ext uri="{FF2B5EF4-FFF2-40B4-BE49-F238E27FC236}">
                <a16:creationId xmlns:a16="http://schemas.microsoft.com/office/drawing/2014/main" id="{6205DD86-315C-53B6-CEEF-A9919650168E}"/>
              </a:ext>
            </a:extLst>
          </p:cNvPr>
          <p:cNvCxnSpPr>
            <a:cxnSpLocks/>
            <a:stCxn id="137" idx="6"/>
            <a:endCxn id="152" idx="2"/>
          </p:cNvCxnSpPr>
          <p:nvPr/>
        </p:nvCxnSpPr>
        <p:spPr>
          <a:xfrm>
            <a:off x="4573670" y="3240889"/>
            <a:ext cx="0"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a:extLst>
              <a:ext uri="{FF2B5EF4-FFF2-40B4-BE49-F238E27FC236}">
                <a16:creationId xmlns:a16="http://schemas.microsoft.com/office/drawing/2014/main" id="{6205DD86-315C-53B6-CEEF-A9919650168E}"/>
              </a:ext>
            </a:extLst>
          </p:cNvPr>
          <p:cNvCxnSpPr>
            <a:cxnSpLocks/>
            <a:stCxn id="138" idx="6"/>
            <a:endCxn id="153" idx="2"/>
          </p:cNvCxnSpPr>
          <p:nvPr/>
        </p:nvCxnSpPr>
        <p:spPr>
          <a:xfrm flipH="1">
            <a:off x="5265877" y="3240889"/>
            <a:ext cx="2318"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Straight Connector 155">
            <a:extLst>
              <a:ext uri="{FF2B5EF4-FFF2-40B4-BE49-F238E27FC236}">
                <a16:creationId xmlns:a16="http://schemas.microsoft.com/office/drawing/2014/main" id="{6205DD86-315C-53B6-CEEF-A9919650168E}"/>
              </a:ext>
            </a:extLst>
          </p:cNvPr>
          <p:cNvCxnSpPr>
            <a:cxnSpLocks/>
            <a:stCxn id="153" idx="4"/>
            <a:endCxn id="152" idx="0"/>
          </p:cNvCxnSpPr>
          <p:nvPr/>
        </p:nvCxnSpPr>
        <p:spPr>
          <a:xfrm flipH="1">
            <a:off x="4645670" y="4617013"/>
            <a:ext cx="548207"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Straight Connector 156">
            <a:extLst>
              <a:ext uri="{FF2B5EF4-FFF2-40B4-BE49-F238E27FC236}">
                <a16:creationId xmlns:a16="http://schemas.microsoft.com/office/drawing/2014/main" id="{6205DD86-315C-53B6-CEEF-A9919650168E}"/>
              </a:ext>
            </a:extLst>
          </p:cNvPr>
          <p:cNvCxnSpPr>
            <a:cxnSpLocks/>
            <a:stCxn id="153" idx="3"/>
            <a:endCxn id="137" idx="7"/>
          </p:cNvCxnSpPr>
          <p:nvPr/>
        </p:nvCxnSpPr>
        <p:spPr>
          <a:xfrm flipH="1" flipV="1">
            <a:off x="4624582" y="3219801"/>
            <a:ext cx="590383" cy="13463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Straight Connector 157">
            <a:extLst>
              <a:ext uri="{FF2B5EF4-FFF2-40B4-BE49-F238E27FC236}">
                <a16:creationId xmlns:a16="http://schemas.microsoft.com/office/drawing/2014/main" id="{6205DD86-315C-53B6-CEEF-A9919650168E}"/>
              </a:ext>
            </a:extLst>
          </p:cNvPr>
          <p:cNvCxnSpPr>
            <a:cxnSpLocks/>
            <a:stCxn id="137" idx="5"/>
            <a:endCxn id="160" idx="1"/>
          </p:cNvCxnSpPr>
          <p:nvPr/>
        </p:nvCxnSpPr>
        <p:spPr>
          <a:xfrm flipH="1">
            <a:off x="3896455" y="3219801"/>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Straight Connector 158">
            <a:extLst>
              <a:ext uri="{FF2B5EF4-FFF2-40B4-BE49-F238E27FC236}">
                <a16:creationId xmlns:a16="http://schemas.microsoft.com/office/drawing/2014/main" id="{6205DD86-315C-53B6-CEEF-A9919650168E}"/>
              </a:ext>
            </a:extLst>
          </p:cNvPr>
          <p:cNvCxnSpPr>
            <a:cxnSpLocks/>
            <a:stCxn id="152" idx="3"/>
            <a:endCxn id="160" idx="7"/>
          </p:cNvCxnSpPr>
          <p:nvPr/>
        </p:nvCxnSpPr>
        <p:spPr>
          <a:xfrm flipH="1" flipV="1">
            <a:off x="3896455" y="3943863"/>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60" name="Oval 159">
            <a:extLst>
              <a:ext uri="{FF2B5EF4-FFF2-40B4-BE49-F238E27FC236}">
                <a16:creationId xmlns:a16="http://schemas.microsoft.com/office/drawing/2014/main" id="{BDD11F87-DA81-9510-C1CB-0AF4093562CB}"/>
              </a:ext>
            </a:extLst>
          </p:cNvPr>
          <p:cNvSpPr/>
          <p:nvPr/>
        </p:nvSpPr>
        <p:spPr>
          <a:xfrm rot="5400000">
            <a:off x="3773543" y="38209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1" name="Straight Connector 160">
            <a:extLst>
              <a:ext uri="{FF2B5EF4-FFF2-40B4-BE49-F238E27FC236}">
                <a16:creationId xmlns:a16="http://schemas.microsoft.com/office/drawing/2014/main" id="{6205DD86-315C-53B6-CEEF-A9919650168E}"/>
              </a:ext>
            </a:extLst>
          </p:cNvPr>
          <p:cNvCxnSpPr>
            <a:cxnSpLocks/>
            <a:stCxn id="162" idx="4"/>
            <a:endCxn id="138" idx="0"/>
          </p:cNvCxnSpPr>
          <p:nvPr/>
        </p:nvCxnSpPr>
        <p:spPr>
          <a:xfrm flipH="1">
            <a:off x="5340195" y="3168889"/>
            <a:ext cx="59953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Oval 161">
            <a:extLst>
              <a:ext uri="{FF2B5EF4-FFF2-40B4-BE49-F238E27FC236}">
                <a16:creationId xmlns:a16="http://schemas.microsoft.com/office/drawing/2014/main" id="{BDD11F87-DA81-9510-C1CB-0AF4093562CB}"/>
              </a:ext>
            </a:extLst>
          </p:cNvPr>
          <p:cNvSpPr/>
          <p:nvPr/>
        </p:nvSpPr>
        <p:spPr>
          <a:xfrm rot="5400000">
            <a:off x="5939727"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3" name="Oval 162">
            <a:extLst>
              <a:ext uri="{FF2B5EF4-FFF2-40B4-BE49-F238E27FC236}">
                <a16:creationId xmlns:a16="http://schemas.microsoft.com/office/drawing/2014/main" id="{BDD11F87-DA81-9510-C1CB-0AF4093562CB}"/>
              </a:ext>
            </a:extLst>
          </p:cNvPr>
          <p:cNvSpPr/>
          <p:nvPr/>
        </p:nvSpPr>
        <p:spPr>
          <a:xfrm rot="5400000">
            <a:off x="7547153"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4" name="Oval 163">
            <a:extLst>
              <a:ext uri="{FF2B5EF4-FFF2-40B4-BE49-F238E27FC236}">
                <a16:creationId xmlns:a16="http://schemas.microsoft.com/office/drawing/2014/main" id="{BDD11F87-DA81-9510-C1CB-0AF4093562CB}"/>
              </a:ext>
            </a:extLst>
          </p:cNvPr>
          <p:cNvSpPr/>
          <p:nvPr/>
        </p:nvSpPr>
        <p:spPr>
          <a:xfrm rot="5400000">
            <a:off x="8241678"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5" name="Straight Connector 164">
            <a:extLst>
              <a:ext uri="{FF2B5EF4-FFF2-40B4-BE49-F238E27FC236}">
                <a16:creationId xmlns:a16="http://schemas.microsoft.com/office/drawing/2014/main" id="{6205DD86-315C-53B6-CEEF-A9919650168E}"/>
              </a:ext>
            </a:extLst>
          </p:cNvPr>
          <p:cNvCxnSpPr>
            <a:cxnSpLocks/>
            <a:stCxn id="164" idx="4"/>
            <a:endCxn id="163" idx="0"/>
          </p:cNvCxnSpPr>
          <p:nvPr/>
        </p:nvCxnSpPr>
        <p:spPr>
          <a:xfrm flipH="1">
            <a:off x="7691153" y="3168889"/>
            <a:ext cx="5505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66" name="Oval 165">
            <a:extLst>
              <a:ext uri="{FF2B5EF4-FFF2-40B4-BE49-F238E27FC236}">
                <a16:creationId xmlns:a16="http://schemas.microsoft.com/office/drawing/2014/main" id="{BDD11F87-DA81-9510-C1CB-0AF4093562CB}"/>
              </a:ext>
            </a:extLst>
          </p:cNvPr>
          <p:cNvSpPr/>
          <p:nvPr/>
        </p:nvSpPr>
        <p:spPr>
          <a:xfrm rot="5400000">
            <a:off x="7547153"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7" name="Oval 166">
            <a:extLst>
              <a:ext uri="{FF2B5EF4-FFF2-40B4-BE49-F238E27FC236}">
                <a16:creationId xmlns:a16="http://schemas.microsoft.com/office/drawing/2014/main" id="{BDD11F87-DA81-9510-C1CB-0AF4093562CB}"/>
              </a:ext>
            </a:extLst>
          </p:cNvPr>
          <p:cNvSpPr/>
          <p:nvPr/>
        </p:nvSpPr>
        <p:spPr>
          <a:xfrm rot="5400000">
            <a:off x="8239360" y="45450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68" name="Straight Connector 167">
            <a:extLst>
              <a:ext uri="{FF2B5EF4-FFF2-40B4-BE49-F238E27FC236}">
                <a16:creationId xmlns:a16="http://schemas.microsoft.com/office/drawing/2014/main" id="{6205DD86-315C-53B6-CEEF-A9919650168E}"/>
              </a:ext>
            </a:extLst>
          </p:cNvPr>
          <p:cNvCxnSpPr>
            <a:cxnSpLocks/>
            <a:stCxn id="163" idx="6"/>
            <a:endCxn id="166" idx="2"/>
          </p:cNvCxnSpPr>
          <p:nvPr/>
        </p:nvCxnSpPr>
        <p:spPr>
          <a:xfrm>
            <a:off x="7619153" y="3240889"/>
            <a:ext cx="0"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Straight Connector 168">
            <a:extLst>
              <a:ext uri="{FF2B5EF4-FFF2-40B4-BE49-F238E27FC236}">
                <a16:creationId xmlns:a16="http://schemas.microsoft.com/office/drawing/2014/main" id="{6205DD86-315C-53B6-CEEF-A9919650168E}"/>
              </a:ext>
            </a:extLst>
          </p:cNvPr>
          <p:cNvCxnSpPr>
            <a:cxnSpLocks/>
            <a:stCxn id="164" idx="6"/>
            <a:endCxn id="167" idx="2"/>
          </p:cNvCxnSpPr>
          <p:nvPr/>
        </p:nvCxnSpPr>
        <p:spPr>
          <a:xfrm flipH="1">
            <a:off x="8311360" y="3240889"/>
            <a:ext cx="2318" cy="130412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Straight Connector 169">
            <a:extLst>
              <a:ext uri="{FF2B5EF4-FFF2-40B4-BE49-F238E27FC236}">
                <a16:creationId xmlns:a16="http://schemas.microsoft.com/office/drawing/2014/main" id="{6205DD86-315C-53B6-CEEF-A9919650168E}"/>
              </a:ext>
            </a:extLst>
          </p:cNvPr>
          <p:cNvCxnSpPr>
            <a:cxnSpLocks/>
            <a:stCxn id="167" idx="4"/>
            <a:endCxn id="166" idx="0"/>
          </p:cNvCxnSpPr>
          <p:nvPr/>
        </p:nvCxnSpPr>
        <p:spPr>
          <a:xfrm flipH="1">
            <a:off x="7691153" y="4617013"/>
            <a:ext cx="548207"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Straight Connector 170">
            <a:extLst>
              <a:ext uri="{FF2B5EF4-FFF2-40B4-BE49-F238E27FC236}">
                <a16:creationId xmlns:a16="http://schemas.microsoft.com/office/drawing/2014/main" id="{6205DD86-315C-53B6-CEEF-A9919650168E}"/>
              </a:ext>
            </a:extLst>
          </p:cNvPr>
          <p:cNvCxnSpPr>
            <a:cxnSpLocks/>
            <a:stCxn id="167" idx="3"/>
            <a:endCxn id="163" idx="7"/>
          </p:cNvCxnSpPr>
          <p:nvPr/>
        </p:nvCxnSpPr>
        <p:spPr>
          <a:xfrm flipH="1" flipV="1">
            <a:off x="7670065" y="3219801"/>
            <a:ext cx="590383" cy="13463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Straight Connector 171">
            <a:extLst>
              <a:ext uri="{FF2B5EF4-FFF2-40B4-BE49-F238E27FC236}">
                <a16:creationId xmlns:a16="http://schemas.microsoft.com/office/drawing/2014/main" id="{6205DD86-315C-53B6-CEEF-A9919650168E}"/>
              </a:ext>
            </a:extLst>
          </p:cNvPr>
          <p:cNvCxnSpPr>
            <a:cxnSpLocks/>
            <a:stCxn id="163" idx="5"/>
            <a:endCxn id="174" idx="1"/>
          </p:cNvCxnSpPr>
          <p:nvPr/>
        </p:nvCxnSpPr>
        <p:spPr>
          <a:xfrm flipH="1">
            <a:off x="6941938" y="3219801"/>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Straight Connector 172">
            <a:extLst>
              <a:ext uri="{FF2B5EF4-FFF2-40B4-BE49-F238E27FC236}">
                <a16:creationId xmlns:a16="http://schemas.microsoft.com/office/drawing/2014/main" id="{6205DD86-315C-53B6-CEEF-A9919650168E}"/>
              </a:ext>
            </a:extLst>
          </p:cNvPr>
          <p:cNvCxnSpPr>
            <a:cxnSpLocks/>
            <a:stCxn id="166" idx="3"/>
            <a:endCxn id="174" idx="7"/>
          </p:cNvCxnSpPr>
          <p:nvPr/>
        </p:nvCxnSpPr>
        <p:spPr>
          <a:xfrm flipH="1" flipV="1">
            <a:off x="6941938" y="3943863"/>
            <a:ext cx="626303" cy="62223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4" name="Oval 173">
            <a:extLst>
              <a:ext uri="{FF2B5EF4-FFF2-40B4-BE49-F238E27FC236}">
                <a16:creationId xmlns:a16="http://schemas.microsoft.com/office/drawing/2014/main" id="{BDD11F87-DA81-9510-C1CB-0AF4093562CB}"/>
              </a:ext>
            </a:extLst>
          </p:cNvPr>
          <p:cNvSpPr/>
          <p:nvPr/>
        </p:nvSpPr>
        <p:spPr>
          <a:xfrm rot="5400000">
            <a:off x="6819026" y="38209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75" name="Straight Connector 174">
            <a:extLst>
              <a:ext uri="{FF2B5EF4-FFF2-40B4-BE49-F238E27FC236}">
                <a16:creationId xmlns:a16="http://schemas.microsoft.com/office/drawing/2014/main" id="{6205DD86-315C-53B6-CEEF-A9919650168E}"/>
              </a:ext>
            </a:extLst>
          </p:cNvPr>
          <p:cNvCxnSpPr>
            <a:cxnSpLocks/>
            <a:stCxn id="176" idx="4"/>
            <a:endCxn id="164" idx="0"/>
          </p:cNvCxnSpPr>
          <p:nvPr/>
        </p:nvCxnSpPr>
        <p:spPr>
          <a:xfrm flipH="1">
            <a:off x="8385678" y="3168889"/>
            <a:ext cx="59953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Oval 175">
            <a:extLst>
              <a:ext uri="{FF2B5EF4-FFF2-40B4-BE49-F238E27FC236}">
                <a16:creationId xmlns:a16="http://schemas.microsoft.com/office/drawing/2014/main" id="{BDD11F87-DA81-9510-C1CB-0AF4093562CB}"/>
              </a:ext>
            </a:extLst>
          </p:cNvPr>
          <p:cNvSpPr/>
          <p:nvPr/>
        </p:nvSpPr>
        <p:spPr>
          <a:xfrm rot="5400000">
            <a:off x="8985210" y="30968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177" name="TextBox 176"/>
              <p:cNvSpPr txBox="1"/>
              <p:nvPr/>
            </p:nvSpPr>
            <p:spPr>
              <a:xfrm>
                <a:off x="1138004" y="501446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77" name="TextBox 176"/>
              <p:cNvSpPr txBox="1">
                <a:spLocks noRot="1" noChangeAspect="1" noMove="1" noResize="1" noEditPoints="1" noAdjustHandles="1" noChangeArrowheads="1" noChangeShapeType="1" noTextEdit="1"/>
              </p:cNvSpPr>
              <p:nvPr/>
            </p:nvSpPr>
            <p:spPr>
              <a:xfrm>
                <a:off x="1138004" y="5014460"/>
                <a:ext cx="718658"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p:cNvSpPr txBox="1"/>
              <p:nvPr/>
            </p:nvSpPr>
            <p:spPr>
              <a:xfrm>
                <a:off x="4554375" y="501446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78" name="TextBox 177"/>
              <p:cNvSpPr txBox="1">
                <a:spLocks noRot="1" noChangeAspect="1" noMove="1" noResize="1" noEditPoints="1" noAdjustHandles="1" noChangeArrowheads="1" noChangeShapeType="1" noTextEdit="1"/>
              </p:cNvSpPr>
              <p:nvPr/>
            </p:nvSpPr>
            <p:spPr>
              <a:xfrm>
                <a:off x="4554375" y="5014460"/>
                <a:ext cx="726930"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p:cNvSpPr txBox="1"/>
              <p:nvPr/>
            </p:nvSpPr>
            <p:spPr>
              <a:xfrm>
                <a:off x="7875895" y="501446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179" name="TextBox 178"/>
              <p:cNvSpPr txBox="1">
                <a:spLocks noRot="1" noChangeAspect="1" noMove="1" noResize="1" noEditPoints="1" noAdjustHandles="1" noChangeArrowheads="1" noChangeShapeType="1" noTextEdit="1"/>
              </p:cNvSpPr>
              <p:nvPr/>
            </p:nvSpPr>
            <p:spPr>
              <a:xfrm>
                <a:off x="7875895" y="5014460"/>
                <a:ext cx="726930" cy="52322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10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110"/>
                                        </p:tgtEl>
                                      </p:cBhvr>
                                    </p:animEffect>
                                    <p:anim calcmode="lin" valueType="num">
                                      <p:cBhvr>
                                        <p:cTn id="37" dur="1000"/>
                                        <p:tgtEl>
                                          <p:spTgt spid="110"/>
                                        </p:tgtEl>
                                        <p:attrNameLst>
                                          <p:attrName>ppt_x</p:attrName>
                                        </p:attrNameLst>
                                      </p:cBhvr>
                                      <p:tavLst>
                                        <p:tav tm="0">
                                          <p:val>
                                            <p:strVal val="ppt_x"/>
                                          </p:val>
                                        </p:tav>
                                        <p:tav tm="100000">
                                          <p:val>
                                            <p:strVal val="ppt_x"/>
                                          </p:val>
                                        </p:tav>
                                      </p:tavLst>
                                    </p:anim>
                                    <p:anim calcmode="lin" valueType="num">
                                      <p:cBhvr>
                                        <p:cTn id="38" dur="1000"/>
                                        <p:tgtEl>
                                          <p:spTgt spid="110"/>
                                        </p:tgtEl>
                                        <p:attrNameLst>
                                          <p:attrName>ppt_y</p:attrName>
                                        </p:attrNameLst>
                                      </p:cBhvr>
                                      <p:tavLst>
                                        <p:tav tm="0">
                                          <p:val>
                                            <p:strVal val="ppt_y"/>
                                          </p:val>
                                        </p:tav>
                                        <p:tav tm="100000">
                                          <p:val>
                                            <p:strVal val="ppt_y+.1"/>
                                          </p:val>
                                        </p:tav>
                                      </p:tavLst>
                                    </p:anim>
                                    <p:set>
                                      <p:cBhvr>
                                        <p:cTn id="39" dur="1" fill="hold">
                                          <p:stCondLst>
                                            <p:cond delay="999"/>
                                          </p:stCondLst>
                                        </p:cTn>
                                        <p:tgtEl>
                                          <p:spTgt spid="110"/>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117"/>
                                        </p:tgtEl>
                                      </p:cBhvr>
                                    </p:animEffect>
                                    <p:anim calcmode="lin" valueType="num">
                                      <p:cBhvr>
                                        <p:cTn id="42" dur="1000"/>
                                        <p:tgtEl>
                                          <p:spTgt spid="117"/>
                                        </p:tgtEl>
                                        <p:attrNameLst>
                                          <p:attrName>ppt_x</p:attrName>
                                        </p:attrNameLst>
                                      </p:cBhvr>
                                      <p:tavLst>
                                        <p:tav tm="0">
                                          <p:val>
                                            <p:strVal val="ppt_x"/>
                                          </p:val>
                                        </p:tav>
                                        <p:tav tm="100000">
                                          <p:val>
                                            <p:strVal val="ppt_x"/>
                                          </p:val>
                                        </p:tav>
                                      </p:tavLst>
                                    </p:anim>
                                    <p:anim calcmode="lin" valueType="num">
                                      <p:cBhvr>
                                        <p:cTn id="43" dur="1000"/>
                                        <p:tgtEl>
                                          <p:spTgt spid="117"/>
                                        </p:tgtEl>
                                        <p:attrNameLst>
                                          <p:attrName>ppt_y</p:attrName>
                                        </p:attrNameLst>
                                      </p:cBhvr>
                                      <p:tavLst>
                                        <p:tav tm="0">
                                          <p:val>
                                            <p:strVal val="ppt_y"/>
                                          </p:val>
                                        </p:tav>
                                        <p:tav tm="100000">
                                          <p:val>
                                            <p:strVal val="ppt_y+.1"/>
                                          </p:val>
                                        </p:tav>
                                      </p:tavLst>
                                    </p:anim>
                                    <p:set>
                                      <p:cBhvr>
                                        <p:cTn id="44" dur="1" fill="hold">
                                          <p:stCondLst>
                                            <p:cond delay="999"/>
                                          </p:stCondLst>
                                        </p:cTn>
                                        <p:tgtEl>
                                          <p:spTgt spid="117"/>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118"/>
                                        </p:tgtEl>
                                      </p:cBhvr>
                                    </p:animEffect>
                                    <p:anim calcmode="lin" valueType="num">
                                      <p:cBhvr>
                                        <p:cTn id="47" dur="1000"/>
                                        <p:tgtEl>
                                          <p:spTgt spid="118"/>
                                        </p:tgtEl>
                                        <p:attrNameLst>
                                          <p:attrName>ppt_x</p:attrName>
                                        </p:attrNameLst>
                                      </p:cBhvr>
                                      <p:tavLst>
                                        <p:tav tm="0">
                                          <p:val>
                                            <p:strVal val="ppt_x"/>
                                          </p:val>
                                        </p:tav>
                                        <p:tav tm="100000">
                                          <p:val>
                                            <p:strVal val="ppt_x"/>
                                          </p:val>
                                        </p:tav>
                                      </p:tavLst>
                                    </p:anim>
                                    <p:anim calcmode="lin" valueType="num">
                                      <p:cBhvr>
                                        <p:cTn id="48" dur="1000"/>
                                        <p:tgtEl>
                                          <p:spTgt spid="118"/>
                                        </p:tgtEl>
                                        <p:attrNameLst>
                                          <p:attrName>ppt_y</p:attrName>
                                        </p:attrNameLst>
                                      </p:cBhvr>
                                      <p:tavLst>
                                        <p:tav tm="0">
                                          <p:val>
                                            <p:strVal val="ppt_y"/>
                                          </p:val>
                                        </p:tav>
                                        <p:tav tm="100000">
                                          <p:val>
                                            <p:strVal val="ppt_y+.1"/>
                                          </p:val>
                                        </p:tav>
                                      </p:tavLst>
                                    </p:anim>
                                    <p:set>
                                      <p:cBhvr>
                                        <p:cTn id="49" dur="1" fill="hold">
                                          <p:stCondLst>
                                            <p:cond delay="999"/>
                                          </p:stCondLst>
                                        </p:cTn>
                                        <p:tgtEl>
                                          <p:spTgt spid="118"/>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119"/>
                                        </p:tgtEl>
                                      </p:cBhvr>
                                    </p:animEffect>
                                    <p:anim calcmode="lin" valueType="num">
                                      <p:cBhvr>
                                        <p:cTn id="52" dur="1000"/>
                                        <p:tgtEl>
                                          <p:spTgt spid="119"/>
                                        </p:tgtEl>
                                        <p:attrNameLst>
                                          <p:attrName>ppt_x</p:attrName>
                                        </p:attrNameLst>
                                      </p:cBhvr>
                                      <p:tavLst>
                                        <p:tav tm="0">
                                          <p:val>
                                            <p:strVal val="ppt_x"/>
                                          </p:val>
                                        </p:tav>
                                        <p:tav tm="100000">
                                          <p:val>
                                            <p:strVal val="ppt_x"/>
                                          </p:val>
                                        </p:tav>
                                      </p:tavLst>
                                    </p:anim>
                                    <p:anim calcmode="lin" valueType="num">
                                      <p:cBhvr>
                                        <p:cTn id="53" dur="1000"/>
                                        <p:tgtEl>
                                          <p:spTgt spid="119"/>
                                        </p:tgtEl>
                                        <p:attrNameLst>
                                          <p:attrName>ppt_y</p:attrName>
                                        </p:attrNameLst>
                                      </p:cBhvr>
                                      <p:tavLst>
                                        <p:tav tm="0">
                                          <p:val>
                                            <p:strVal val="ppt_y"/>
                                          </p:val>
                                        </p:tav>
                                        <p:tav tm="100000">
                                          <p:val>
                                            <p:strVal val="ppt_y+.1"/>
                                          </p:val>
                                        </p:tav>
                                      </p:tavLst>
                                    </p:anim>
                                    <p:set>
                                      <p:cBhvr>
                                        <p:cTn id="54" dur="1" fill="hold">
                                          <p:stCondLst>
                                            <p:cond delay="999"/>
                                          </p:stCondLst>
                                        </p:cTn>
                                        <p:tgtEl>
                                          <p:spTgt spid="119"/>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120"/>
                                        </p:tgtEl>
                                      </p:cBhvr>
                                    </p:animEffect>
                                    <p:anim calcmode="lin" valueType="num">
                                      <p:cBhvr>
                                        <p:cTn id="57" dur="1000"/>
                                        <p:tgtEl>
                                          <p:spTgt spid="120"/>
                                        </p:tgtEl>
                                        <p:attrNameLst>
                                          <p:attrName>ppt_x</p:attrName>
                                        </p:attrNameLst>
                                      </p:cBhvr>
                                      <p:tavLst>
                                        <p:tav tm="0">
                                          <p:val>
                                            <p:strVal val="ppt_x"/>
                                          </p:val>
                                        </p:tav>
                                        <p:tav tm="100000">
                                          <p:val>
                                            <p:strVal val="ppt_x"/>
                                          </p:val>
                                        </p:tav>
                                      </p:tavLst>
                                    </p:anim>
                                    <p:anim calcmode="lin" valueType="num">
                                      <p:cBhvr>
                                        <p:cTn id="58" dur="1000"/>
                                        <p:tgtEl>
                                          <p:spTgt spid="120"/>
                                        </p:tgtEl>
                                        <p:attrNameLst>
                                          <p:attrName>ppt_y</p:attrName>
                                        </p:attrNameLst>
                                      </p:cBhvr>
                                      <p:tavLst>
                                        <p:tav tm="0">
                                          <p:val>
                                            <p:strVal val="ppt_y"/>
                                          </p:val>
                                        </p:tav>
                                        <p:tav tm="100000">
                                          <p:val>
                                            <p:strVal val="ppt_y+.1"/>
                                          </p:val>
                                        </p:tav>
                                      </p:tavLst>
                                    </p:anim>
                                    <p:set>
                                      <p:cBhvr>
                                        <p:cTn id="59" dur="1" fill="hold">
                                          <p:stCondLst>
                                            <p:cond delay="999"/>
                                          </p:stCondLst>
                                        </p:cTn>
                                        <p:tgtEl>
                                          <p:spTgt spid="120"/>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121"/>
                                        </p:tgtEl>
                                      </p:cBhvr>
                                    </p:animEffect>
                                    <p:anim calcmode="lin" valueType="num">
                                      <p:cBhvr>
                                        <p:cTn id="62" dur="1000"/>
                                        <p:tgtEl>
                                          <p:spTgt spid="121"/>
                                        </p:tgtEl>
                                        <p:attrNameLst>
                                          <p:attrName>ppt_x</p:attrName>
                                        </p:attrNameLst>
                                      </p:cBhvr>
                                      <p:tavLst>
                                        <p:tav tm="0">
                                          <p:val>
                                            <p:strVal val="ppt_x"/>
                                          </p:val>
                                        </p:tav>
                                        <p:tav tm="100000">
                                          <p:val>
                                            <p:strVal val="ppt_x"/>
                                          </p:val>
                                        </p:tav>
                                      </p:tavLst>
                                    </p:anim>
                                    <p:anim calcmode="lin" valueType="num">
                                      <p:cBhvr>
                                        <p:cTn id="63" dur="1000"/>
                                        <p:tgtEl>
                                          <p:spTgt spid="121"/>
                                        </p:tgtEl>
                                        <p:attrNameLst>
                                          <p:attrName>ppt_y</p:attrName>
                                        </p:attrNameLst>
                                      </p:cBhvr>
                                      <p:tavLst>
                                        <p:tav tm="0">
                                          <p:val>
                                            <p:strVal val="ppt_y"/>
                                          </p:val>
                                        </p:tav>
                                        <p:tav tm="100000">
                                          <p:val>
                                            <p:strVal val="ppt_y+.1"/>
                                          </p:val>
                                        </p:tav>
                                      </p:tavLst>
                                    </p:anim>
                                    <p:set>
                                      <p:cBhvr>
                                        <p:cTn id="64" dur="1" fill="hold">
                                          <p:stCondLst>
                                            <p:cond delay="999"/>
                                          </p:stCondLst>
                                        </p:cTn>
                                        <p:tgtEl>
                                          <p:spTgt spid="121"/>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123"/>
                                        </p:tgtEl>
                                      </p:cBhvr>
                                    </p:animEffect>
                                    <p:anim calcmode="lin" valueType="num">
                                      <p:cBhvr>
                                        <p:cTn id="67" dur="1000"/>
                                        <p:tgtEl>
                                          <p:spTgt spid="123"/>
                                        </p:tgtEl>
                                        <p:attrNameLst>
                                          <p:attrName>ppt_x</p:attrName>
                                        </p:attrNameLst>
                                      </p:cBhvr>
                                      <p:tavLst>
                                        <p:tav tm="0">
                                          <p:val>
                                            <p:strVal val="ppt_x"/>
                                          </p:val>
                                        </p:tav>
                                        <p:tav tm="100000">
                                          <p:val>
                                            <p:strVal val="ppt_x"/>
                                          </p:val>
                                        </p:tav>
                                      </p:tavLst>
                                    </p:anim>
                                    <p:anim calcmode="lin" valueType="num">
                                      <p:cBhvr>
                                        <p:cTn id="68" dur="1000"/>
                                        <p:tgtEl>
                                          <p:spTgt spid="123"/>
                                        </p:tgtEl>
                                        <p:attrNameLst>
                                          <p:attrName>ppt_y</p:attrName>
                                        </p:attrNameLst>
                                      </p:cBhvr>
                                      <p:tavLst>
                                        <p:tav tm="0">
                                          <p:val>
                                            <p:strVal val="ppt_y"/>
                                          </p:val>
                                        </p:tav>
                                        <p:tav tm="100000">
                                          <p:val>
                                            <p:strVal val="ppt_y+.1"/>
                                          </p:val>
                                        </p:tav>
                                      </p:tavLst>
                                    </p:anim>
                                    <p:set>
                                      <p:cBhvr>
                                        <p:cTn id="69" dur="1" fill="hold">
                                          <p:stCondLst>
                                            <p:cond delay="999"/>
                                          </p:stCondLst>
                                        </p:cTn>
                                        <p:tgtEl>
                                          <p:spTgt spid="123"/>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135"/>
                                        </p:tgtEl>
                                      </p:cBhvr>
                                    </p:animEffect>
                                    <p:anim calcmode="lin" valueType="num">
                                      <p:cBhvr>
                                        <p:cTn id="72" dur="1000"/>
                                        <p:tgtEl>
                                          <p:spTgt spid="135"/>
                                        </p:tgtEl>
                                        <p:attrNameLst>
                                          <p:attrName>ppt_x</p:attrName>
                                        </p:attrNameLst>
                                      </p:cBhvr>
                                      <p:tavLst>
                                        <p:tav tm="0">
                                          <p:val>
                                            <p:strVal val="ppt_x"/>
                                          </p:val>
                                        </p:tav>
                                        <p:tav tm="100000">
                                          <p:val>
                                            <p:strVal val="ppt_x"/>
                                          </p:val>
                                        </p:tav>
                                      </p:tavLst>
                                    </p:anim>
                                    <p:anim calcmode="lin" valueType="num">
                                      <p:cBhvr>
                                        <p:cTn id="73" dur="1000"/>
                                        <p:tgtEl>
                                          <p:spTgt spid="135"/>
                                        </p:tgtEl>
                                        <p:attrNameLst>
                                          <p:attrName>ppt_y</p:attrName>
                                        </p:attrNameLst>
                                      </p:cBhvr>
                                      <p:tavLst>
                                        <p:tav tm="0">
                                          <p:val>
                                            <p:strVal val="ppt_y"/>
                                          </p:val>
                                        </p:tav>
                                        <p:tav tm="100000">
                                          <p:val>
                                            <p:strVal val="ppt_y+.1"/>
                                          </p:val>
                                        </p:tav>
                                      </p:tavLst>
                                    </p:anim>
                                    <p:set>
                                      <p:cBhvr>
                                        <p:cTn id="74" dur="1" fill="hold">
                                          <p:stCondLst>
                                            <p:cond delay="999"/>
                                          </p:stCondLst>
                                        </p:cTn>
                                        <p:tgtEl>
                                          <p:spTgt spid="13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7" presetClass="emph" presetSubtype="2" fill="hold" nodeType="clickEffect">
                                  <p:stCondLst>
                                    <p:cond delay="0"/>
                                  </p:stCondLst>
                                  <p:childTnLst>
                                    <p:animClr clrSpc="rgb" dir="cw">
                                      <p:cBhvr>
                                        <p:cTn id="114" dur="500" fill="hold"/>
                                        <p:tgtEl>
                                          <p:spTgt spid="158"/>
                                        </p:tgtEl>
                                        <p:attrNameLst>
                                          <p:attrName>stroke.color</p:attrName>
                                        </p:attrNameLst>
                                      </p:cBhvr>
                                      <p:to>
                                        <a:schemeClr val="accent2"/>
                                      </p:to>
                                    </p:animClr>
                                    <p:set>
                                      <p:cBhvr>
                                        <p:cTn id="115" dur="500" fill="hold"/>
                                        <p:tgtEl>
                                          <p:spTgt spid="158"/>
                                        </p:tgtEl>
                                        <p:attrNameLst>
                                          <p:attrName>stroke.on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42" presetClass="exit" presetSubtype="0" fill="hold" nodeType="clickEffect">
                                  <p:stCondLst>
                                    <p:cond delay="0"/>
                                  </p:stCondLst>
                                  <p:childTnLst>
                                    <p:animEffect transition="out" filter="fade">
                                      <p:cBhvr>
                                        <p:cTn id="119" dur="1000"/>
                                        <p:tgtEl>
                                          <p:spTgt spid="151"/>
                                        </p:tgtEl>
                                      </p:cBhvr>
                                    </p:animEffect>
                                    <p:anim calcmode="lin" valueType="num">
                                      <p:cBhvr>
                                        <p:cTn id="120" dur="1000"/>
                                        <p:tgtEl>
                                          <p:spTgt spid="151"/>
                                        </p:tgtEl>
                                        <p:attrNameLst>
                                          <p:attrName>ppt_x</p:attrName>
                                        </p:attrNameLst>
                                      </p:cBhvr>
                                      <p:tavLst>
                                        <p:tav tm="0">
                                          <p:val>
                                            <p:strVal val="ppt_x"/>
                                          </p:val>
                                        </p:tav>
                                        <p:tav tm="100000">
                                          <p:val>
                                            <p:strVal val="ppt_x"/>
                                          </p:val>
                                        </p:tav>
                                      </p:tavLst>
                                    </p:anim>
                                    <p:anim calcmode="lin" valueType="num">
                                      <p:cBhvr>
                                        <p:cTn id="121" dur="1000"/>
                                        <p:tgtEl>
                                          <p:spTgt spid="151"/>
                                        </p:tgtEl>
                                        <p:attrNameLst>
                                          <p:attrName>ppt_y</p:attrName>
                                        </p:attrNameLst>
                                      </p:cBhvr>
                                      <p:tavLst>
                                        <p:tav tm="0">
                                          <p:val>
                                            <p:strVal val="ppt_y"/>
                                          </p:val>
                                        </p:tav>
                                        <p:tav tm="100000">
                                          <p:val>
                                            <p:strVal val="ppt_y+.1"/>
                                          </p:val>
                                        </p:tav>
                                      </p:tavLst>
                                    </p:anim>
                                    <p:set>
                                      <p:cBhvr>
                                        <p:cTn id="122" dur="1" fill="hold">
                                          <p:stCondLst>
                                            <p:cond delay="999"/>
                                          </p:stCondLst>
                                        </p:cTn>
                                        <p:tgtEl>
                                          <p:spTgt spid="151"/>
                                        </p:tgtEl>
                                        <p:attrNameLst>
                                          <p:attrName>style.visibility</p:attrName>
                                        </p:attrNameLst>
                                      </p:cBhvr>
                                      <p:to>
                                        <p:strVal val="hidden"/>
                                      </p:to>
                                    </p:set>
                                  </p:childTnLst>
                                </p:cTn>
                              </p:par>
                              <p:par>
                                <p:cTn id="123" presetID="42" presetClass="exit" presetSubtype="0" fill="hold" nodeType="withEffect">
                                  <p:stCondLst>
                                    <p:cond delay="0"/>
                                  </p:stCondLst>
                                  <p:childTnLst>
                                    <p:animEffect transition="out" filter="fade">
                                      <p:cBhvr>
                                        <p:cTn id="124" dur="1000"/>
                                        <p:tgtEl>
                                          <p:spTgt spid="154"/>
                                        </p:tgtEl>
                                      </p:cBhvr>
                                    </p:animEffect>
                                    <p:anim calcmode="lin" valueType="num">
                                      <p:cBhvr>
                                        <p:cTn id="125" dur="1000"/>
                                        <p:tgtEl>
                                          <p:spTgt spid="154"/>
                                        </p:tgtEl>
                                        <p:attrNameLst>
                                          <p:attrName>ppt_x</p:attrName>
                                        </p:attrNameLst>
                                      </p:cBhvr>
                                      <p:tavLst>
                                        <p:tav tm="0">
                                          <p:val>
                                            <p:strVal val="ppt_x"/>
                                          </p:val>
                                        </p:tav>
                                        <p:tav tm="100000">
                                          <p:val>
                                            <p:strVal val="ppt_x"/>
                                          </p:val>
                                        </p:tav>
                                      </p:tavLst>
                                    </p:anim>
                                    <p:anim calcmode="lin" valueType="num">
                                      <p:cBhvr>
                                        <p:cTn id="126" dur="1000"/>
                                        <p:tgtEl>
                                          <p:spTgt spid="154"/>
                                        </p:tgtEl>
                                        <p:attrNameLst>
                                          <p:attrName>ppt_y</p:attrName>
                                        </p:attrNameLst>
                                      </p:cBhvr>
                                      <p:tavLst>
                                        <p:tav tm="0">
                                          <p:val>
                                            <p:strVal val="ppt_y"/>
                                          </p:val>
                                        </p:tav>
                                        <p:tav tm="100000">
                                          <p:val>
                                            <p:strVal val="ppt_y+.1"/>
                                          </p:val>
                                        </p:tav>
                                      </p:tavLst>
                                    </p:anim>
                                    <p:set>
                                      <p:cBhvr>
                                        <p:cTn id="127" dur="1" fill="hold">
                                          <p:stCondLst>
                                            <p:cond delay="999"/>
                                          </p:stCondLst>
                                        </p:cTn>
                                        <p:tgtEl>
                                          <p:spTgt spid="154"/>
                                        </p:tgtEl>
                                        <p:attrNameLst>
                                          <p:attrName>style.visibility</p:attrName>
                                        </p:attrNameLst>
                                      </p:cBhvr>
                                      <p:to>
                                        <p:strVal val="hidden"/>
                                      </p:to>
                                    </p:set>
                                  </p:childTnLst>
                                </p:cTn>
                              </p:par>
                              <p:par>
                                <p:cTn id="128" presetID="42" presetClass="exit" presetSubtype="0" fill="hold" nodeType="withEffect">
                                  <p:stCondLst>
                                    <p:cond delay="0"/>
                                  </p:stCondLst>
                                  <p:childTnLst>
                                    <p:animEffect transition="out" filter="fade">
                                      <p:cBhvr>
                                        <p:cTn id="129" dur="1000"/>
                                        <p:tgtEl>
                                          <p:spTgt spid="157"/>
                                        </p:tgtEl>
                                      </p:cBhvr>
                                    </p:animEffect>
                                    <p:anim calcmode="lin" valueType="num">
                                      <p:cBhvr>
                                        <p:cTn id="130" dur="1000"/>
                                        <p:tgtEl>
                                          <p:spTgt spid="157"/>
                                        </p:tgtEl>
                                        <p:attrNameLst>
                                          <p:attrName>ppt_x</p:attrName>
                                        </p:attrNameLst>
                                      </p:cBhvr>
                                      <p:tavLst>
                                        <p:tav tm="0">
                                          <p:val>
                                            <p:strVal val="ppt_x"/>
                                          </p:val>
                                        </p:tav>
                                        <p:tav tm="100000">
                                          <p:val>
                                            <p:strVal val="ppt_x"/>
                                          </p:val>
                                        </p:tav>
                                      </p:tavLst>
                                    </p:anim>
                                    <p:anim calcmode="lin" valueType="num">
                                      <p:cBhvr>
                                        <p:cTn id="131" dur="1000"/>
                                        <p:tgtEl>
                                          <p:spTgt spid="157"/>
                                        </p:tgtEl>
                                        <p:attrNameLst>
                                          <p:attrName>ppt_y</p:attrName>
                                        </p:attrNameLst>
                                      </p:cBhvr>
                                      <p:tavLst>
                                        <p:tav tm="0">
                                          <p:val>
                                            <p:strVal val="ppt_y"/>
                                          </p:val>
                                        </p:tav>
                                        <p:tav tm="100000">
                                          <p:val>
                                            <p:strVal val="ppt_y+.1"/>
                                          </p:val>
                                        </p:tav>
                                      </p:tavLst>
                                    </p:anim>
                                    <p:set>
                                      <p:cBhvr>
                                        <p:cTn id="132" dur="1" fill="hold">
                                          <p:stCondLst>
                                            <p:cond delay="999"/>
                                          </p:stCondLst>
                                        </p:cTn>
                                        <p:tgtEl>
                                          <p:spTgt spid="157"/>
                                        </p:tgtEl>
                                        <p:attrNameLst>
                                          <p:attrName>style.visibility</p:attrName>
                                        </p:attrNameLst>
                                      </p:cBhvr>
                                      <p:to>
                                        <p:strVal val="hidden"/>
                                      </p:to>
                                    </p:set>
                                  </p:childTnLst>
                                </p:cTn>
                              </p:par>
                              <p:par>
                                <p:cTn id="133" presetID="42" presetClass="exit" presetSubtype="0" fill="hold" nodeType="withEffect">
                                  <p:stCondLst>
                                    <p:cond delay="0"/>
                                  </p:stCondLst>
                                  <p:childTnLst>
                                    <p:animEffect transition="out" filter="fade">
                                      <p:cBhvr>
                                        <p:cTn id="134" dur="1000"/>
                                        <p:tgtEl>
                                          <p:spTgt spid="159"/>
                                        </p:tgtEl>
                                      </p:cBhvr>
                                    </p:animEffect>
                                    <p:anim calcmode="lin" valueType="num">
                                      <p:cBhvr>
                                        <p:cTn id="135" dur="1000"/>
                                        <p:tgtEl>
                                          <p:spTgt spid="159"/>
                                        </p:tgtEl>
                                        <p:attrNameLst>
                                          <p:attrName>ppt_x</p:attrName>
                                        </p:attrNameLst>
                                      </p:cBhvr>
                                      <p:tavLst>
                                        <p:tav tm="0">
                                          <p:val>
                                            <p:strVal val="ppt_x"/>
                                          </p:val>
                                        </p:tav>
                                        <p:tav tm="100000">
                                          <p:val>
                                            <p:strVal val="ppt_x"/>
                                          </p:val>
                                        </p:tav>
                                      </p:tavLst>
                                    </p:anim>
                                    <p:anim calcmode="lin" valueType="num">
                                      <p:cBhvr>
                                        <p:cTn id="136" dur="1000"/>
                                        <p:tgtEl>
                                          <p:spTgt spid="159"/>
                                        </p:tgtEl>
                                        <p:attrNameLst>
                                          <p:attrName>ppt_y</p:attrName>
                                        </p:attrNameLst>
                                      </p:cBhvr>
                                      <p:tavLst>
                                        <p:tav tm="0">
                                          <p:val>
                                            <p:strVal val="ppt_y"/>
                                          </p:val>
                                        </p:tav>
                                        <p:tav tm="100000">
                                          <p:val>
                                            <p:strVal val="ppt_y+.1"/>
                                          </p:val>
                                        </p:tav>
                                      </p:tavLst>
                                    </p:anim>
                                    <p:set>
                                      <p:cBhvr>
                                        <p:cTn id="137" dur="1" fill="hold">
                                          <p:stCondLst>
                                            <p:cond delay="999"/>
                                          </p:stCondLst>
                                        </p:cTn>
                                        <p:tgtEl>
                                          <p:spTgt spid="159"/>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7" presetClass="emph" presetSubtype="2" fill="hold" nodeType="clickEffect">
                                  <p:stCondLst>
                                    <p:cond delay="0"/>
                                  </p:stCondLst>
                                  <p:childTnLst>
                                    <p:animClr clrSpc="rgb" dir="cw">
                                      <p:cBhvr>
                                        <p:cTn id="141" dur="500" fill="hold"/>
                                        <p:tgtEl>
                                          <p:spTgt spid="155"/>
                                        </p:tgtEl>
                                        <p:attrNameLst>
                                          <p:attrName>stroke.color</p:attrName>
                                        </p:attrNameLst>
                                      </p:cBhvr>
                                      <p:to>
                                        <a:schemeClr val="accent2"/>
                                      </p:to>
                                    </p:animClr>
                                    <p:set>
                                      <p:cBhvr>
                                        <p:cTn id="142" dur="500" fill="hold"/>
                                        <p:tgtEl>
                                          <p:spTgt spid="155"/>
                                        </p:tgtEl>
                                        <p:attrNameLst>
                                          <p:attrName>stroke.on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42" presetClass="exit" presetSubtype="0" fill="hold" nodeType="clickEffect">
                                  <p:stCondLst>
                                    <p:cond delay="0"/>
                                  </p:stCondLst>
                                  <p:childTnLst>
                                    <p:animEffect transition="out" filter="fade">
                                      <p:cBhvr>
                                        <p:cTn id="146" dur="1000"/>
                                        <p:tgtEl>
                                          <p:spTgt spid="151"/>
                                        </p:tgtEl>
                                      </p:cBhvr>
                                    </p:animEffect>
                                    <p:anim calcmode="lin" valueType="num">
                                      <p:cBhvr>
                                        <p:cTn id="147" dur="1000"/>
                                        <p:tgtEl>
                                          <p:spTgt spid="151"/>
                                        </p:tgtEl>
                                        <p:attrNameLst>
                                          <p:attrName>ppt_x</p:attrName>
                                        </p:attrNameLst>
                                      </p:cBhvr>
                                      <p:tavLst>
                                        <p:tav tm="0">
                                          <p:val>
                                            <p:strVal val="ppt_x"/>
                                          </p:val>
                                        </p:tav>
                                        <p:tav tm="100000">
                                          <p:val>
                                            <p:strVal val="ppt_x"/>
                                          </p:val>
                                        </p:tav>
                                      </p:tavLst>
                                    </p:anim>
                                    <p:anim calcmode="lin" valueType="num">
                                      <p:cBhvr>
                                        <p:cTn id="148" dur="1000"/>
                                        <p:tgtEl>
                                          <p:spTgt spid="151"/>
                                        </p:tgtEl>
                                        <p:attrNameLst>
                                          <p:attrName>ppt_y</p:attrName>
                                        </p:attrNameLst>
                                      </p:cBhvr>
                                      <p:tavLst>
                                        <p:tav tm="0">
                                          <p:val>
                                            <p:strVal val="ppt_y"/>
                                          </p:val>
                                        </p:tav>
                                        <p:tav tm="100000">
                                          <p:val>
                                            <p:strVal val="ppt_y+.1"/>
                                          </p:val>
                                        </p:tav>
                                      </p:tavLst>
                                    </p:anim>
                                    <p:set>
                                      <p:cBhvr>
                                        <p:cTn id="149" dur="1" fill="hold">
                                          <p:stCondLst>
                                            <p:cond delay="999"/>
                                          </p:stCondLst>
                                        </p:cTn>
                                        <p:tgtEl>
                                          <p:spTgt spid="151"/>
                                        </p:tgtEl>
                                        <p:attrNameLst>
                                          <p:attrName>style.visibility</p:attrName>
                                        </p:attrNameLst>
                                      </p:cBhvr>
                                      <p:to>
                                        <p:strVal val="hidden"/>
                                      </p:to>
                                    </p:set>
                                  </p:childTnLst>
                                </p:cTn>
                              </p:par>
                              <p:par>
                                <p:cTn id="150" presetID="42" presetClass="exit" presetSubtype="0" fill="hold" nodeType="withEffect">
                                  <p:stCondLst>
                                    <p:cond delay="0"/>
                                  </p:stCondLst>
                                  <p:childTnLst>
                                    <p:animEffect transition="out" filter="fade">
                                      <p:cBhvr>
                                        <p:cTn id="151" dur="1000"/>
                                        <p:tgtEl>
                                          <p:spTgt spid="156"/>
                                        </p:tgtEl>
                                      </p:cBhvr>
                                    </p:animEffect>
                                    <p:anim calcmode="lin" valueType="num">
                                      <p:cBhvr>
                                        <p:cTn id="152" dur="1000"/>
                                        <p:tgtEl>
                                          <p:spTgt spid="156"/>
                                        </p:tgtEl>
                                        <p:attrNameLst>
                                          <p:attrName>ppt_x</p:attrName>
                                        </p:attrNameLst>
                                      </p:cBhvr>
                                      <p:tavLst>
                                        <p:tav tm="0">
                                          <p:val>
                                            <p:strVal val="ppt_x"/>
                                          </p:val>
                                        </p:tav>
                                        <p:tav tm="100000">
                                          <p:val>
                                            <p:strVal val="ppt_x"/>
                                          </p:val>
                                        </p:tav>
                                      </p:tavLst>
                                    </p:anim>
                                    <p:anim calcmode="lin" valueType="num">
                                      <p:cBhvr>
                                        <p:cTn id="153" dur="1000"/>
                                        <p:tgtEl>
                                          <p:spTgt spid="156"/>
                                        </p:tgtEl>
                                        <p:attrNameLst>
                                          <p:attrName>ppt_y</p:attrName>
                                        </p:attrNameLst>
                                      </p:cBhvr>
                                      <p:tavLst>
                                        <p:tav tm="0">
                                          <p:val>
                                            <p:strVal val="ppt_y"/>
                                          </p:val>
                                        </p:tav>
                                        <p:tav tm="100000">
                                          <p:val>
                                            <p:strVal val="ppt_y+.1"/>
                                          </p:val>
                                        </p:tav>
                                      </p:tavLst>
                                    </p:anim>
                                    <p:set>
                                      <p:cBhvr>
                                        <p:cTn id="154" dur="1" fill="hold">
                                          <p:stCondLst>
                                            <p:cond delay="999"/>
                                          </p:stCondLst>
                                        </p:cTn>
                                        <p:tgtEl>
                                          <p:spTgt spid="156"/>
                                        </p:tgtEl>
                                        <p:attrNameLst>
                                          <p:attrName>style.visibility</p:attrName>
                                        </p:attrNameLst>
                                      </p:cBhvr>
                                      <p:to>
                                        <p:strVal val="hidden"/>
                                      </p:to>
                                    </p:set>
                                  </p:childTnLst>
                                </p:cTn>
                              </p:par>
                              <p:par>
                                <p:cTn id="155" presetID="42" presetClass="exit" presetSubtype="0" fill="hold" nodeType="withEffect">
                                  <p:stCondLst>
                                    <p:cond delay="0"/>
                                  </p:stCondLst>
                                  <p:childTnLst>
                                    <p:animEffect transition="out" filter="fade">
                                      <p:cBhvr>
                                        <p:cTn id="156" dur="1000"/>
                                        <p:tgtEl>
                                          <p:spTgt spid="161"/>
                                        </p:tgtEl>
                                      </p:cBhvr>
                                    </p:animEffect>
                                    <p:anim calcmode="lin" valueType="num">
                                      <p:cBhvr>
                                        <p:cTn id="157" dur="1000"/>
                                        <p:tgtEl>
                                          <p:spTgt spid="161"/>
                                        </p:tgtEl>
                                        <p:attrNameLst>
                                          <p:attrName>ppt_x</p:attrName>
                                        </p:attrNameLst>
                                      </p:cBhvr>
                                      <p:tavLst>
                                        <p:tav tm="0">
                                          <p:val>
                                            <p:strVal val="ppt_x"/>
                                          </p:val>
                                        </p:tav>
                                        <p:tav tm="100000">
                                          <p:val>
                                            <p:strVal val="ppt_x"/>
                                          </p:val>
                                        </p:tav>
                                      </p:tavLst>
                                    </p:anim>
                                    <p:anim calcmode="lin" valueType="num">
                                      <p:cBhvr>
                                        <p:cTn id="158" dur="1000"/>
                                        <p:tgtEl>
                                          <p:spTgt spid="161"/>
                                        </p:tgtEl>
                                        <p:attrNameLst>
                                          <p:attrName>ppt_y</p:attrName>
                                        </p:attrNameLst>
                                      </p:cBhvr>
                                      <p:tavLst>
                                        <p:tav tm="0">
                                          <p:val>
                                            <p:strVal val="ppt_y"/>
                                          </p:val>
                                        </p:tav>
                                        <p:tav tm="100000">
                                          <p:val>
                                            <p:strVal val="ppt_y+.1"/>
                                          </p:val>
                                        </p:tav>
                                      </p:tavLst>
                                    </p:anim>
                                    <p:set>
                                      <p:cBhvr>
                                        <p:cTn id="159" dur="1" fill="hold">
                                          <p:stCondLst>
                                            <p:cond delay="999"/>
                                          </p:stCondLst>
                                        </p:cTn>
                                        <p:tgtEl>
                                          <p:spTgt spid="161"/>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7"/>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58"/>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163"/>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64"/>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165"/>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66"/>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67"/>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168"/>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169"/>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170"/>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171"/>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172"/>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173"/>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74"/>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175"/>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76"/>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7" presetClass="emph" presetSubtype="2" fill="hold" nodeType="clickEffect">
                                  <p:stCondLst>
                                    <p:cond delay="0"/>
                                  </p:stCondLst>
                                  <p:childTnLst>
                                    <p:animClr clrSpc="rgb" dir="cw">
                                      <p:cBhvr>
                                        <p:cTn id="201" dur="500" fill="hold"/>
                                        <p:tgtEl>
                                          <p:spTgt spid="171"/>
                                        </p:tgtEl>
                                        <p:attrNameLst>
                                          <p:attrName>stroke.color</p:attrName>
                                        </p:attrNameLst>
                                      </p:cBhvr>
                                      <p:to>
                                        <a:schemeClr val="accent2"/>
                                      </p:to>
                                    </p:animClr>
                                    <p:set>
                                      <p:cBhvr>
                                        <p:cTn id="202" dur="500" fill="hold"/>
                                        <p:tgtEl>
                                          <p:spTgt spid="171"/>
                                        </p:tgtEl>
                                        <p:attrNameLst>
                                          <p:attrName>stroke.on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42" presetClass="exit" presetSubtype="0" fill="hold" nodeType="clickEffect">
                                  <p:stCondLst>
                                    <p:cond delay="0"/>
                                  </p:stCondLst>
                                  <p:childTnLst>
                                    <p:animEffect transition="out" filter="fade">
                                      <p:cBhvr>
                                        <p:cTn id="206" dur="1000"/>
                                        <p:tgtEl>
                                          <p:spTgt spid="165"/>
                                        </p:tgtEl>
                                      </p:cBhvr>
                                    </p:animEffect>
                                    <p:anim calcmode="lin" valueType="num">
                                      <p:cBhvr>
                                        <p:cTn id="207" dur="1000"/>
                                        <p:tgtEl>
                                          <p:spTgt spid="165"/>
                                        </p:tgtEl>
                                        <p:attrNameLst>
                                          <p:attrName>ppt_x</p:attrName>
                                        </p:attrNameLst>
                                      </p:cBhvr>
                                      <p:tavLst>
                                        <p:tav tm="0">
                                          <p:val>
                                            <p:strVal val="ppt_x"/>
                                          </p:val>
                                        </p:tav>
                                        <p:tav tm="100000">
                                          <p:val>
                                            <p:strVal val="ppt_x"/>
                                          </p:val>
                                        </p:tav>
                                      </p:tavLst>
                                    </p:anim>
                                    <p:anim calcmode="lin" valueType="num">
                                      <p:cBhvr>
                                        <p:cTn id="208" dur="1000"/>
                                        <p:tgtEl>
                                          <p:spTgt spid="165"/>
                                        </p:tgtEl>
                                        <p:attrNameLst>
                                          <p:attrName>ppt_y</p:attrName>
                                        </p:attrNameLst>
                                      </p:cBhvr>
                                      <p:tavLst>
                                        <p:tav tm="0">
                                          <p:val>
                                            <p:strVal val="ppt_y"/>
                                          </p:val>
                                        </p:tav>
                                        <p:tav tm="100000">
                                          <p:val>
                                            <p:strVal val="ppt_y+.1"/>
                                          </p:val>
                                        </p:tav>
                                      </p:tavLst>
                                    </p:anim>
                                    <p:set>
                                      <p:cBhvr>
                                        <p:cTn id="209" dur="1" fill="hold">
                                          <p:stCondLst>
                                            <p:cond delay="999"/>
                                          </p:stCondLst>
                                        </p:cTn>
                                        <p:tgtEl>
                                          <p:spTgt spid="165"/>
                                        </p:tgtEl>
                                        <p:attrNameLst>
                                          <p:attrName>style.visibility</p:attrName>
                                        </p:attrNameLst>
                                      </p:cBhvr>
                                      <p:to>
                                        <p:strVal val="hidden"/>
                                      </p:to>
                                    </p:set>
                                  </p:childTnLst>
                                </p:cTn>
                              </p:par>
                              <p:par>
                                <p:cTn id="210" presetID="42" presetClass="exit" presetSubtype="0" fill="hold" nodeType="withEffect">
                                  <p:stCondLst>
                                    <p:cond delay="0"/>
                                  </p:stCondLst>
                                  <p:childTnLst>
                                    <p:animEffect transition="out" filter="fade">
                                      <p:cBhvr>
                                        <p:cTn id="211" dur="1000"/>
                                        <p:tgtEl>
                                          <p:spTgt spid="168"/>
                                        </p:tgtEl>
                                      </p:cBhvr>
                                    </p:animEffect>
                                    <p:anim calcmode="lin" valueType="num">
                                      <p:cBhvr>
                                        <p:cTn id="212" dur="1000"/>
                                        <p:tgtEl>
                                          <p:spTgt spid="168"/>
                                        </p:tgtEl>
                                        <p:attrNameLst>
                                          <p:attrName>ppt_x</p:attrName>
                                        </p:attrNameLst>
                                      </p:cBhvr>
                                      <p:tavLst>
                                        <p:tav tm="0">
                                          <p:val>
                                            <p:strVal val="ppt_x"/>
                                          </p:val>
                                        </p:tav>
                                        <p:tav tm="100000">
                                          <p:val>
                                            <p:strVal val="ppt_x"/>
                                          </p:val>
                                        </p:tav>
                                      </p:tavLst>
                                    </p:anim>
                                    <p:anim calcmode="lin" valueType="num">
                                      <p:cBhvr>
                                        <p:cTn id="213" dur="1000"/>
                                        <p:tgtEl>
                                          <p:spTgt spid="168"/>
                                        </p:tgtEl>
                                        <p:attrNameLst>
                                          <p:attrName>ppt_y</p:attrName>
                                        </p:attrNameLst>
                                      </p:cBhvr>
                                      <p:tavLst>
                                        <p:tav tm="0">
                                          <p:val>
                                            <p:strVal val="ppt_y"/>
                                          </p:val>
                                        </p:tav>
                                        <p:tav tm="100000">
                                          <p:val>
                                            <p:strVal val="ppt_y+.1"/>
                                          </p:val>
                                        </p:tav>
                                      </p:tavLst>
                                    </p:anim>
                                    <p:set>
                                      <p:cBhvr>
                                        <p:cTn id="214" dur="1" fill="hold">
                                          <p:stCondLst>
                                            <p:cond delay="999"/>
                                          </p:stCondLst>
                                        </p:cTn>
                                        <p:tgtEl>
                                          <p:spTgt spid="168"/>
                                        </p:tgtEl>
                                        <p:attrNameLst>
                                          <p:attrName>style.visibility</p:attrName>
                                        </p:attrNameLst>
                                      </p:cBhvr>
                                      <p:to>
                                        <p:strVal val="hidden"/>
                                      </p:to>
                                    </p:set>
                                  </p:childTnLst>
                                </p:cTn>
                              </p:par>
                              <p:par>
                                <p:cTn id="215" presetID="42" presetClass="exit" presetSubtype="0" fill="hold" nodeType="withEffect">
                                  <p:stCondLst>
                                    <p:cond delay="0"/>
                                  </p:stCondLst>
                                  <p:childTnLst>
                                    <p:animEffect transition="out" filter="fade">
                                      <p:cBhvr>
                                        <p:cTn id="216" dur="1000"/>
                                        <p:tgtEl>
                                          <p:spTgt spid="169"/>
                                        </p:tgtEl>
                                      </p:cBhvr>
                                    </p:animEffect>
                                    <p:anim calcmode="lin" valueType="num">
                                      <p:cBhvr>
                                        <p:cTn id="217" dur="1000"/>
                                        <p:tgtEl>
                                          <p:spTgt spid="169"/>
                                        </p:tgtEl>
                                        <p:attrNameLst>
                                          <p:attrName>ppt_x</p:attrName>
                                        </p:attrNameLst>
                                      </p:cBhvr>
                                      <p:tavLst>
                                        <p:tav tm="0">
                                          <p:val>
                                            <p:strVal val="ppt_x"/>
                                          </p:val>
                                        </p:tav>
                                        <p:tav tm="100000">
                                          <p:val>
                                            <p:strVal val="ppt_x"/>
                                          </p:val>
                                        </p:tav>
                                      </p:tavLst>
                                    </p:anim>
                                    <p:anim calcmode="lin" valueType="num">
                                      <p:cBhvr>
                                        <p:cTn id="218" dur="1000"/>
                                        <p:tgtEl>
                                          <p:spTgt spid="169"/>
                                        </p:tgtEl>
                                        <p:attrNameLst>
                                          <p:attrName>ppt_y</p:attrName>
                                        </p:attrNameLst>
                                      </p:cBhvr>
                                      <p:tavLst>
                                        <p:tav tm="0">
                                          <p:val>
                                            <p:strVal val="ppt_y"/>
                                          </p:val>
                                        </p:tav>
                                        <p:tav tm="100000">
                                          <p:val>
                                            <p:strVal val="ppt_y+.1"/>
                                          </p:val>
                                        </p:tav>
                                      </p:tavLst>
                                    </p:anim>
                                    <p:set>
                                      <p:cBhvr>
                                        <p:cTn id="219" dur="1" fill="hold">
                                          <p:stCondLst>
                                            <p:cond delay="999"/>
                                          </p:stCondLst>
                                        </p:cTn>
                                        <p:tgtEl>
                                          <p:spTgt spid="169"/>
                                        </p:tgtEl>
                                        <p:attrNameLst>
                                          <p:attrName>style.visibility</p:attrName>
                                        </p:attrNameLst>
                                      </p:cBhvr>
                                      <p:to>
                                        <p:strVal val="hidden"/>
                                      </p:to>
                                    </p:set>
                                  </p:childTnLst>
                                </p:cTn>
                              </p:par>
                              <p:par>
                                <p:cTn id="220" presetID="42" presetClass="exit" presetSubtype="0" fill="hold" nodeType="withEffect">
                                  <p:stCondLst>
                                    <p:cond delay="0"/>
                                  </p:stCondLst>
                                  <p:childTnLst>
                                    <p:animEffect transition="out" filter="fade">
                                      <p:cBhvr>
                                        <p:cTn id="221" dur="1000"/>
                                        <p:tgtEl>
                                          <p:spTgt spid="170"/>
                                        </p:tgtEl>
                                      </p:cBhvr>
                                    </p:animEffect>
                                    <p:anim calcmode="lin" valueType="num">
                                      <p:cBhvr>
                                        <p:cTn id="222" dur="1000"/>
                                        <p:tgtEl>
                                          <p:spTgt spid="170"/>
                                        </p:tgtEl>
                                        <p:attrNameLst>
                                          <p:attrName>ppt_x</p:attrName>
                                        </p:attrNameLst>
                                      </p:cBhvr>
                                      <p:tavLst>
                                        <p:tav tm="0">
                                          <p:val>
                                            <p:strVal val="ppt_x"/>
                                          </p:val>
                                        </p:tav>
                                        <p:tav tm="100000">
                                          <p:val>
                                            <p:strVal val="ppt_x"/>
                                          </p:val>
                                        </p:tav>
                                      </p:tavLst>
                                    </p:anim>
                                    <p:anim calcmode="lin" valueType="num">
                                      <p:cBhvr>
                                        <p:cTn id="223" dur="1000"/>
                                        <p:tgtEl>
                                          <p:spTgt spid="170"/>
                                        </p:tgtEl>
                                        <p:attrNameLst>
                                          <p:attrName>ppt_y</p:attrName>
                                        </p:attrNameLst>
                                      </p:cBhvr>
                                      <p:tavLst>
                                        <p:tav tm="0">
                                          <p:val>
                                            <p:strVal val="ppt_y"/>
                                          </p:val>
                                        </p:tav>
                                        <p:tav tm="100000">
                                          <p:val>
                                            <p:strVal val="ppt_y+.1"/>
                                          </p:val>
                                        </p:tav>
                                      </p:tavLst>
                                    </p:anim>
                                    <p:set>
                                      <p:cBhvr>
                                        <p:cTn id="224" dur="1" fill="hold">
                                          <p:stCondLst>
                                            <p:cond delay="999"/>
                                          </p:stCondLst>
                                        </p:cTn>
                                        <p:tgtEl>
                                          <p:spTgt spid="170"/>
                                        </p:tgtEl>
                                        <p:attrNameLst>
                                          <p:attrName>style.visibility</p:attrName>
                                        </p:attrNameLst>
                                      </p:cBhvr>
                                      <p:to>
                                        <p:strVal val="hidden"/>
                                      </p:to>
                                    </p:set>
                                  </p:childTnLst>
                                </p:cTn>
                              </p:par>
                              <p:par>
                                <p:cTn id="225" presetID="42" presetClass="exit" presetSubtype="0" fill="hold" nodeType="withEffect">
                                  <p:stCondLst>
                                    <p:cond delay="0"/>
                                  </p:stCondLst>
                                  <p:childTnLst>
                                    <p:animEffect transition="out" filter="fade">
                                      <p:cBhvr>
                                        <p:cTn id="226" dur="1000"/>
                                        <p:tgtEl>
                                          <p:spTgt spid="172"/>
                                        </p:tgtEl>
                                      </p:cBhvr>
                                    </p:animEffect>
                                    <p:anim calcmode="lin" valueType="num">
                                      <p:cBhvr>
                                        <p:cTn id="227" dur="1000"/>
                                        <p:tgtEl>
                                          <p:spTgt spid="172"/>
                                        </p:tgtEl>
                                        <p:attrNameLst>
                                          <p:attrName>ppt_x</p:attrName>
                                        </p:attrNameLst>
                                      </p:cBhvr>
                                      <p:tavLst>
                                        <p:tav tm="0">
                                          <p:val>
                                            <p:strVal val="ppt_x"/>
                                          </p:val>
                                        </p:tav>
                                        <p:tav tm="100000">
                                          <p:val>
                                            <p:strVal val="ppt_x"/>
                                          </p:val>
                                        </p:tav>
                                      </p:tavLst>
                                    </p:anim>
                                    <p:anim calcmode="lin" valueType="num">
                                      <p:cBhvr>
                                        <p:cTn id="228" dur="1000"/>
                                        <p:tgtEl>
                                          <p:spTgt spid="172"/>
                                        </p:tgtEl>
                                        <p:attrNameLst>
                                          <p:attrName>ppt_y</p:attrName>
                                        </p:attrNameLst>
                                      </p:cBhvr>
                                      <p:tavLst>
                                        <p:tav tm="0">
                                          <p:val>
                                            <p:strVal val="ppt_y"/>
                                          </p:val>
                                        </p:tav>
                                        <p:tav tm="100000">
                                          <p:val>
                                            <p:strVal val="ppt_y+.1"/>
                                          </p:val>
                                        </p:tav>
                                      </p:tavLst>
                                    </p:anim>
                                    <p:set>
                                      <p:cBhvr>
                                        <p:cTn id="229" dur="1" fill="hold">
                                          <p:stCondLst>
                                            <p:cond delay="999"/>
                                          </p:stCondLst>
                                        </p:cTn>
                                        <p:tgtEl>
                                          <p:spTgt spid="172"/>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7" presetClass="emph" presetSubtype="2" fill="hold" nodeType="clickEffect">
                                  <p:stCondLst>
                                    <p:cond delay="0"/>
                                  </p:stCondLst>
                                  <p:childTnLst>
                                    <p:animClr clrSpc="rgb" dir="cw">
                                      <p:cBhvr>
                                        <p:cTn id="233" dur="500" fill="hold"/>
                                        <p:tgtEl>
                                          <p:spTgt spid="173"/>
                                        </p:tgtEl>
                                        <p:attrNameLst>
                                          <p:attrName>stroke.color</p:attrName>
                                        </p:attrNameLst>
                                      </p:cBhvr>
                                      <p:to>
                                        <a:schemeClr val="accent2"/>
                                      </p:to>
                                    </p:animClr>
                                    <p:set>
                                      <p:cBhvr>
                                        <p:cTn id="234" dur="500" fill="hold"/>
                                        <p:tgtEl>
                                          <p:spTgt spid="173"/>
                                        </p:tgtEl>
                                        <p:attrNameLst>
                                          <p:attrName>stroke.on</p:attrName>
                                        </p:attrNameLst>
                                      </p:cBhvr>
                                      <p:to>
                                        <p:strVal val="true"/>
                                      </p:to>
                                    </p:set>
                                  </p:childTnLst>
                                </p:cTn>
                              </p:par>
                            </p:childTnLst>
                          </p:cTn>
                        </p:par>
                      </p:childTnLst>
                    </p:cTn>
                  </p:par>
                  <p:par>
                    <p:cTn id="235" fill="hold">
                      <p:stCondLst>
                        <p:cond delay="indefinite"/>
                      </p:stCondLst>
                      <p:childTnLst>
                        <p:par>
                          <p:cTn id="236" fill="hold">
                            <p:stCondLst>
                              <p:cond delay="0"/>
                            </p:stCondLst>
                            <p:childTnLst>
                              <p:par>
                                <p:cTn id="237" presetID="7" presetClass="emph" presetSubtype="2" fill="hold" nodeType="clickEffect">
                                  <p:stCondLst>
                                    <p:cond delay="0"/>
                                  </p:stCondLst>
                                  <p:childTnLst>
                                    <p:animClr clrSpc="rgb" dir="cw">
                                      <p:cBhvr>
                                        <p:cTn id="238" dur="500" fill="hold"/>
                                        <p:tgtEl>
                                          <p:spTgt spid="175"/>
                                        </p:tgtEl>
                                        <p:attrNameLst>
                                          <p:attrName>stroke.color</p:attrName>
                                        </p:attrNameLst>
                                      </p:cBhvr>
                                      <p:to>
                                        <a:schemeClr val="accent2"/>
                                      </p:to>
                                    </p:animClr>
                                    <p:set>
                                      <p:cBhvr>
                                        <p:cTn id="239" dur="500" fill="hold"/>
                                        <p:tgtEl>
                                          <p:spTgt spid="175"/>
                                        </p:tgtEl>
                                        <p:attrNameLst>
                                          <p:attrName>stroke.on</p:attrName>
                                        </p:attrNameLst>
                                      </p:cBhvr>
                                      <p:to>
                                        <p:strVal val="tru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5" grpId="0" animBg="1"/>
      <p:bldP spid="116" grpId="0" animBg="1"/>
      <p:bldP spid="125" grpId="0" animBg="1"/>
      <p:bldP spid="136" grpId="0" animBg="1"/>
      <p:bldP spid="137" grpId="0" animBg="1"/>
      <p:bldP spid="138" grpId="0" animBg="1"/>
      <p:bldP spid="152" grpId="0" animBg="1"/>
      <p:bldP spid="153" grpId="0" animBg="1"/>
      <p:bldP spid="160" grpId="0" animBg="1"/>
      <p:bldP spid="162" grpId="0" animBg="1"/>
      <p:bldP spid="163" grpId="0" animBg="1"/>
      <p:bldP spid="164" grpId="0" animBg="1"/>
      <p:bldP spid="166" grpId="0" animBg="1"/>
      <p:bldP spid="167" grpId="0" animBg="1"/>
      <p:bldP spid="174" grpId="0" animBg="1"/>
      <p:bldP spid="176" grpId="0" animBg="1"/>
      <p:bldP spid="177" grpId="0"/>
      <p:bldP spid="178" grpId="0"/>
      <p:bldP spid="17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1(Cont.)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three matching of the following graphs.</a:t>
            </a:r>
          </a:p>
          <a:p>
            <a:endParaRPr lang="en-US" sz="2800" dirty="0">
              <a:solidFill>
                <a:schemeClr val="bg1"/>
              </a:solidFill>
            </a:endParaRPr>
          </a:p>
        </p:txBody>
      </p:sp>
      <p:cxnSp>
        <p:nvCxnSpPr>
          <p:cNvPr id="7" name="Straight Connector 6"/>
          <p:cNvCxnSpPr/>
          <p:nvPr/>
        </p:nvCxnSpPr>
        <p:spPr>
          <a:xfrm flipH="1">
            <a:off x="9310255" y="2268772"/>
            <a:ext cx="31337" cy="29682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05702" y="2365829"/>
            <a:ext cx="9214" cy="28711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345382" y="2268772"/>
            <a:ext cx="24184" cy="29682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10462834" y="5014460"/>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0462834" y="5014460"/>
                <a:ext cx="653191" cy="523220"/>
              </a:xfrm>
              <a:prstGeom prst="rect">
                <a:avLst/>
              </a:prstGeom>
              <a:blipFill rotWithShape="0">
                <a:blip r:embed="rId2"/>
                <a:stretch>
                  <a:fillRect/>
                </a:stretch>
              </a:blipFill>
            </p:spPr>
            <p:txBody>
              <a:bodyPr/>
              <a:lstStyle/>
              <a:p>
                <a:r>
                  <a:rPr lang="en-US">
                    <a:noFill/>
                  </a:rPr>
                  <a:t> </a:t>
                </a:r>
              </a:p>
            </p:txBody>
          </p:sp>
        </mc:Fallback>
      </mc:AlternateContent>
      <p:sp>
        <p:nvSpPr>
          <p:cNvPr id="69" name="Oval 68">
            <a:extLst>
              <a:ext uri="{FF2B5EF4-FFF2-40B4-BE49-F238E27FC236}">
                <a16:creationId xmlns:a16="http://schemas.microsoft.com/office/drawing/2014/main" id="{BDD11F87-DA81-9510-C1CB-0AF4093562CB}"/>
              </a:ext>
            </a:extLst>
          </p:cNvPr>
          <p:cNvSpPr/>
          <p:nvPr/>
        </p:nvSpPr>
        <p:spPr>
          <a:xfrm rot="5400000">
            <a:off x="10250295"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0" name="Oval 69">
            <a:extLst>
              <a:ext uri="{FF2B5EF4-FFF2-40B4-BE49-F238E27FC236}">
                <a16:creationId xmlns:a16="http://schemas.microsoft.com/office/drawing/2014/main" id="{BDD11F87-DA81-9510-C1CB-0AF4093562CB}"/>
              </a:ext>
            </a:extLst>
          </p:cNvPr>
          <p:cNvSpPr/>
          <p:nvPr/>
        </p:nvSpPr>
        <p:spPr>
          <a:xfrm rot="5400000">
            <a:off x="11064494"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1" name="Straight Connector 70">
            <a:extLst>
              <a:ext uri="{FF2B5EF4-FFF2-40B4-BE49-F238E27FC236}">
                <a16:creationId xmlns:a16="http://schemas.microsoft.com/office/drawing/2014/main" id="{6205DD86-315C-53B6-CEEF-A9919650168E}"/>
              </a:ext>
            </a:extLst>
          </p:cNvPr>
          <p:cNvCxnSpPr>
            <a:cxnSpLocks/>
            <a:stCxn id="70" idx="4"/>
            <a:endCxn id="69" idx="0"/>
          </p:cNvCxnSpPr>
          <p:nvPr/>
        </p:nvCxnSpPr>
        <p:spPr>
          <a:xfrm flipH="1">
            <a:off x="10394295" y="2717174"/>
            <a:ext cx="67019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10250295" y="40794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4" name="Oval 73">
            <a:extLst>
              <a:ext uri="{FF2B5EF4-FFF2-40B4-BE49-F238E27FC236}">
                <a16:creationId xmlns:a16="http://schemas.microsoft.com/office/drawing/2014/main" id="{BDD11F87-DA81-9510-C1CB-0AF4093562CB}"/>
              </a:ext>
            </a:extLst>
          </p:cNvPr>
          <p:cNvSpPr/>
          <p:nvPr/>
        </p:nvSpPr>
        <p:spPr>
          <a:xfrm rot="5400000">
            <a:off x="11064494" y="40688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5" name="Straight Connector 74">
            <a:extLst>
              <a:ext uri="{FF2B5EF4-FFF2-40B4-BE49-F238E27FC236}">
                <a16:creationId xmlns:a16="http://schemas.microsoft.com/office/drawing/2014/main" id="{6205DD86-315C-53B6-CEEF-A9919650168E}"/>
              </a:ext>
            </a:extLst>
          </p:cNvPr>
          <p:cNvCxnSpPr>
            <a:cxnSpLocks/>
            <a:stCxn id="69" idx="6"/>
            <a:endCxn id="72" idx="2"/>
          </p:cNvCxnSpPr>
          <p:nvPr/>
        </p:nvCxnSpPr>
        <p:spPr>
          <a:xfrm>
            <a:off x="10322295" y="2789174"/>
            <a:ext cx="0" cy="12902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a:extLst>
              <a:ext uri="{FF2B5EF4-FFF2-40B4-BE49-F238E27FC236}">
                <a16:creationId xmlns:a16="http://schemas.microsoft.com/office/drawing/2014/main" id="{6205DD86-315C-53B6-CEEF-A9919650168E}"/>
              </a:ext>
            </a:extLst>
          </p:cNvPr>
          <p:cNvCxnSpPr>
            <a:cxnSpLocks/>
            <a:stCxn id="70" idx="6"/>
            <a:endCxn id="74" idx="2"/>
          </p:cNvCxnSpPr>
          <p:nvPr/>
        </p:nvCxnSpPr>
        <p:spPr>
          <a:xfrm>
            <a:off x="11136494" y="2789174"/>
            <a:ext cx="0" cy="127969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6205DD86-315C-53B6-CEEF-A9919650168E}"/>
              </a:ext>
            </a:extLst>
          </p:cNvPr>
          <p:cNvCxnSpPr>
            <a:cxnSpLocks/>
            <a:stCxn id="74" idx="4"/>
            <a:endCxn id="72" idx="0"/>
          </p:cNvCxnSpPr>
          <p:nvPr/>
        </p:nvCxnSpPr>
        <p:spPr>
          <a:xfrm flipH="1">
            <a:off x="10394295" y="4140866"/>
            <a:ext cx="670199" cy="105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74" idx="3"/>
            <a:endCxn id="69" idx="7"/>
          </p:cNvCxnSpPr>
          <p:nvPr/>
        </p:nvCxnSpPr>
        <p:spPr>
          <a:xfrm flipH="1" flipV="1">
            <a:off x="10373207" y="2768086"/>
            <a:ext cx="712375" cy="13218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80" idx="0"/>
            <a:endCxn id="72" idx="4"/>
          </p:cNvCxnSpPr>
          <p:nvPr/>
        </p:nvCxnSpPr>
        <p:spPr>
          <a:xfrm flipV="1">
            <a:off x="9764999" y="4151410"/>
            <a:ext cx="485296" cy="748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0" name="Oval 79">
            <a:extLst>
              <a:ext uri="{FF2B5EF4-FFF2-40B4-BE49-F238E27FC236}">
                <a16:creationId xmlns:a16="http://schemas.microsoft.com/office/drawing/2014/main" id="{BDD11F87-DA81-9510-C1CB-0AF4093562CB}"/>
              </a:ext>
            </a:extLst>
          </p:cNvPr>
          <p:cNvSpPr/>
          <p:nvPr/>
        </p:nvSpPr>
        <p:spPr>
          <a:xfrm rot="5400000">
            <a:off x="9620999" y="4154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1" name="Straight Connector 80">
            <a:extLst>
              <a:ext uri="{FF2B5EF4-FFF2-40B4-BE49-F238E27FC236}">
                <a16:creationId xmlns:a16="http://schemas.microsoft.com/office/drawing/2014/main" id="{6205DD86-315C-53B6-CEEF-A9919650168E}"/>
              </a:ext>
            </a:extLst>
          </p:cNvPr>
          <p:cNvCxnSpPr>
            <a:cxnSpLocks/>
            <a:stCxn id="72" idx="5"/>
            <a:endCxn id="82" idx="1"/>
          </p:cNvCxnSpPr>
          <p:nvPr/>
        </p:nvCxnSpPr>
        <p:spPr>
          <a:xfrm flipH="1">
            <a:off x="9983940" y="4202322"/>
            <a:ext cx="287443" cy="3874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2" name="Oval 81">
            <a:extLst>
              <a:ext uri="{FF2B5EF4-FFF2-40B4-BE49-F238E27FC236}">
                <a16:creationId xmlns:a16="http://schemas.microsoft.com/office/drawing/2014/main" id="{BDD11F87-DA81-9510-C1CB-0AF4093562CB}"/>
              </a:ext>
            </a:extLst>
          </p:cNvPr>
          <p:cNvSpPr/>
          <p:nvPr/>
        </p:nvSpPr>
        <p:spPr>
          <a:xfrm rot="5400000">
            <a:off x="9861028" y="45686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3" name="Straight Connector 82">
            <a:extLst>
              <a:ext uri="{FF2B5EF4-FFF2-40B4-BE49-F238E27FC236}">
                <a16:creationId xmlns:a16="http://schemas.microsoft.com/office/drawing/2014/main" id="{6205DD86-315C-53B6-CEEF-A9919650168E}"/>
              </a:ext>
            </a:extLst>
          </p:cNvPr>
          <p:cNvCxnSpPr>
            <a:cxnSpLocks/>
            <a:stCxn id="70" idx="0"/>
            <a:endCxn id="84" idx="5"/>
          </p:cNvCxnSpPr>
          <p:nvPr/>
        </p:nvCxnSpPr>
        <p:spPr>
          <a:xfrm flipV="1">
            <a:off x="11208494" y="2407753"/>
            <a:ext cx="585864" cy="3094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11773270" y="2284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5" name="Straight Connector 84">
            <a:extLst>
              <a:ext uri="{FF2B5EF4-FFF2-40B4-BE49-F238E27FC236}">
                <a16:creationId xmlns:a16="http://schemas.microsoft.com/office/drawing/2014/main" id="{6205DD86-315C-53B6-CEEF-A9919650168E}"/>
              </a:ext>
            </a:extLst>
          </p:cNvPr>
          <p:cNvCxnSpPr>
            <a:cxnSpLocks/>
            <a:stCxn id="70" idx="1"/>
            <a:endCxn id="86" idx="5"/>
          </p:cNvCxnSpPr>
          <p:nvPr/>
        </p:nvCxnSpPr>
        <p:spPr>
          <a:xfrm flipV="1">
            <a:off x="11187406" y="2145840"/>
            <a:ext cx="324564" cy="52042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BDD11F87-DA81-9510-C1CB-0AF4093562CB}"/>
              </a:ext>
            </a:extLst>
          </p:cNvPr>
          <p:cNvSpPr/>
          <p:nvPr/>
        </p:nvSpPr>
        <p:spPr>
          <a:xfrm rot="5400000">
            <a:off x="11490882" y="202292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0" name="Oval 139">
            <a:extLst>
              <a:ext uri="{FF2B5EF4-FFF2-40B4-BE49-F238E27FC236}">
                <a16:creationId xmlns:a16="http://schemas.microsoft.com/office/drawing/2014/main" id="{BDD11F87-DA81-9510-C1CB-0AF4093562CB}"/>
              </a:ext>
            </a:extLst>
          </p:cNvPr>
          <p:cNvSpPr/>
          <p:nvPr/>
        </p:nvSpPr>
        <p:spPr>
          <a:xfrm rot="5400000">
            <a:off x="7323548"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1" name="Oval 140">
            <a:extLst>
              <a:ext uri="{FF2B5EF4-FFF2-40B4-BE49-F238E27FC236}">
                <a16:creationId xmlns:a16="http://schemas.microsoft.com/office/drawing/2014/main" id="{BDD11F87-DA81-9510-C1CB-0AF4093562CB}"/>
              </a:ext>
            </a:extLst>
          </p:cNvPr>
          <p:cNvSpPr/>
          <p:nvPr/>
        </p:nvSpPr>
        <p:spPr>
          <a:xfrm rot="5400000">
            <a:off x="8137747"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2" name="Straight Connector 141">
            <a:extLst>
              <a:ext uri="{FF2B5EF4-FFF2-40B4-BE49-F238E27FC236}">
                <a16:creationId xmlns:a16="http://schemas.microsoft.com/office/drawing/2014/main" id="{6205DD86-315C-53B6-CEEF-A9919650168E}"/>
              </a:ext>
            </a:extLst>
          </p:cNvPr>
          <p:cNvCxnSpPr>
            <a:cxnSpLocks/>
            <a:stCxn id="141" idx="4"/>
            <a:endCxn id="140" idx="0"/>
          </p:cNvCxnSpPr>
          <p:nvPr/>
        </p:nvCxnSpPr>
        <p:spPr>
          <a:xfrm flipH="1">
            <a:off x="7467548" y="2717174"/>
            <a:ext cx="67019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43" name="Oval 142">
            <a:extLst>
              <a:ext uri="{FF2B5EF4-FFF2-40B4-BE49-F238E27FC236}">
                <a16:creationId xmlns:a16="http://schemas.microsoft.com/office/drawing/2014/main" id="{BDD11F87-DA81-9510-C1CB-0AF4093562CB}"/>
              </a:ext>
            </a:extLst>
          </p:cNvPr>
          <p:cNvSpPr/>
          <p:nvPr/>
        </p:nvSpPr>
        <p:spPr>
          <a:xfrm rot="5400000">
            <a:off x="7323548" y="40794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4" name="Oval 143">
            <a:extLst>
              <a:ext uri="{FF2B5EF4-FFF2-40B4-BE49-F238E27FC236}">
                <a16:creationId xmlns:a16="http://schemas.microsoft.com/office/drawing/2014/main" id="{BDD11F87-DA81-9510-C1CB-0AF4093562CB}"/>
              </a:ext>
            </a:extLst>
          </p:cNvPr>
          <p:cNvSpPr/>
          <p:nvPr/>
        </p:nvSpPr>
        <p:spPr>
          <a:xfrm rot="5400000">
            <a:off x="8137747" y="40688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5" name="Straight Connector 144">
            <a:extLst>
              <a:ext uri="{FF2B5EF4-FFF2-40B4-BE49-F238E27FC236}">
                <a16:creationId xmlns:a16="http://schemas.microsoft.com/office/drawing/2014/main" id="{6205DD86-315C-53B6-CEEF-A9919650168E}"/>
              </a:ext>
            </a:extLst>
          </p:cNvPr>
          <p:cNvCxnSpPr>
            <a:cxnSpLocks/>
            <a:stCxn id="140" idx="6"/>
            <a:endCxn id="143" idx="2"/>
          </p:cNvCxnSpPr>
          <p:nvPr/>
        </p:nvCxnSpPr>
        <p:spPr>
          <a:xfrm>
            <a:off x="7395548" y="2789174"/>
            <a:ext cx="0" cy="12902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Straight Connector 145">
            <a:extLst>
              <a:ext uri="{FF2B5EF4-FFF2-40B4-BE49-F238E27FC236}">
                <a16:creationId xmlns:a16="http://schemas.microsoft.com/office/drawing/2014/main" id="{6205DD86-315C-53B6-CEEF-A9919650168E}"/>
              </a:ext>
            </a:extLst>
          </p:cNvPr>
          <p:cNvCxnSpPr>
            <a:cxnSpLocks/>
            <a:stCxn id="141" idx="6"/>
            <a:endCxn id="144" idx="2"/>
          </p:cNvCxnSpPr>
          <p:nvPr/>
        </p:nvCxnSpPr>
        <p:spPr>
          <a:xfrm>
            <a:off x="8209747" y="2789174"/>
            <a:ext cx="0" cy="127969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Straight Connector 146">
            <a:extLst>
              <a:ext uri="{FF2B5EF4-FFF2-40B4-BE49-F238E27FC236}">
                <a16:creationId xmlns:a16="http://schemas.microsoft.com/office/drawing/2014/main" id="{6205DD86-315C-53B6-CEEF-A9919650168E}"/>
              </a:ext>
            </a:extLst>
          </p:cNvPr>
          <p:cNvCxnSpPr>
            <a:cxnSpLocks/>
            <a:stCxn id="144" idx="4"/>
            <a:endCxn id="143" idx="0"/>
          </p:cNvCxnSpPr>
          <p:nvPr/>
        </p:nvCxnSpPr>
        <p:spPr>
          <a:xfrm flipH="1">
            <a:off x="7467548" y="4140866"/>
            <a:ext cx="670199" cy="105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6205DD86-315C-53B6-CEEF-A9919650168E}"/>
              </a:ext>
            </a:extLst>
          </p:cNvPr>
          <p:cNvCxnSpPr>
            <a:cxnSpLocks/>
            <a:stCxn id="144" idx="3"/>
            <a:endCxn id="140" idx="7"/>
          </p:cNvCxnSpPr>
          <p:nvPr/>
        </p:nvCxnSpPr>
        <p:spPr>
          <a:xfrm flipH="1" flipV="1">
            <a:off x="7446460" y="2768086"/>
            <a:ext cx="712375" cy="13218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Straight Connector 148">
            <a:extLst>
              <a:ext uri="{FF2B5EF4-FFF2-40B4-BE49-F238E27FC236}">
                <a16:creationId xmlns:a16="http://schemas.microsoft.com/office/drawing/2014/main" id="{6205DD86-315C-53B6-CEEF-A9919650168E}"/>
              </a:ext>
            </a:extLst>
          </p:cNvPr>
          <p:cNvCxnSpPr>
            <a:cxnSpLocks/>
            <a:stCxn id="150" idx="0"/>
            <a:endCxn id="143" idx="4"/>
          </p:cNvCxnSpPr>
          <p:nvPr/>
        </p:nvCxnSpPr>
        <p:spPr>
          <a:xfrm flipV="1">
            <a:off x="6838252" y="4151410"/>
            <a:ext cx="485296" cy="748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Oval 149">
            <a:extLst>
              <a:ext uri="{FF2B5EF4-FFF2-40B4-BE49-F238E27FC236}">
                <a16:creationId xmlns:a16="http://schemas.microsoft.com/office/drawing/2014/main" id="{BDD11F87-DA81-9510-C1CB-0AF4093562CB}"/>
              </a:ext>
            </a:extLst>
          </p:cNvPr>
          <p:cNvSpPr/>
          <p:nvPr/>
        </p:nvSpPr>
        <p:spPr>
          <a:xfrm rot="5400000">
            <a:off x="6694252" y="4154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0" name="Straight Connector 179">
            <a:extLst>
              <a:ext uri="{FF2B5EF4-FFF2-40B4-BE49-F238E27FC236}">
                <a16:creationId xmlns:a16="http://schemas.microsoft.com/office/drawing/2014/main" id="{6205DD86-315C-53B6-CEEF-A9919650168E}"/>
              </a:ext>
            </a:extLst>
          </p:cNvPr>
          <p:cNvCxnSpPr>
            <a:cxnSpLocks/>
            <a:stCxn id="143" idx="5"/>
            <a:endCxn id="181" idx="1"/>
          </p:cNvCxnSpPr>
          <p:nvPr/>
        </p:nvCxnSpPr>
        <p:spPr>
          <a:xfrm flipH="1">
            <a:off x="7057193" y="4202322"/>
            <a:ext cx="287443" cy="3874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1" name="Oval 180">
            <a:extLst>
              <a:ext uri="{FF2B5EF4-FFF2-40B4-BE49-F238E27FC236}">
                <a16:creationId xmlns:a16="http://schemas.microsoft.com/office/drawing/2014/main" id="{BDD11F87-DA81-9510-C1CB-0AF4093562CB}"/>
              </a:ext>
            </a:extLst>
          </p:cNvPr>
          <p:cNvSpPr/>
          <p:nvPr/>
        </p:nvSpPr>
        <p:spPr>
          <a:xfrm rot="5400000">
            <a:off x="6934281" y="45686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2" name="Straight Connector 181">
            <a:extLst>
              <a:ext uri="{FF2B5EF4-FFF2-40B4-BE49-F238E27FC236}">
                <a16:creationId xmlns:a16="http://schemas.microsoft.com/office/drawing/2014/main" id="{6205DD86-315C-53B6-CEEF-A9919650168E}"/>
              </a:ext>
            </a:extLst>
          </p:cNvPr>
          <p:cNvCxnSpPr>
            <a:cxnSpLocks/>
            <a:stCxn id="141" idx="0"/>
            <a:endCxn id="183" idx="5"/>
          </p:cNvCxnSpPr>
          <p:nvPr/>
        </p:nvCxnSpPr>
        <p:spPr>
          <a:xfrm flipV="1">
            <a:off x="8281747" y="2407753"/>
            <a:ext cx="585864" cy="3094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3" name="Oval 182">
            <a:extLst>
              <a:ext uri="{FF2B5EF4-FFF2-40B4-BE49-F238E27FC236}">
                <a16:creationId xmlns:a16="http://schemas.microsoft.com/office/drawing/2014/main" id="{BDD11F87-DA81-9510-C1CB-0AF4093562CB}"/>
              </a:ext>
            </a:extLst>
          </p:cNvPr>
          <p:cNvSpPr/>
          <p:nvPr/>
        </p:nvSpPr>
        <p:spPr>
          <a:xfrm rot="5400000">
            <a:off x="8846523" y="2284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4" name="Straight Connector 183">
            <a:extLst>
              <a:ext uri="{FF2B5EF4-FFF2-40B4-BE49-F238E27FC236}">
                <a16:creationId xmlns:a16="http://schemas.microsoft.com/office/drawing/2014/main" id="{6205DD86-315C-53B6-CEEF-A9919650168E}"/>
              </a:ext>
            </a:extLst>
          </p:cNvPr>
          <p:cNvCxnSpPr>
            <a:cxnSpLocks/>
            <a:stCxn id="141" idx="1"/>
            <a:endCxn id="185" idx="5"/>
          </p:cNvCxnSpPr>
          <p:nvPr/>
        </p:nvCxnSpPr>
        <p:spPr>
          <a:xfrm flipV="1">
            <a:off x="8260659" y="2145840"/>
            <a:ext cx="324564" cy="52042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Oval 184">
            <a:extLst>
              <a:ext uri="{FF2B5EF4-FFF2-40B4-BE49-F238E27FC236}">
                <a16:creationId xmlns:a16="http://schemas.microsoft.com/office/drawing/2014/main" id="{BDD11F87-DA81-9510-C1CB-0AF4093562CB}"/>
              </a:ext>
            </a:extLst>
          </p:cNvPr>
          <p:cNvSpPr/>
          <p:nvPr/>
        </p:nvSpPr>
        <p:spPr>
          <a:xfrm rot="5400000">
            <a:off x="8564135" y="202292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6" name="Oval 185">
            <a:extLst>
              <a:ext uri="{FF2B5EF4-FFF2-40B4-BE49-F238E27FC236}">
                <a16:creationId xmlns:a16="http://schemas.microsoft.com/office/drawing/2014/main" id="{BDD11F87-DA81-9510-C1CB-0AF4093562CB}"/>
              </a:ext>
            </a:extLst>
          </p:cNvPr>
          <p:cNvSpPr/>
          <p:nvPr/>
        </p:nvSpPr>
        <p:spPr>
          <a:xfrm rot="5400000">
            <a:off x="4247079"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7" name="Oval 186">
            <a:extLst>
              <a:ext uri="{FF2B5EF4-FFF2-40B4-BE49-F238E27FC236}">
                <a16:creationId xmlns:a16="http://schemas.microsoft.com/office/drawing/2014/main" id="{BDD11F87-DA81-9510-C1CB-0AF4093562CB}"/>
              </a:ext>
            </a:extLst>
          </p:cNvPr>
          <p:cNvSpPr/>
          <p:nvPr/>
        </p:nvSpPr>
        <p:spPr>
          <a:xfrm rot="5400000">
            <a:off x="5061278"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8" name="Straight Connector 187">
            <a:extLst>
              <a:ext uri="{FF2B5EF4-FFF2-40B4-BE49-F238E27FC236}">
                <a16:creationId xmlns:a16="http://schemas.microsoft.com/office/drawing/2014/main" id="{6205DD86-315C-53B6-CEEF-A9919650168E}"/>
              </a:ext>
            </a:extLst>
          </p:cNvPr>
          <p:cNvCxnSpPr>
            <a:cxnSpLocks/>
            <a:stCxn id="187" idx="4"/>
            <a:endCxn id="186" idx="0"/>
          </p:cNvCxnSpPr>
          <p:nvPr/>
        </p:nvCxnSpPr>
        <p:spPr>
          <a:xfrm flipH="1">
            <a:off x="4391079" y="2717174"/>
            <a:ext cx="67019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89" name="Oval 188">
            <a:extLst>
              <a:ext uri="{FF2B5EF4-FFF2-40B4-BE49-F238E27FC236}">
                <a16:creationId xmlns:a16="http://schemas.microsoft.com/office/drawing/2014/main" id="{BDD11F87-DA81-9510-C1CB-0AF4093562CB}"/>
              </a:ext>
            </a:extLst>
          </p:cNvPr>
          <p:cNvSpPr/>
          <p:nvPr/>
        </p:nvSpPr>
        <p:spPr>
          <a:xfrm rot="5400000">
            <a:off x="4247079" y="40794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0" name="Oval 189">
            <a:extLst>
              <a:ext uri="{FF2B5EF4-FFF2-40B4-BE49-F238E27FC236}">
                <a16:creationId xmlns:a16="http://schemas.microsoft.com/office/drawing/2014/main" id="{BDD11F87-DA81-9510-C1CB-0AF4093562CB}"/>
              </a:ext>
            </a:extLst>
          </p:cNvPr>
          <p:cNvSpPr/>
          <p:nvPr/>
        </p:nvSpPr>
        <p:spPr>
          <a:xfrm rot="5400000">
            <a:off x="5061278" y="40688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1" name="Straight Connector 190">
            <a:extLst>
              <a:ext uri="{FF2B5EF4-FFF2-40B4-BE49-F238E27FC236}">
                <a16:creationId xmlns:a16="http://schemas.microsoft.com/office/drawing/2014/main" id="{6205DD86-315C-53B6-CEEF-A9919650168E}"/>
              </a:ext>
            </a:extLst>
          </p:cNvPr>
          <p:cNvCxnSpPr>
            <a:cxnSpLocks/>
            <a:stCxn id="186" idx="6"/>
            <a:endCxn id="189" idx="2"/>
          </p:cNvCxnSpPr>
          <p:nvPr/>
        </p:nvCxnSpPr>
        <p:spPr>
          <a:xfrm>
            <a:off x="4319079" y="2789174"/>
            <a:ext cx="0" cy="12902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2" name="Straight Connector 191">
            <a:extLst>
              <a:ext uri="{FF2B5EF4-FFF2-40B4-BE49-F238E27FC236}">
                <a16:creationId xmlns:a16="http://schemas.microsoft.com/office/drawing/2014/main" id="{6205DD86-315C-53B6-CEEF-A9919650168E}"/>
              </a:ext>
            </a:extLst>
          </p:cNvPr>
          <p:cNvCxnSpPr>
            <a:cxnSpLocks/>
            <a:stCxn id="187" idx="6"/>
            <a:endCxn id="190" idx="2"/>
          </p:cNvCxnSpPr>
          <p:nvPr/>
        </p:nvCxnSpPr>
        <p:spPr>
          <a:xfrm>
            <a:off x="5133278" y="2789174"/>
            <a:ext cx="0" cy="127969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Straight Connector 192">
            <a:extLst>
              <a:ext uri="{FF2B5EF4-FFF2-40B4-BE49-F238E27FC236}">
                <a16:creationId xmlns:a16="http://schemas.microsoft.com/office/drawing/2014/main" id="{6205DD86-315C-53B6-CEEF-A9919650168E}"/>
              </a:ext>
            </a:extLst>
          </p:cNvPr>
          <p:cNvCxnSpPr>
            <a:cxnSpLocks/>
            <a:stCxn id="190" idx="4"/>
            <a:endCxn id="189" idx="0"/>
          </p:cNvCxnSpPr>
          <p:nvPr/>
        </p:nvCxnSpPr>
        <p:spPr>
          <a:xfrm flipH="1">
            <a:off x="4391079" y="4140866"/>
            <a:ext cx="670199" cy="105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Straight Connector 193">
            <a:extLst>
              <a:ext uri="{FF2B5EF4-FFF2-40B4-BE49-F238E27FC236}">
                <a16:creationId xmlns:a16="http://schemas.microsoft.com/office/drawing/2014/main" id="{6205DD86-315C-53B6-CEEF-A9919650168E}"/>
              </a:ext>
            </a:extLst>
          </p:cNvPr>
          <p:cNvCxnSpPr>
            <a:cxnSpLocks/>
            <a:stCxn id="190" idx="3"/>
            <a:endCxn id="186" idx="7"/>
          </p:cNvCxnSpPr>
          <p:nvPr/>
        </p:nvCxnSpPr>
        <p:spPr>
          <a:xfrm flipH="1" flipV="1">
            <a:off x="4369991" y="2768086"/>
            <a:ext cx="712375" cy="13218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Straight Connector 194">
            <a:extLst>
              <a:ext uri="{FF2B5EF4-FFF2-40B4-BE49-F238E27FC236}">
                <a16:creationId xmlns:a16="http://schemas.microsoft.com/office/drawing/2014/main" id="{6205DD86-315C-53B6-CEEF-A9919650168E}"/>
              </a:ext>
            </a:extLst>
          </p:cNvPr>
          <p:cNvCxnSpPr>
            <a:cxnSpLocks/>
            <a:stCxn id="196" idx="0"/>
            <a:endCxn id="189" idx="4"/>
          </p:cNvCxnSpPr>
          <p:nvPr/>
        </p:nvCxnSpPr>
        <p:spPr>
          <a:xfrm flipV="1">
            <a:off x="3761783" y="4151410"/>
            <a:ext cx="485296" cy="748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96" name="Oval 195">
            <a:extLst>
              <a:ext uri="{FF2B5EF4-FFF2-40B4-BE49-F238E27FC236}">
                <a16:creationId xmlns:a16="http://schemas.microsoft.com/office/drawing/2014/main" id="{BDD11F87-DA81-9510-C1CB-0AF4093562CB}"/>
              </a:ext>
            </a:extLst>
          </p:cNvPr>
          <p:cNvSpPr/>
          <p:nvPr/>
        </p:nvSpPr>
        <p:spPr>
          <a:xfrm rot="5400000">
            <a:off x="3617783" y="4154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7" name="Straight Connector 196">
            <a:extLst>
              <a:ext uri="{FF2B5EF4-FFF2-40B4-BE49-F238E27FC236}">
                <a16:creationId xmlns:a16="http://schemas.microsoft.com/office/drawing/2014/main" id="{6205DD86-315C-53B6-CEEF-A9919650168E}"/>
              </a:ext>
            </a:extLst>
          </p:cNvPr>
          <p:cNvCxnSpPr>
            <a:cxnSpLocks/>
            <a:stCxn id="189" idx="5"/>
            <a:endCxn id="198" idx="1"/>
          </p:cNvCxnSpPr>
          <p:nvPr/>
        </p:nvCxnSpPr>
        <p:spPr>
          <a:xfrm flipH="1">
            <a:off x="3980724" y="4202322"/>
            <a:ext cx="287443" cy="3874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98" name="Oval 197">
            <a:extLst>
              <a:ext uri="{FF2B5EF4-FFF2-40B4-BE49-F238E27FC236}">
                <a16:creationId xmlns:a16="http://schemas.microsoft.com/office/drawing/2014/main" id="{BDD11F87-DA81-9510-C1CB-0AF4093562CB}"/>
              </a:ext>
            </a:extLst>
          </p:cNvPr>
          <p:cNvSpPr/>
          <p:nvPr/>
        </p:nvSpPr>
        <p:spPr>
          <a:xfrm rot="5400000">
            <a:off x="3857812" y="45686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99" name="Straight Connector 198">
            <a:extLst>
              <a:ext uri="{FF2B5EF4-FFF2-40B4-BE49-F238E27FC236}">
                <a16:creationId xmlns:a16="http://schemas.microsoft.com/office/drawing/2014/main" id="{6205DD86-315C-53B6-CEEF-A9919650168E}"/>
              </a:ext>
            </a:extLst>
          </p:cNvPr>
          <p:cNvCxnSpPr>
            <a:cxnSpLocks/>
            <a:stCxn id="187" idx="0"/>
            <a:endCxn id="200" idx="5"/>
          </p:cNvCxnSpPr>
          <p:nvPr/>
        </p:nvCxnSpPr>
        <p:spPr>
          <a:xfrm flipV="1">
            <a:off x="5205278" y="2407753"/>
            <a:ext cx="585864" cy="3094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0" name="Oval 199">
            <a:extLst>
              <a:ext uri="{FF2B5EF4-FFF2-40B4-BE49-F238E27FC236}">
                <a16:creationId xmlns:a16="http://schemas.microsoft.com/office/drawing/2014/main" id="{BDD11F87-DA81-9510-C1CB-0AF4093562CB}"/>
              </a:ext>
            </a:extLst>
          </p:cNvPr>
          <p:cNvSpPr/>
          <p:nvPr/>
        </p:nvSpPr>
        <p:spPr>
          <a:xfrm rot="5400000">
            <a:off x="5770054" y="2284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01" name="Straight Connector 200">
            <a:extLst>
              <a:ext uri="{FF2B5EF4-FFF2-40B4-BE49-F238E27FC236}">
                <a16:creationId xmlns:a16="http://schemas.microsoft.com/office/drawing/2014/main" id="{6205DD86-315C-53B6-CEEF-A9919650168E}"/>
              </a:ext>
            </a:extLst>
          </p:cNvPr>
          <p:cNvCxnSpPr>
            <a:cxnSpLocks/>
            <a:stCxn id="187" idx="1"/>
            <a:endCxn id="202" idx="5"/>
          </p:cNvCxnSpPr>
          <p:nvPr/>
        </p:nvCxnSpPr>
        <p:spPr>
          <a:xfrm flipV="1">
            <a:off x="5184190" y="2145840"/>
            <a:ext cx="324564" cy="52042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2" name="Oval 201">
            <a:extLst>
              <a:ext uri="{FF2B5EF4-FFF2-40B4-BE49-F238E27FC236}">
                <a16:creationId xmlns:a16="http://schemas.microsoft.com/office/drawing/2014/main" id="{BDD11F87-DA81-9510-C1CB-0AF4093562CB}"/>
              </a:ext>
            </a:extLst>
          </p:cNvPr>
          <p:cNvSpPr/>
          <p:nvPr/>
        </p:nvSpPr>
        <p:spPr>
          <a:xfrm rot="5400000">
            <a:off x="5487666" y="202292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3" name="Oval 202">
            <a:extLst>
              <a:ext uri="{FF2B5EF4-FFF2-40B4-BE49-F238E27FC236}">
                <a16:creationId xmlns:a16="http://schemas.microsoft.com/office/drawing/2014/main" id="{BDD11F87-DA81-9510-C1CB-0AF4093562CB}"/>
              </a:ext>
            </a:extLst>
          </p:cNvPr>
          <p:cNvSpPr/>
          <p:nvPr/>
        </p:nvSpPr>
        <p:spPr>
          <a:xfrm rot="5400000">
            <a:off x="1170610"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4" name="Oval 203">
            <a:extLst>
              <a:ext uri="{FF2B5EF4-FFF2-40B4-BE49-F238E27FC236}">
                <a16:creationId xmlns:a16="http://schemas.microsoft.com/office/drawing/2014/main" id="{BDD11F87-DA81-9510-C1CB-0AF4093562CB}"/>
              </a:ext>
            </a:extLst>
          </p:cNvPr>
          <p:cNvSpPr/>
          <p:nvPr/>
        </p:nvSpPr>
        <p:spPr>
          <a:xfrm rot="5400000">
            <a:off x="1984809" y="264517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05" name="Straight Connector 204">
            <a:extLst>
              <a:ext uri="{FF2B5EF4-FFF2-40B4-BE49-F238E27FC236}">
                <a16:creationId xmlns:a16="http://schemas.microsoft.com/office/drawing/2014/main" id="{6205DD86-315C-53B6-CEEF-A9919650168E}"/>
              </a:ext>
            </a:extLst>
          </p:cNvPr>
          <p:cNvCxnSpPr>
            <a:cxnSpLocks/>
            <a:stCxn id="204" idx="4"/>
            <a:endCxn id="203" idx="0"/>
          </p:cNvCxnSpPr>
          <p:nvPr/>
        </p:nvCxnSpPr>
        <p:spPr>
          <a:xfrm flipH="1">
            <a:off x="1314610" y="2717174"/>
            <a:ext cx="670199"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06" name="Oval 205">
            <a:extLst>
              <a:ext uri="{FF2B5EF4-FFF2-40B4-BE49-F238E27FC236}">
                <a16:creationId xmlns:a16="http://schemas.microsoft.com/office/drawing/2014/main" id="{BDD11F87-DA81-9510-C1CB-0AF4093562CB}"/>
              </a:ext>
            </a:extLst>
          </p:cNvPr>
          <p:cNvSpPr/>
          <p:nvPr/>
        </p:nvSpPr>
        <p:spPr>
          <a:xfrm rot="5400000">
            <a:off x="1170610" y="40794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7" name="Oval 206">
            <a:extLst>
              <a:ext uri="{FF2B5EF4-FFF2-40B4-BE49-F238E27FC236}">
                <a16:creationId xmlns:a16="http://schemas.microsoft.com/office/drawing/2014/main" id="{BDD11F87-DA81-9510-C1CB-0AF4093562CB}"/>
              </a:ext>
            </a:extLst>
          </p:cNvPr>
          <p:cNvSpPr/>
          <p:nvPr/>
        </p:nvSpPr>
        <p:spPr>
          <a:xfrm rot="5400000">
            <a:off x="1984809" y="40688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08" name="Straight Connector 207">
            <a:extLst>
              <a:ext uri="{FF2B5EF4-FFF2-40B4-BE49-F238E27FC236}">
                <a16:creationId xmlns:a16="http://schemas.microsoft.com/office/drawing/2014/main" id="{6205DD86-315C-53B6-CEEF-A9919650168E}"/>
              </a:ext>
            </a:extLst>
          </p:cNvPr>
          <p:cNvCxnSpPr>
            <a:cxnSpLocks/>
            <a:stCxn id="203" idx="6"/>
            <a:endCxn id="206" idx="2"/>
          </p:cNvCxnSpPr>
          <p:nvPr/>
        </p:nvCxnSpPr>
        <p:spPr>
          <a:xfrm>
            <a:off x="1242610" y="2789174"/>
            <a:ext cx="0" cy="12902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205DD86-315C-53B6-CEEF-A9919650168E}"/>
              </a:ext>
            </a:extLst>
          </p:cNvPr>
          <p:cNvCxnSpPr>
            <a:cxnSpLocks/>
            <a:stCxn id="204" idx="6"/>
            <a:endCxn id="207" idx="2"/>
          </p:cNvCxnSpPr>
          <p:nvPr/>
        </p:nvCxnSpPr>
        <p:spPr>
          <a:xfrm>
            <a:off x="2056809" y="2789174"/>
            <a:ext cx="0" cy="127969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6205DD86-315C-53B6-CEEF-A9919650168E}"/>
              </a:ext>
            </a:extLst>
          </p:cNvPr>
          <p:cNvCxnSpPr>
            <a:cxnSpLocks/>
            <a:stCxn id="207" idx="4"/>
            <a:endCxn id="206" idx="0"/>
          </p:cNvCxnSpPr>
          <p:nvPr/>
        </p:nvCxnSpPr>
        <p:spPr>
          <a:xfrm flipH="1">
            <a:off x="1314610" y="4140866"/>
            <a:ext cx="670199" cy="105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Straight Connector 210">
            <a:extLst>
              <a:ext uri="{FF2B5EF4-FFF2-40B4-BE49-F238E27FC236}">
                <a16:creationId xmlns:a16="http://schemas.microsoft.com/office/drawing/2014/main" id="{6205DD86-315C-53B6-CEEF-A9919650168E}"/>
              </a:ext>
            </a:extLst>
          </p:cNvPr>
          <p:cNvCxnSpPr>
            <a:cxnSpLocks/>
            <a:stCxn id="207" idx="3"/>
            <a:endCxn id="203" idx="7"/>
          </p:cNvCxnSpPr>
          <p:nvPr/>
        </p:nvCxnSpPr>
        <p:spPr>
          <a:xfrm flipH="1" flipV="1">
            <a:off x="1293522" y="2768086"/>
            <a:ext cx="712375" cy="13218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6205DD86-315C-53B6-CEEF-A9919650168E}"/>
              </a:ext>
            </a:extLst>
          </p:cNvPr>
          <p:cNvCxnSpPr>
            <a:cxnSpLocks/>
            <a:stCxn id="213" idx="0"/>
            <a:endCxn id="206" idx="4"/>
          </p:cNvCxnSpPr>
          <p:nvPr/>
        </p:nvCxnSpPr>
        <p:spPr>
          <a:xfrm flipV="1">
            <a:off x="685314" y="4151410"/>
            <a:ext cx="485296" cy="7481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3" name="Oval 212">
            <a:extLst>
              <a:ext uri="{FF2B5EF4-FFF2-40B4-BE49-F238E27FC236}">
                <a16:creationId xmlns:a16="http://schemas.microsoft.com/office/drawing/2014/main" id="{BDD11F87-DA81-9510-C1CB-0AF4093562CB}"/>
              </a:ext>
            </a:extLst>
          </p:cNvPr>
          <p:cNvSpPr/>
          <p:nvPr/>
        </p:nvSpPr>
        <p:spPr>
          <a:xfrm rot="5400000">
            <a:off x="541314" y="4154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4" name="Straight Connector 213">
            <a:extLst>
              <a:ext uri="{FF2B5EF4-FFF2-40B4-BE49-F238E27FC236}">
                <a16:creationId xmlns:a16="http://schemas.microsoft.com/office/drawing/2014/main" id="{6205DD86-315C-53B6-CEEF-A9919650168E}"/>
              </a:ext>
            </a:extLst>
          </p:cNvPr>
          <p:cNvCxnSpPr>
            <a:cxnSpLocks/>
            <a:stCxn id="206" idx="5"/>
            <a:endCxn id="215" idx="1"/>
          </p:cNvCxnSpPr>
          <p:nvPr/>
        </p:nvCxnSpPr>
        <p:spPr>
          <a:xfrm flipH="1">
            <a:off x="904255" y="4202322"/>
            <a:ext cx="287443" cy="38742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5" name="Oval 214">
            <a:extLst>
              <a:ext uri="{FF2B5EF4-FFF2-40B4-BE49-F238E27FC236}">
                <a16:creationId xmlns:a16="http://schemas.microsoft.com/office/drawing/2014/main" id="{BDD11F87-DA81-9510-C1CB-0AF4093562CB}"/>
              </a:ext>
            </a:extLst>
          </p:cNvPr>
          <p:cNvSpPr/>
          <p:nvPr/>
        </p:nvSpPr>
        <p:spPr>
          <a:xfrm rot="5400000">
            <a:off x="781343" y="456865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6" name="Straight Connector 215">
            <a:extLst>
              <a:ext uri="{FF2B5EF4-FFF2-40B4-BE49-F238E27FC236}">
                <a16:creationId xmlns:a16="http://schemas.microsoft.com/office/drawing/2014/main" id="{6205DD86-315C-53B6-CEEF-A9919650168E}"/>
              </a:ext>
            </a:extLst>
          </p:cNvPr>
          <p:cNvCxnSpPr>
            <a:cxnSpLocks/>
            <a:stCxn id="204" idx="0"/>
            <a:endCxn id="217" idx="5"/>
          </p:cNvCxnSpPr>
          <p:nvPr/>
        </p:nvCxnSpPr>
        <p:spPr>
          <a:xfrm flipV="1">
            <a:off x="2128809" y="2407753"/>
            <a:ext cx="585864" cy="3094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7" name="Oval 216">
            <a:extLst>
              <a:ext uri="{FF2B5EF4-FFF2-40B4-BE49-F238E27FC236}">
                <a16:creationId xmlns:a16="http://schemas.microsoft.com/office/drawing/2014/main" id="{BDD11F87-DA81-9510-C1CB-0AF4093562CB}"/>
              </a:ext>
            </a:extLst>
          </p:cNvPr>
          <p:cNvSpPr/>
          <p:nvPr/>
        </p:nvSpPr>
        <p:spPr>
          <a:xfrm rot="5400000">
            <a:off x="2693585" y="22848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218" name="Straight Connector 217">
            <a:extLst>
              <a:ext uri="{FF2B5EF4-FFF2-40B4-BE49-F238E27FC236}">
                <a16:creationId xmlns:a16="http://schemas.microsoft.com/office/drawing/2014/main" id="{6205DD86-315C-53B6-CEEF-A9919650168E}"/>
              </a:ext>
            </a:extLst>
          </p:cNvPr>
          <p:cNvCxnSpPr>
            <a:cxnSpLocks/>
            <a:stCxn id="204" idx="1"/>
            <a:endCxn id="219" idx="5"/>
          </p:cNvCxnSpPr>
          <p:nvPr/>
        </p:nvCxnSpPr>
        <p:spPr>
          <a:xfrm flipV="1">
            <a:off x="2107721" y="2145840"/>
            <a:ext cx="324564" cy="52042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9" name="Oval 218">
            <a:extLst>
              <a:ext uri="{FF2B5EF4-FFF2-40B4-BE49-F238E27FC236}">
                <a16:creationId xmlns:a16="http://schemas.microsoft.com/office/drawing/2014/main" id="{BDD11F87-DA81-9510-C1CB-0AF4093562CB}"/>
              </a:ext>
            </a:extLst>
          </p:cNvPr>
          <p:cNvSpPr/>
          <p:nvPr/>
        </p:nvSpPr>
        <p:spPr>
          <a:xfrm rot="5400000">
            <a:off x="2411197" y="202292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mc:AlternateContent xmlns:mc="http://schemas.openxmlformats.org/markup-compatibility/2006" xmlns:a14="http://schemas.microsoft.com/office/drawing/2010/main">
        <mc:Choice Requires="a14">
          <p:sp>
            <p:nvSpPr>
              <p:cNvPr id="220" name="TextBox 219"/>
              <p:cNvSpPr txBox="1"/>
              <p:nvPr/>
            </p:nvSpPr>
            <p:spPr>
              <a:xfrm>
                <a:off x="1310595" y="501446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220" name="TextBox 219"/>
              <p:cNvSpPr txBox="1">
                <a:spLocks noRot="1" noChangeAspect="1" noMove="1" noResize="1" noEditPoints="1" noAdjustHandles="1" noChangeArrowheads="1" noChangeShapeType="1" noTextEdit="1"/>
              </p:cNvSpPr>
              <p:nvPr/>
            </p:nvSpPr>
            <p:spPr>
              <a:xfrm>
                <a:off x="1310595" y="5014460"/>
                <a:ext cx="718658"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TextBox 220"/>
              <p:cNvSpPr txBox="1"/>
              <p:nvPr/>
            </p:nvSpPr>
            <p:spPr>
              <a:xfrm>
                <a:off x="4319079" y="501446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4319079" y="5014460"/>
                <a:ext cx="726930"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7446460" y="501446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7446460" y="5014460"/>
                <a:ext cx="726930" cy="52322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310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500" fill="hold"/>
                                        <p:tgtEl>
                                          <p:spTgt spid="211"/>
                                        </p:tgtEl>
                                        <p:attrNameLst>
                                          <p:attrName>stroke.color</p:attrName>
                                        </p:attrNameLst>
                                      </p:cBhvr>
                                      <p:to>
                                        <a:schemeClr val="accent2"/>
                                      </p:to>
                                    </p:animClr>
                                    <p:set>
                                      <p:cBhvr>
                                        <p:cTn id="43" dur="500" fill="hold"/>
                                        <p:tgtEl>
                                          <p:spTgt spid="211"/>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nodeType="clickEffect">
                                  <p:stCondLst>
                                    <p:cond delay="0"/>
                                  </p:stCondLst>
                                  <p:childTnLst>
                                    <p:animEffect transition="out" filter="fade">
                                      <p:cBhvr>
                                        <p:cTn id="47" dur="1000"/>
                                        <p:tgtEl>
                                          <p:spTgt spid="205"/>
                                        </p:tgtEl>
                                      </p:cBhvr>
                                    </p:animEffect>
                                    <p:anim calcmode="lin" valueType="num">
                                      <p:cBhvr>
                                        <p:cTn id="48" dur="1000"/>
                                        <p:tgtEl>
                                          <p:spTgt spid="205"/>
                                        </p:tgtEl>
                                        <p:attrNameLst>
                                          <p:attrName>ppt_x</p:attrName>
                                        </p:attrNameLst>
                                      </p:cBhvr>
                                      <p:tavLst>
                                        <p:tav tm="0">
                                          <p:val>
                                            <p:strVal val="ppt_x"/>
                                          </p:val>
                                        </p:tav>
                                        <p:tav tm="100000">
                                          <p:val>
                                            <p:strVal val="ppt_x"/>
                                          </p:val>
                                        </p:tav>
                                      </p:tavLst>
                                    </p:anim>
                                    <p:anim calcmode="lin" valueType="num">
                                      <p:cBhvr>
                                        <p:cTn id="49" dur="1000"/>
                                        <p:tgtEl>
                                          <p:spTgt spid="205"/>
                                        </p:tgtEl>
                                        <p:attrNameLst>
                                          <p:attrName>ppt_y</p:attrName>
                                        </p:attrNameLst>
                                      </p:cBhvr>
                                      <p:tavLst>
                                        <p:tav tm="0">
                                          <p:val>
                                            <p:strVal val="ppt_y"/>
                                          </p:val>
                                        </p:tav>
                                        <p:tav tm="100000">
                                          <p:val>
                                            <p:strVal val="ppt_y+.1"/>
                                          </p:val>
                                        </p:tav>
                                      </p:tavLst>
                                    </p:anim>
                                    <p:set>
                                      <p:cBhvr>
                                        <p:cTn id="50" dur="1" fill="hold">
                                          <p:stCondLst>
                                            <p:cond delay="999"/>
                                          </p:stCondLst>
                                        </p:cTn>
                                        <p:tgtEl>
                                          <p:spTgt spid="205"/>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208"/>
                                        </p:tgtEl>
                                      </p:cBhvr>
                                    </p:animEffect>
                                    <p:anim calcmode="lin" valueType="num">
                                      <p:cBhvr>
                                        <p:cTn id="53" dur="1000"/>
                                        <p:tgtEl>
                                          <p:spTgt spid="208"/>
                                        </p:tgtEl>
                                        <p:attrNameLst>
                                          <p:attrName>ppt_x</p:attrName>
                                        </p:attrNameLst>
                                      </p:cBhvr>
                                      <p:tavLst>
                                        <p:tav tm="0">
                                          <p:val>
                                            <p:strVal val="ppt_x"/>
                                          </p:val>
                                        </p:tav>
                                        <p:tav tm="100000">
                                          <p:val>
                                            <p:strVal val="ppt_x"/>
                                          </p:val>
                                        </p:tav>
                                      </p:tavLst>
                                    </p:anim>
                                    <p:anim calcmode="lin" valueType="num">
                                      <p:cBhvr>
                                        <p:cTn id="54" dur="1000"/>
                                        <p:tgtEl>
                                          <p:spTgt spid="208"/>
                                        </p:tgtEl>
                                        <p:attrNameLst>
                                          <p:attrName>ppt_y</p:attrName>
                                        </p:attrNameLst>
                                      </p:cBhvr>
                                      <p:tavLst>
                                        <p:tav tm="0">
                                          <p:val>
                                            <p:strVal val="ppt_y"/>
                                          </p:val>
                                        </p:tav>
                                        <p:tav tm="100000">
                                          <p:val>
                                            <p:strVal val="ppt_y+.1"/>
                                          </p:val>
                                        </p:tav>
                                      </p:tavLst>
                                    </p:anim>
                                    <p:set>
                                      <p:cBhvr>
                                        <p:cTn id="55" dur="1" fill="hold">
                                          <p:stCondLst>
                                            <p:cond delay="999"/>
                                          </p:stCondLst>
                                        </p:cTn>
                                        <p:tgtEl>
                                          <p:spTgt spid="208"/>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209"/>
                                        </p:tgtEl>
                                      </p:cBhvr>
                                    </p:animEffect>
                                    <p:anim calcmode="lin" valueType="num">
                                      <p:cBhvr>
                                        <p:cTn id="58" dur="1000"/>
                                        <p:tgtEl>
                                          <p:spTgt spid="209"/>
                                        </p:tgtEl>
                                        <p:attrNameLst>
                                          <p:attrName>ppt_x</p:attrName>
                                        </p:attrNameLst>
                                      </p:cBhvr>
                                      <p:tavLst>
                                        <p:tav tm="0">
                                          <p:val>
                                            <p:strVal val="ppt_x"/>
                                          </p:val>
                                        </p:tav>
                                        <p:tav tm="100000">
                                          <p:val>
                                            <p:strVal val="ppt_x"/>
                                          </p:val>
                                        </p:tav>
                                      </p:tavLst>
                                    </p:anim>
                                    <p:anim calcmode="lin" valueType="num">
                                      <p:cBhvr>
                                        <p:cTn id="59" dur="1000"/>
                                        <p:tgtEl>
                                          <p:spTgt spid="209"/>
                                        </p:tgtEl>
                                        <p:attrNameLst>
                                          <p:attrName>ppt_y</p:attrName>
                                        </p:attrNameLst>
                                      </p:cBhvr>
                                      <p:tavLst>
                                        <p:tav tm="0">
                                          <p:val>
                                            <p:strVal val="ppt_y"/>
                                          </p:val>
                                        </p:tav>
                                        <p:tav tm="100000">
                                          <p:val>
                                            <p:strVal val="ppt_y+.1"/>
                                          </p:val>
                                        </p:tav>
                                      </p:tavLst>
                                    </p:anim>
                                    <p:set>
                                      <p:cBhvr>
                                        <p:cTn id="60" dur="1" fill="hold">
                                          <p:stCondLst>
                                            <p:cond delay="999"/>
                                          </p:stCondLst>
                                        </p:cTn>
                                        <p:tgtEl>
                                          <p:spTgt spid="209"/>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210"/>
                                        </p:tgtEl>
                                      </p:cBhvr>
                                    </p:animEffect>
                                    <p:anim calcmode="lin" valueType="num">
                                      <p:cBhvr>
                                        <p:cTn id="63" dur="1000"/>
                                        <p:tgtEl>
                                          <p:spTgt spid="210"/>
                                        </p:tgtEl>
                                        <p:attrNameLst>
                                          <p:attrName>ppt_x</p:attrName>
                                        </p:attrNameLst>
                                      </p:cBhvr>
                                      <p:tavLst>
                                        <p:tav tm="0">
                                          <p:val>
                                            <p:strVal val="ppt_x"/>
                                          </p:val>
                                        </p:tav>
                                        <p:tav tm="100000">
                                          <p:val>
                                            <p:strVal val="ppt_x"/>
                                          </p:val>
                                        </p:tav>
                                      </p:tavLst>
                                    </p:anim>
                                    <p:anim calcmode="lin" valueType="num">
                                      <p:cBhvr>
                                        <p:cTn id="64" dur="1000"/>
                                        <p:tgtEl>
                                          <p:spTgt spid="210"/>
                                        </p:tgtEl>
                                        <p:attrNameLst>
                                          <p:attrName>ppt_y</p:attrName>
                                        </p:attrNameLst>
                                      </p:cBhvr>
                                      <p:tavLst>
                                        <p:tav tm="0">
                                          <p:val>
                                            <p:strVal val="ppt_y"/>
                                          </p:val>
                                        </p:tav>
                                        <p:tav tm="100000">
                                          <p:val>
                                            <p:strVal val="ppt_y+.1"/>
                                          </p:val>
                                        </p:tav>
                                      </p:tavLst>
                                    </p:anim>
                                    <p:set>
                                      <p:cBhvr>
                                        <p:cTn id="65" dur="1" fill="hold">
                                          <p:stCondLst>
                                            <p:cond delay="999"/>
                                          </p:stCondLst>
                                        </p:cTn>
                                        <p:tgtEl>
                                          <p:spTgt spid="21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7" presetClass="emph" presetSubtype="2" fill="hold" nodeType="clickEffect">
                                  <p:stCondLst>
                                    <p:cond delay="0"/>
                                  </p:stCondLst>
                                  <p:childTnLst>
                                    <p:animClr clrSpc="rgb" dir="cw">
                                      <p:cBhvr>
                                        <p:cTn id="69" dur="500" fill="hold"/>
                                        <p:tgtEl>
                                          <p:spTgt spid="218"/>
                                        </p:tgtEl>
                                        <p:attrNameLst>
                                          <p:attrName>stroke.color</p:attrName>
                                        </p:attrNameLst>
                                      </p:cBhvr>
                                      <p:to>
                                        <a:schemeClr val="accent2"/>
                                      </p:to>
                                    </p:animClr>
                                    <p:set>
                                      <p:cBhvr>
                                        <p:cTn id="70" dur="500" fill="hold"/>
                                        <p:tgtEl>
                                          <p:spTgt spid="218"/>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42" presetClass="exit" presetSubtype="0" fill="hold" nodeType="clickEffect">
                                  <p:stCondLst>
                                    <p:cond delay="0"/>
                                  </p:stCondLst>
                                  <p:childTnLst>
                                    <p:animEffect transition="out" filter="fade">
                                      <p:cBhvr>
                                        <p:cTn id="74" dur="1000"/>
                                        <p:tgtEl>
                                          <p:spTgt spid="216"/>
                                        </p:tgtEl>
                                      </p:cBhvr>
                                    </p:animEffect>
                                    <p:anim calcmode="lin" valueType="num">
                                      <p:cBhvr>
                                        <p:cTn id="75" dur="1000"/>
                                        <p:tgtEl>
                                          <p:spTgt spid="216"/>
                                        </p:tgtEl>
                                        <p:attrNameLst>
                                          <p:attrName>ppt_x</p:attrName>
                                        </p:attrNameLst>
                                      </p:cBhvr>
                                      <p:tavLst>
                                        <p:tav tm="0">
                                          <p:val>
                                            <p:strVal val="ppt_x"/>
                                          </p:val>
                                        </p:tav>
                                        <p:tav tm="100000">
                                          <p:val>
                                            <p:strVal val="ppt_x"/>
                                          </p:val>
                                        </p:tav>
                                      </p:tavLst>
                                    </p:anim>
                                    <p:anim calcmode="lin" valueType="num">
                                      <p:cBhvr>
                                        <p:cTn id="76" dur="1000"/>
                                        <p:tgtEl>
                                          <p:spTgt spid="216"/>
                                        </p:tgtEl>
                                        <p:attrNameLst>
                                          <p:attrName>ppt_y</p:attrName>
                                        </p:attrNameLst>
                                      </p:cBhvr>
                                      <p:tavLst>
                                        <p:tav tm="0">
                                          <p:val>
                                            <p:strVal val="ppt_y"/>
                                          </p:val>
                                        </p:tav>
                                        <p:tav tm="100000">
                                          <p:val>
                                            <p:strVal val="ppt_y+.1"/>
                                          </p:val>
                                        </p:tav>
                                      </p:tavLst>
                                    </p:anim>
                                    <p:set>
                                      <p:cBhvr>
                                        <p:cTn id="77" dur="1" fill="hold">
                                          <p:stCondLst>
                                            <p:cond delay="999"/>
                                          </p:stCondLst>
                                        </p:cTn>
                                        <p:tgtEl>
                                          <p:spTgt spid="21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7" presetClass="emph" presetSubtype="2" fill="hold" nodeType="clickEffect">
                                  <p:stCondLst>
                                    <p:cond delay="0"/>
                                  </p:stCondLst>
                                  <p:childTnLst>
                                    <p:animClr clrSpc="rgb" dir="cw">
                                      <p:cBhvr>
                                        <p:cTn id="81" dur="500" fill="hold"/>
                                        <p:tgtEl>
                                          <p:spTgt spid="214"/>
                                        </p:tgtEl>
                                        <p:attrNameLst>
                                          <p:attrName>stroke.color</p:attrName>
                                        </p:attrNameLst>
                                      </p:cBhvr>
                                      <p:to>
                                        <a:schemeClr val="accent2"/>
                                      </p:to>
                                    </p:animClr>
                                    <p:set>
                                      <p:cBhvr>
                                        <p:cTn id="82" dur="500" fill="hold"/>
                                        <p:tgtEl>
                                          <p:spTgt spid="214"/>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42" presetClass="exit" presetSubtype="0" fill="hold" nodeType="clickEffect">
                                  <p:stCondLst>
                                    <p:cond delay="0"/>
                                  </p:stCondLst>
                                  <p:childTnLst>
                                    <p:animEffect transition="out" filter="fade">
                                      <p:cBhvr>
                                        <p:cTn id="86" dur="1000"/>
                                        <p:tgtEl>
                                          <p:spTgt spid="212"/>
                                        </p:tgtEl>
                                      </p:cBhvr>
                                    </p:animEffect>
                                    <p:anim calcmode="lin" valueType="num">
                                      <p:cBhvr>
                                        <p:cTn id="87" dur="1000"/>
                                        <p:tgtEl>
                                          <p:spTgt spid="212"/>
                                        </p:tgtEl>
                                        <p:attrNameLst>
                                          <p:attrName>ppt_x</p:attrName>
                                        </p:attrNameLst>
                                      </p:cBhvr>
                                      <p:tavLst>
                                        <p:tav tm="0">
                                          <p:val>
                                            <p:strVal val="ppt_x"/>
                                          </p:val>
                                        </p:tav>
                                        <p:tav tm="100000">
                                          <p:val>
                                            <p:strVal val="ppt_x"/>
                                          </p:val>
                                        </p:tav>
                                      </p:tavLst>
                                    </p:anim>
                                    <p:anim calcmode="lin" valueType="num">
                                      <p:cBhvr>
                                        <p:cTn id="88" dur="1000"/>
                                        <p:tgtEl>
                                          <p:spTgt spid="212"/>
                                        </p:tgtEl>
                                        <p:attrNameLst>
                                          <p:attrName>ppt_y</p:attrName>
                                        </p:attrNameLst>
                                      </p:cBhvr>
                                      <p:tavLst>
                                        <p:tav tm="0">
                                          <p:val>
                                            <p:strVal val="ppt_y"/>
                                          </p:val>
                                        </p:tav>
                                        <p:tav tm="100000">
                                          <p:val>
                                            <p:strVal val="ppt_y+.1"/>
                                          </p:val>
                                        </p:tav>
                                      </p:tavLst>
                                    </p:anim>
                                    <p:set>
                                      <p:cBhvr>
                                        <p:cTn id="89" dur="1" fill="hold">
                                          <p:stCondLst>
                                            <p:cond delay="999"/>
                                          </p:stCondLst>
                                        </p:cTn>
                                        <p:tgtEl>
                                          <p:spTgt spid="21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2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8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87"/>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8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8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9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91"/>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9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93"/>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94"/>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95"/>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96"/>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97"/>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98"/>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99"/>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200"/>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20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20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7" presetClass="emph" presetSubtype="2" fill="hold" nodeType="clickEffect">
                                  <p:stCondLst>
                                    <p:cond delay="0"/>
                                  </p:stCondLst>
                                  <p:childTnLst>
                                    <p:animClr clrSpc="rgb" dir="cw">
                                      <p:cBhvr>
                                        <p:cTn id="135" dur="500" fill="hold"/>
                                        <p:tgtEl>
                                          <p:spTgt spid="199"/>
                                        </p:tgtEl>
                                        <p:attrNameLst>
                                          <p:attrName>stroke.color</p:attrName>
                                        </p:attrNameLst>
                                      </p:cBhvr>
                                      <p:to>
                                        <a:schemeClr val="accent2"/>
                                      </p:to>
                                    </p:animClr>
                                    <p:set>
                                      <p:cBhvr>
                                        <p:cTn id="136" dur="500" fill="hold"/>
                                        <p:tgtEl>
                                          <p:spTgt spid="199"/>
                                        </p:tgtEl>
                                        <p:attrNameLst>
                                          <p:attrName>stroke.on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42" presetClass="exit" presetSubtype="0" fill="hold" nodeType="clickEffect">
                                  <p:stCondLst>
                                    <p:cond delay="0"/>
                                  </p:stCondLst>
                                  <p:childTnLst>
                                    <p:animEffect transition="out" filter="fade">
                                      <p:cBhvr>
                                        <p:cTn id="140" dur="1000"/>
                                        <p:tgtEl>
                                          <p:spTgt spid="188"/>
                                        </p:tgtEl>
                                      </p:cBhvr>
                                    </p:animEffect>
                                    <p:anim calcmode="lin" valueType="num">
                                      <p:cBhvr>
                                        <p:cTn id="141" dur="1000"/>
                                        <p:tgtEl>
                                          <p:spTgt spid="188"/>
                                        </p:tgtEl>
                                        <p:attrNameLst>
                                          <p:attrName>ppt_x</p:attrName>
                                        </p:attrNameLst>
                                      </p:cBhvr>
                                      <p:tavLst>
                                        <p:tav tm="0">
                                          <p:val>
                                            <p:strVal val="ppt_x"/>
                                          </p:val>
                                        </p:tav>
                                        <p:tav tm="100000">
                                          <p:val>
                                            <p:strVal val="ppt_x"/>
                                          </p:val>
                                        </p:tav>
                                      </p:tavLst>
                                    </p:anim>
                                    <p:anim calcmode="lin" valueType="num">
                                      <p:cBhvr>
                                        <p:cTn id="142" dur="1000"/>
                                        <p:tgtEl>
                                          <p:spTgt spid="188"/>
                                        </p:tgtEl>
                                        <p:attrNameLst>
                                          <p:attrName>ppt_y</p:attrName>
                                        </p:attrNameLst>
                                      </p:cBhvr>
                                      <p:tavLst>
                                        <p:tav tm="0">
                                          <p:val>
                                            <p:strVal val="ppt_y"/>
                                          </p:val>
                                        </p:tav>
                                        <p:tav tm="100000">
                                          <p:val>
                                            <p:strVal val="ppt_y+.1"/>
                                          </p:val>
                                        </p:tav>
                                      </p:tavLst>
                                    </p:anim>
                                    <p:set>
                                      <p:cBhvr>
                                        <p:cTn id="143" dur="1" fill="hold">
                                          <p:stCondLst>
                                            <p:cond delay="999"/>
                                          </p:stCondLst>
                                        </p:cTn>
                                        <p:tgtEl>
                                          <p:spTgt spid="188"/>
                                        </p:tgtEl>
                                        <p:attrNameLst>
                                          <p:attrName>style.visibility</p:attrName>
                                        </p:attrNameLst>
                                      </p:cBhvr>
                                      <p:to>
                                        <p:strVal val="hidden"/>
                                      </p:to>
                                    </p:set>
                                  </p:childTnLst>
                                </p:cTn>
                              </p:par>
                              <p:par>
                                <p:cTn id="144" presetID="42" presetClass="exit" presetSubtype="0" fill="hold" nodeType="withEffect">
                                  <p:stCondLst>
                                    <p:cond delay="0"/>
                                  </p:stCondLst>
                                  <p:childTnLst>
                                    <p:animEffect transition="out" filter="fade">
                                      <p:cBhvr>
                                        <p:cTn id="145" dur="1000"/>
                                        <p:tgtEl>
                                          <p:spTgt spid="192"/>
                                        </p:tgtEl>
                                      </p:cBhvr>
                                    </p:animEffect>
                                    <p:anim calcmode="lin" valueType="num">
                                      <p:cBhvr>
                                        <p:cTn id="146" dur="1000"/>
                                        <p:tgtEl>
                                          <p:spTgt spid="192"/>
                                        </p:tgtEl>
                                        <p:attrNameLst>
                                          <p:attrName>ppt_x</p:attrName>
                                        </p:attrNameLst>
                                      </p:cBhvr>
                                      <p:tavLst>
                                        <p:tav tm="0">
                                          <p:val>
                                            <p:strVal val="ppt_x"/>
                                          </p:val>
                                        </p:tav>
                                        <p:tav tm="100000">
                                          <p:val>
                                            <p:strVal val="ppt_x"/>
                                          </p:val>
                                        </p:tav>
                                      </p:tavLst>
                                    </p:anim>
                                    <p:anim calcmode="lin" valueType="num">
                                      <p:cBhvr>
                                        <p:cTn id="147" dur="1000"/>
                                        <p:tgtEl>
                                          <p:spTgt spid="192"/>
                                        </p:tgtEl>
                                        <p:attrNameLst>
                                          <p:attrName>ppt_y</p:attrName>
                                        </p:attrNameLst>
                                      </p:cBhvr>
                                      <p:tavLst>
                                        <p:tav tm="0">
                                          <p:val>
                                            <p:strVal val="ppt_y"/>
                                          </p:val>
                                        </p:tav>
                                        <p:tav tm="100000">
                                          <p:val>
                                            <p:strVal val="ppt_y+.1"/>
                                          </p:val>
                                        </p:tav>
                                      </p:tavLst>
                                    </p:anim>
                                    <p:set>
                                      <p:cBhvr>
                                        <p:cTn id="148" dur="1" fill="hold">
                                          <p:stCondLst>
                                            <p:cond delay="999"/>
                                          </p:stCondLst>
                                        </p:cTn>
                                        <p:tgtEl>
                                          <p:spTgt spid="192"/>
                                        </p:tgtEl>
                                        <p:attrNameLst>
                                          <p:attrName>style.visibility</p:attrName>
                                        </p:attrNameLst>
                                      </p:cBhvr>
                                      <p:to>
                                        <p:strVal val="hidden"/>
                                      </p:to>
                                    </p:set>
                                  </p:childTnLst>
                                </p:cTn>
                              </p:par>
                              <p:par>
                                <p:cTn id="149" presetID="42" presetClass="exit" presetSubtype="0" fill="hold" nodeType="withEffect">
                                  <p:stCondLst>
                                    <p:cond delay="0"/>
                                  </p:stCondLst>
                                  <p:childTnLst>
                                    <p:animEffect transition="out" filter="fade">
                                      <p:cBhvr>
                                        <p:cTn id="150" dur="1000"/>
                                        <p:tgtEl>
                                          <p:spTgt spid="201"/>
                                        </p:tgtEl>
                                      </p:cBhvr>
                                    </p:animEffect>
                                    <p:anim calcmode="lin" valueType="num">
                                      <p:cBhvr>
                                        <p:cTn id="151" dur="1000"/>
                                        <p:tgtEl>
                                          <p:spTgt spid="201"/>
                                        </p:tgtEl>
                                        <p:attrNameLst>
                                          <p:attrName>ppt_x</p:attrName>
                                        </p:attrNameLst>
                                      </p:cBhvr>
                                      <p:tavLst>
                                        <p:tav tm="0">
                                          <p:val>
                                            <p:strVal val="ppt_x"/>
                                          </p:val>
                                        </p:tav>
                                        <p:tav tm="100000">
                                          <p:val>
                                            <p:strVal val="ppt_x"/>
                                          </p:val>
                                        </p:tav>
                                      </p:tavLst>
                                    </p:anim>
                                    <p:anim calcmode="lin" valueType="num">
                                      <p:cBhvr>
                                        <p:cTn id="152" dur="1000"/>
                                        <p:tgtEl>
                                          <p:spTgt spid="201"/>
                                        </p:tgtEl>
                                        <p:attrNameLst>
                                          <p:attrName>ppt_y</p:attrName>
                                        </p:attrNameLst>
                                      </p:cBhvr>
                                      <p:tavLst>
                                        <p:tav tm="0">
                                          <p:val>
                                            <p:strVal val="ppt_y"/>
                                          </p:val>
                                        </p:tav>
                                        <p:tav tm="100000">
                                          <p:val>
                                            <p:strVal val="ppt_y+.1"/>
                                          </p:val>
                                        </p:tav>
                                      </p:tavLst>
                                    </p:anim>
                                    <p:set>
                                      <p:cBhvr>
                                        <p:cTn id="153" dur="1" fill="hold">
                                          <p:stCondLst>
                                            <p:cond delay="999"/>
                                          </p:stCondLst>
                                        </p:cTn>
                                        <p:tgtEl>
                                          <p:spTgt spid="201"/>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7" presetClass="emph" presetSubtype="2" fill="hold" nodeType="clickEffect">
                                  <p:stCondLst>
                                    <p:cond delay="0"/>
                                  </p:stCondLst>
                                  <p:childTnLst>
                                    <p:animClr clrSpc="rgb" dir="cw">
                                      <p:cBhvr>
                                        <p:cTn id="157" dur="500" fill="hold"/>
                                        <p:tgtEl>
                                          <p:spTgt spid="197"/>
                                        </p:tgtEl>
                                        <p:attrNameLst>
                                          <p:attrName>stroke.color</p:attrName>
                                        </p:attrNameLst>
                                      </p:cBhvr>
                                      <p:to>
                                        <a:schemeClr val="accent2"/>
                                      </p:to>
                                    </p:animClr>
                                    <p:set>
                                      <p:cBhvr>
                                        <p:cTn id="158" dur="500" fill="hold"/>
                                        <p:tgtEl>
                                          <p:spTgt spid="197"/>
                                        </p:tgtEl>
                                        <p:attrNameLst>
                                          <p:attrName>stroke.on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42" presetClass="exit" presetSubtype="0" fill="hold" nodeType="clickEffect">
                                  <p:stCondLst>
                                    <p:cond delay="0"/>
                                  </p:stCondLst>
                                  <p:childTnLst>
                                    <p:animEffect transition="out" filter="fade">
                                      <p:cBhvr>
                                        <p:cTn id="162" dur="1000"/>
                                        <p:tgtEl>
                                          <p:spTgt spid="191"/>
                                        </p:tgtEl>
                                      </p:cBhvr>
                                    </p:animEffect>
                                    <p:anim calcmode="lin" valueType="num">
                                      <p:cBhvr>
                                        <p:cTn id="163" dur="1000"/>
                                        <p:tgtEl>
                                          <p:spTgt spid="191"/>
                                        </p:tgtEl>
                                        <p:attrNameLst>
                                          <p:attrName>ppt_x</p:attrName>
                                        </p:attrNameLst>
                                      </p:cBhvr>
                                      <p:tavLst>
                                        <p:tav tm="0">
                                          <p:val>
                                            <p:strVal val="ppt_x"/>
                                          </p:val>
                                        </p:tav>
                                        <p:tav tm="100000">
                                          <p:val>
                                            <p:strVal val="ppt_x"/>
                                          </p:val>
                                        </p:tav>
                                      </p:tavLst>
                                    </p:anim>
                                    <p:anim calcmode="lin" valueType="num">
                                      <p:cBhvr>
                                        <p:cTn id="164" dur="1000"/>
                                        <p:tgtEl>
                                          <p:spTgt spid="191"/>
                                        </p:tgtEl>
                                        <p:attrNameLst>
                                          <p:attrName>ppt_y</p:attrName>
                                        </p:attrNameLst>
                                      </p:cBhvr>
                                      <p:tavLst>
                                        <p:tav tm="0">
                                          <p:val>
                                            <p:strVal val="ppt_y"/>
                                          </p:val>
                                        </p:tav>
                                        <p:tav tm="100000">
                                          <p:val>
                                            <p:strVal val="ppt_y+.1"/>
                                          </p:val>
                                        </p:tav>
                                      </p:tavLst>
                                    </p:anim>
                                    <p:set>
                                      <p:cBhvr>
                                        <p:cTn id="165" dur="1" fill="hold">
                                          <p:stCondLst>
                                            <p:cond delay="999"/>
                                          </p:stCondLst>
                                        </p:cTn>
                                        <p:tgtEl>
                                          <p:spTgt spid="191"/>
                                        </p:tgtEl>
                                        <p:attrNameLst>
                                          <p:attrName>style.visibility</p:attrName>
                                        </p:attrNameLst>
                                      </p:cBhvr>
                                      <p:to>
                                        <p:strVal val="hidden"/>
                                      </p:to>
                                    </p:set>
                                  </p:childTnLst>
                                </p:cTn>
                              </p:par>
                              <p:par>
                                <p:cTn id="166" presetID="42" presetClass="exit" presetSubtype="0" fill="hold" nodeType="withEffect">
                                  <p:stCondLst>
                                    <p:cond delay="0"/>
                                  </p:stCondLst>
                                  <p:childTnLst>
                                    <p:animEffect transition="out" filter="fade">
                                      <p:cBhvr>
                                        <p:cTn id="167" dur="1000"/>
                                        <p:tgtEl>
                                          <p:spTgt spid="193"/>
                                        </p:tgtEl>
                                      </p:cBhvr>
                                    </p:animEffect>
                                    <p:anim calcmode="lin" valueType="num">
                                      <p:cBhvr>
                                        <p:cTn id="168" dur="1000"/>
                                        <p:tgtEl>
                                          <p:spTgt spid="193"/>
                                        </p:tgtEl>
                                        <p:attrNameLst>
                                          <p:attrName>ppt_x</p:attrName>
                                        </p:attrNameLst>
                                      </p:cBhvr>
                                      <p:tavLst>
                                        <p:tav tm="0">
                                          <p:val>
                                            <p:strVal val="ppt_x"/>
                                          </p:val>
                                        </p:tav>
                                        <p:tav tm="100000">
                                          <p:val>
                                            <p:strVal val="ppt_x"/>
                                          </p:val>
                                        </p:tav>
                                      </p:tavLst>
                                    </p:anim>
                                    <p:anim calcmode="lin" valueType="num">
                                      <p:cBhvr>
                                        <p:cTn id="169" dur="1000"/>
                                        <p:tgtEl>
                                          <p:spTgt spid="193"/>
                                        </p:tgtEl>
                                        <p:attrNameLst>
                                          <p:attrName>ppt_y</p:attrName>
                                        </p:attrNameLst>
                                      </p:cBhvr>
                                      <p:tavLst>
                                        <p:tav tm="0">
                                          <p:val>
                                            <p:strVal val="ppt_y"/>
                                          </p:val>
                                        </p:tav>
                                        <p:tav tm="100000">
                                          <p:val>
                                            <p:strVal val="ppt_y+.1"/>
                                          </p:val>
                                        </p:tav>
                                      </p:tavLst>
                                    </p:anim>
                                    <p:set>
                                      <p:cBhvr>
                                        <p:cTn id="170" dur="1" fill="hold">
                                          <p:stCondLst>
                                            <p:cond delay="999"/>
                                          </p:stCondLst>
                                        </p:cTn>
                                        <p:tgtEl>
                                          <p:spTgt spid="193"/>
                                        </p:tgtEl>
                                        <p:attrNameLst>
                                          <p:attrName>style.visibility</p:attrName>
                                        </p:attrNameLst>
                                      </p:cBhvr>
                                      <p:to>
                                        <p:strVal val="hidden"/>
                                      </p:to>
                                    </p:set>
                                  </p:childTnLst>
                                </p:cTn>
                              </p:par>
                              <p:par>
                                <p:cTn id="171" presetID="42" presetClass="exit" presetSubtype="0" fill="hold" nodeType="withEffect">
                                  <p:stCondLst>
                                    <p:cond delay="0"/>
                                  </p:stCondLst>
                                  <p:childTnLst>
                                    <p:animEffect transition="out" filter="fade">
                                      <p:cBhvr>
                                        <p:cTn id="172" dur="1000"/>
                                        <p:tgtEl>
                                          <p:spTgt spid="195"/>
                                        </p:tgtEl>
                                      </p:cBhvr>
                                    </p:animEffect>
                                    <p:anim calcmode="lin" valueType="num">
                                      <p:cBhvr>
                                        <p:cTn id="173" dur="1000"/>
                                        <p:tgtEl>
                                          <p:spTgt spid="195"/>
                                        </p:tgtEl>
                                        <p:attrNameLst>
                                          <p:attrName>ppt_x</p:attrName>
                                        </p:attrNameLst>
                                      </p:cBhvr>
                                      <p:tavLst>
                                        <p:tav tm="0">
                                          <p:val>
                                            <p:strVal val="ppt_x"/>
                                          </p:val>
                                        </p:tav>
                                        <p:tav tm="100000">
                                          <p:val>
                                            <p:strVal val="ppt_x"/>
                                          </p:val>
                                        </p:tav>
                                      </p:tavLst>
                                    </p:anim>
                                    <p:anim calcmode="lin" valueType="num">
                                      <p:cBhvr>
                                        <p:cTn id="174" dur="1000"/>
                                        <p:tgtEl>
                                          <p:spTgt spid="195"/>
                                        </p:tgtEl>
                                        <p:attrNameLst>
                                          <p:attrName>ppt_y</p:attrName>
                                        </p:attrNameLst>
                                      </p:cBhvr>
                                      <p:tavLst>
                                        <p:tav tm="0">
                                          <p:val>
                                            <p:strVal val="ppt_y"/>
                                          </p:val>
                                        </p:tav>
                                        <p:tav tm="100000">
                                          <p:val>
                                            <p:strVal val="ppt_y+.1"/>
                                          </p:val>
                                        </p:tav>
                                      </p:tavLst>
                                    </p:anim>
                                    <p:set>
                                      <p:cBhvr>
                                        <p:cTn id="175" dur="1" fill="hold">
                                          <p:stCondLst>
                                            <p:cond delay="999"/>
                                          </p:stCondLst>
                                        </p:cTn>
                                        <p:tgtEl>
                                          <p:spTgt spid="195"/>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42" presetClass="exit" presetSubtype="0" fill="hold" nodeType="clickEffect">
                                  <p:stCondLst>
                                    <p:cond delay="0"/>
                                  </p:stCondLst>
                                  <p:childTnLst>
                                    <p:animEffect transition="out" filter="fade">
                                      <p:cBhvr>
                                        <p:cTn id="179" dur="1000"/>
                                        <p:tgtEl>
                                          <p:spTgt spid="194"/>
                                        </p:tgtEl>
                                      </p:cBhvr>
                                    </p:animEffect>
                                    <p:anim calcmode="lin" valueType="num">
                                      <p:cBhvr>
                                        <p:cTn id="180" dur="1000"/>
                                        <p:tgtEl>
                                          <p:spTgt spid="194"/>
                                        </p:tgtEl>
                                        <p:attrNameLst>
                                          <p:attrName>ppt_x</p:attrName>
                                        </p:attrNameLst>
                                      </p:cBhvr>
                                      <p:tavLst>
                                        <p:tav tm="0">
                                          <p:val>
                                            <p:strVal val="ppt_x"/>
                                          </p:val>
                                        </p:tav>
                                        <p:tav tm="100000">
                                          <p:val>
                                            <p:strVal val="ppt_x"/>
                                          </p:val>
                                        </p:tav>
                                      </p:tavLst>
                                    </p:anim>
                                    <p:anim calcmode="lin" valueType="num">
                                      <p:cBhvr>
                                        <p:cTn id="181" dur="1000"/>
                                        <p:tgtEl>
                                          <p:spTgt spid="194"/>
                                        </p:tgtEl>
                                        <p:attrNameLst>
                                          <p:attrName>ppt_y</p:attrName>
                                        </p:attrNameLst>
                                      </p:cBhvr>
                                      <p:tavLst>
                                        <p:tav tm="0">
                                          <p:val>
                                            <p:strVal val="ppt_y"/>
                                          </p:val>
                                        </p:tav>
                                        <p:tav tm="100000">
                                          <p:val>
                                            <p:strVal val="ppt_y+.1"/>
                                          </p:val>
                                        </p:tav>
                                      </p:tavLst>
                                    </p:anim>
                                    <p:set>
                                      <p:cBhvr>
                                        <p:cTn id="182" dur="1" fill="hold">
                                          <p:stCondLst>
                                            <p:cond delay="999"/>
                                          </p:stCondLst>
                                        </p:cTn>
                                        <p:tgtEl>
                                          <p:spTgt spid="19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5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4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4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4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4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4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4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46"/>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47"/>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4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50"/>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81"/>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8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83"/>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8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8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500" fill="hold"/>
                                        <p:tgtEl>
                                          <p:spTgt spid="142"/>
                                        </p:tgtEl>
                                        <p:attrNameLst>
                                          <p:attrName>stroke.color</p:attrName>
                                        </p:attrNameLst>
                                      </p:cBhvr>
                                      <p:to>
                                        <a:schemeClr val="accent2"/>
                                      </p:to>
                                    </p:animClr>
                                    <p:set>
                                      <p:cBhvr>
                                        <p:cTn id="231" dur="500" fill="hold"/>
                                        <p:tgtEl>
                                          <p:spTgt spid="14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42" presetClass="exit" presetSubtype="0" fill="hold" nodeType="clickEffect">
                                  <p:stCondLst>
                                    <p:cond delay="0"/>
                                  </p:stCondLst>
                                  <p:childTnLst>
                                    <p:animEffect transition="out" filter="fade">
                                      <p:cBhvr>
                                        <p:cTn id="235" dur="1000"/>
                                        <p:tgtEl>
                                          <p:spTgt spid="145"/>
                                        </p:tgtEl>
                                      </p:cBhvr>
                                    </p:animEffect>
                                    <p:anim calcmode="lin" valueType="num">
                                      <p:cBhvr>
                                        <p:cTn id="236" dur="1000"/>
                                        <p:tgtEl>
                                          <p:spTgt spid="145"/>
                                        </p:tgtEl>
                                        <p:attrNameLst>
                                          <p:attrName>ppt_x</p:attrName>
                                        </p:attrNameLst>
                                      </p:cBhvr>
                                      <p:tavLst>
                                        <p:tav tm="0">
                                          <p:val>
                                            <p:strVal val="ppt_x"/>
                                          </p:val>
                                        </p:tav>
                                        <p:tav tm="100000">
                                          <p:val>
                                            <p:strVal val="ppt_x"/>
                                          </p:val>
                                        </p:tav>
                                      </p:tavLst>
                                    </p:anim>
                                    <p:anim calcmode="lin" valueType="num">
                                      <p:cBhvr>
                                        <p:cTn id="237" dur="1000"/>
                                        <p:tgtEl>
                                          <p:spTgt spid="145"/>
                                        </p:tgtEl>
                                        <p:attrNameLst>
                                          <p:attrName>ppt_y</p:attrName>
                                        </p:attrNameLst>
                                      </p:cBhvr>
                                      <p:tavLst>
                                        <p:tav tm="0">
                                          <p:val>
                                            <p:strVal val="ppt_y"/>
                                          </p:val>
                                        </p:tav>
                                        <p:tav tm="100000">
                                          <p:val>
                                            <p:strVal val="ppt_y+.1"/>
                                          </p:val>
                                        </p:tav>
                                      </p:tavLst>
                                    </p:anim>
                                    <p:set>
                                      <p:cBhvr>
                                        <p:cTn id="238" dur="1" fill="hold">
                                          <p:stCondLst>
                                            <p:cond delay="999"/>
                                          </p:stCondLst>
                                        </p:cTn>
                                        <p:tgtEl>
                                          <p:spTgt spid="145"/>
                                        </p:tgtEl>
                                        <p:attrNameLst>
                                          <p:attrName>style.visibility</p:attrName>
                                        </p:attrNameLst>
                                      </p:cBhvr>
                                      <p:to>
                                        <p:strVal val="hidden"/>
                                      </p:to>
                                    </p:set>
                                  </p:childTnLst>
                                </p:cTn>
                              </p:par>
                              <p:par>
                                <p:cTn id="239" presetID="42" presetClass="exit" presetSubtype="0" fill="hold" nodeType="withEffect">
                                  <p:stCondLst>
                                    <p:cond delay="0"/>
                                  </p:stCondLst>
                                  <p:childTnLst>
                                    <p:animEffect transition="out" filter="fade">
                                      <p:cBhvr>
                                        <p:cTn id="240" dur="1000"/>
                                        <p:tgtEl>
                                          <p:spTgt spid="146"/>
                                        </p:tgtEl>
                                      </p:cBhvr>
                                    </p:animEffect>
                                    <p:anim calcmode="lin" valueType="num">
                                      <p:cBhvr>
                                        <p:cTn id="241" dur="1000"/>
                                        <p:tgtEl>
                                          <p:spTgt spid="146"/>
                                        </p:tgtEl>
                                        <p:attrNameLst>
                                          <p:attrName>ppt_x</p:attrName>
                                        </p:attrNameLst>
                                      </p:cBhvr>
                                      <p:tavLst>
                                        <p:tav tm="0">
                                          <p:val>
                                            <p:strVal val="ppt_x"/>
                                          </p:val>
                                        </p:tav>
                                        <p:tav tm="100000">
                                          <p:val>
                                            <p:strVal val="ppt_x"/>
                                          </p:val>
                                        </p:tav>
                                      </p:tavLst>
                                    </p:anim>
                                    <p:anim calcmode="lin" valueType="num">
                                      <p:cBhvr>
                                        <p:cTn id="242" dur="1000"/>
                                        <p:tgtEl>
                                          <p:spTgt spid="146"/>
                                        </p:tgtEl>
                                        <p:attrNameLst>
                                          <p:attrName>ppt_y</p:attrName>
                                        </p:attrNameLst>
                                      </p:cBhvr>
                                      <p:tavLst>
                                        <p:tav tm="0">
                                          <p:val>
                                            <p:strVal val="ppt_y"/>
                                          </p:val>
                                        </p:tav>
                                        <p:tav tm="100000">
                                          <p:val>
                                            <p:strVal val="ppt_y+.1"/>
                                          </p:val>
                                        </p:tav>
                                      </p:tavLst>
                                    </p:anim>
                                    <p:set>
                                      <p:cBhvr>
                                        <p:cTn id="243" dur="1" fill="hold">
                                          <p:stCondLst>
                                            <p:cond delay="999"/>
                                          </p:stCondLst>
                                        </p:cTn>
                                        <p:tgtEl>
                                          <p:spTgt spid="146"/>
                                        </p:tgtEl>
                                        <p:attrNameLst>
                                          <p:attrName>style.visibility</p:attrName>
                                        </p:attrNameLst>
                                      </p:cBhvr>
                                      <p:to>
                                        <p:strVal val="hidden"/>
                                      </p:to>
                                    </p:set>
                                  </p:childTnLst>
                                </p:cTn>
                              </p:par>
                              <p:par>
                                <p:cTn id="244" presetID="42" presetClass="exit" presetSubtype="0" fill="hold" nodeType="withEffect">
                                  <p:stCondLst>
                                    <p:cond delay="0"/>
                                  </p:stCondLst>
                                  <p:childTnLst>
                                    <p:animEffect transition="out" filter="fade">
                                      <p:cBhvr>
                                        <p:cTn id="245" dur="1000"/>
                                        <p:tgtEl>
                                          <p:spTgt spid="148"/>
                                        </p:tgtEl>
                                      </p:cBhvr>
                                    </p:animEffect>
                                    <p:anim calcmode="lin" valueType="num">
                                      <p:cBhvr>
                                        <p:cTn id="246" dur="1000"/>
                                        <p:tgtEl>
                                          <p:spTgt spid="148"/>
                                        </p:tgtEl>
                                        <p:attrNameLst>
                                          <p:attrName>ppt_x</p:attrName>
                                        </p:attrNameLst>
                                      </p:cBhvr>
                                      <p:tavLst>
                                        <p:tav tm="0">
                                          <p:val>
                                            <p:strVal val="ppt_x"/>
                                          </p:val>
                                        </p:tav>
                                        <p:tav tm="100000">
                                          <p:val>
                                            <p:strVal val="ppt_x"/>
                                          </p:val>
                                        </p:tav>
                                      </p:tavLst>
                                    </p:anim>
                                    <p:anim calcmode="lin" valueType="num">
                                      <p:cBhvr>
                                        <p:cTn id="247" dur="1000"/>
                                        <p:tgtEl>
                                          <p:spTgt spid="148"/>
                                        </p:tgtEl>
                                        <p:attrNameLst>
                                          <p:attrName>ppt_y</p:attrName>
                                        </p:attrNameLst>
                                      </p:cBhvr>
                                      <p:tavLst>
                                        <p:tav tm="0">
                                          <p:val>
                                            <p:strVal val="ppt_y"/>
                                          </p:val>
                                        </p:tav>
                                        <p:tav tm="100000">
                                          <p:val>
                                            <p:strVal val="ppt_y+.1"/>
                                          </p:val>
                                        </p:tav>
                                      </p:tavLst>
                                    </p:anim>
                                    <p:set>
                                      <p:cBhvr>
                                        <p:cTn id="248" dur="1" fill="hold">
                                          <p:stCondLst>
                                            <p:cond delay="999"/>
                                          </p:stCondLst>
                                        </p:cTn>
                                        <p:tgtEl>
                                          <p:spTgt spid="148"/>
                                        </p:tgtEl>
                                        <p:attrNameLst>
                                          <p:attrName>style.visibility</p:attrName>
                                        </p:attrNameLst>
                                      </p:cBhvr>
                                      <p:to>
                                        <p:strVal val="hidden"/>
                                      </p:to>
                                    </p:set>
                                  </p:childTnLst>
                                </p:cTn>
                              </p:par>
                              <p:par>
                                <p:cTn id="249" presetID="42" presetClass="exit" presetSubtype="0" fill="hold" nodeType="withEffect">
                                  <p:stCondLst>
                                    <p:cond delay="0"/>
                                  </p:stCondLst>
                                  <p:childTnLst>
                                    <p:animEffect transition="out" filter="fade">
                                      <p:cBhvr>
                                        <p:cTn id="250" dur="1000"/>
                                        <p:tgtEl>
                                          <p:spTgt spid="182"/>
                                        </p:tgtEl>
                                      </p:cBhvr>
                                    </p:animEffect>
                                    <p:anim calcmode="lin" valueType="num">
                                      <p:cBhvr>
                                        <p:cTn id="251" dur="1000"/>
                                        <p:tgtEl>
                                          <p:spTgt spid="182"/>
                                        </p:tgtEl>
                                        <p:attrNameLst>
                                          <p:attrName>ppt_x</p:attrName>
                                        </p:attrNameLst>
                                      </p:cBhvr>
                                      <p:tavLst>
                                        <p:tav tm="0">
                                          <p:val>
                                            <p:strVal val="ppt_x"/>
                                          </p:val>
                                        </p:tav>
                                        <p:tav tm="100000">
                                          <p:val>
                                            <p:strVal val="ppt_x"/>
                                          </p:val>
                                        </p:tav>
                                      </p:tavLst>
                                    </p:anim>
                                    <p:anim calcmode="lin" valueType="num">
                                      <p:cBhvr>
                                        <p:cTn id="252" dur="1000"/>
                                        <p:tgtEl>
                                          <p:spTgt spid="182"/>
                                        </p:tgtEl>
                                        <p:attrNameLst>
                                          <p:attrName>ppt_y</p:attrName>
                                        </p:attrNameLst>
                                      </p:cBhvr>
                                      <p:tavLst>
                                        <p:tav tm="0">
                                          <p:val>
                                            <p:strVal val="ppt_y"/>
                                          </p:val>
                                        </p:tav>
                                        <p:tav tm="100000">
                                          <p:val>
                                            <p:strVal val="ppt_y+.1"/>
                                          </p:val>
                                        </p:tav>
                                      </p:tavLst>
                                    </p:anim>
                                    <p:set>
                                      <p:cBhvr>
                                        <p:cTn id="253" dur="1" fill="hold">
                                          <p:stCondLst>
                                            <p:cond delay="999"/>
                                          </p:stCondLst>
                                        </p:cTn>
                                        <p:tgtEl>
                                          <p:spTgt spid="182"/>
                                        </p:tgtEl>
                                        <p:attrNameLst>
                                          <p:attrName>style.visibility</p:attrName>
                                        </p:attrNameLst>
                                      </p:cBhvr>
                                      <p:to>
                                        <p:strVal val="hidden"/>
                                      </p:to>
                                    </p:set>
                                  </p:childTnLst>
                                </p:cTn>
                              </p:par>
                              <p:par>
                                <p:cTn id="254" presetID="42" presetClass="exit" presetSubtype="0" fill="hold" nodeType="withEffect">
                                  <p:stCondLst>
                                    <p:cond delay="0"/>
                                  </p:stCondLst>
                                  <p:childTnLst>
                                    <p:animEffect transition="out" filter="fade">
                                      <p:cBhvr>
                                        <p:cTn id="255" dur="1000"/>
                                        <p:tgtEl>
                                          <p:spTgt spid="184"/>
                                        </p:tgtEl>
                                      </p:cBhvr>
                                    </p:animEffect>
                                    <p:anim calcmode="lin" valueType="num">
                                      <p:cBhvr>
                                        <p:cTn id="256" dur="1000"/>
                                        <p:tgtEl>
                                          <p:spTgt spid="184"/>
                                        </p:tgtEl>
                                        <p:attrNameLst>
                                          <p:attrName>ppt_x</p:attrName>
                                        </p:attrNameLst>
                                      </p:cBhvr>
                                      <p:tavLst>
                                        <p:tav tm="0">
                                          <p:val>
                                            <p:strVal val="ppt_x"/>
                                          </p:val>
                                        </p:tav>
                                        <p:tav tm="100000">
                                          <p:val>
                                            <p:strVal val="ppt_x"/>
                                          </p:val>
                                        </p:tav>
                                      </p:tavLst>
                                    </p:anim>
                                    <p:anim calcmode="lin" valueType="num">
                                      <p:cBhvr>
                                        <p:cTn id="257" dur="1000"/>
                                        <p:tgtEl>
                                          <p:spTgt spid="184"/>
                                        </p:tgtEl>
                                        <p:attrNameLst>
                                          <p:attrName>ppt_y</p:attrName>
                                        </p:attrNameLst>
                                      </p:cBhvr>
                                      <p:tavLst>
                                        <p:tav tm="0">
                                          <p:val>
                                            <p:strVal val="ppt_y"/>
                                          </p:val>
                                        </p:tav>
                                        <p:tav tm="100000">
                                          <p:val>
                                            <p:strVal val="ppt_y+.1"/>
                                          </p:val>
                                        </p:tav>
                                      </p:tavLst>
                                    </p:anim>
                                    <p:set>
                                      <p:cBhvr>
                                        <p:cTn id="258" dur="1" fill="hold">
                                          <p:stCondLst>
                                            <p:cond delay="999"/>
                                          </p:stCondLst>
                                        </p:cTn>
                                        <p:tgtEl>
                                          <p:spTgt spid="184"/>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7" presetClass="emph" presetSubtype="2" fill="hold" nodeType="clickEffect">
                                  <p:stCondLst>
                                    <p:cond delay="0"/>
                                  </p:stCondLst>
                                  <p:childTnLst>
                                    <p:animClr clrSpc="rgb" dir="cw">
                                      <p:cBhvr>
                                        <p:cTn id="262" dur="500" fill="hold"/>
                                        <p:tgtEl>
                                          <p:spTgt spid="147"/>
                                        </p:tgtEl>
                                        <p:attrNameLst>
                                          <p:attrName>stroke.color</p:attrName>
                                        </p:attrNameLst>
                                      </p:cBhvr>
                                      <p:to>
                                        <a:schemeClr val="accent2"/>
                                      </p:to>
                                    </p:animClr>
                                    <p:set>
                                      <p:cBhvr>
                                        <p:cTn id="263" dur="500" fill="hold"/>
                                        <p:tgtEl>
                                          <p:spTgt spid="147"/>
                                        </p:tgtEl>
                                        <p:attrNameLst>
                                          <p:attrName>stroke.on</p:attrName>
                                        </p:attrNameLst>
                                      </p:cBhvr>
                                      <p:to>
                                        <p:strVal val="true"/>
                                      </p:to>
                                    </p:set>
                                  </p:childTnLst>
                                </p:cTn>
                              </p:par>
                            </p:childTnLst>
                          </p:cTn>
                        </p:par>
                      </p:childTnLst>
                    </p:cTn>
                  </p:par>
                  <p:par>
                    <p:cTn id="264" fill="hold">
                      <p:stCondLst>
                        <p:cond delay="indefinite"/>
                      </p:stCondLst>
                      <p:childTnLst>
                        <p:par>
                          <p:cTn id="265" fill="hold">
                            <p:stCondLst>
                              <p:cond delay="0"/>
                            </p:stCondLst>
                            <p:childTnLst>
                              <p:par>
                                <p:cTn id="266" presetID="42" presetClass="exit" presetSubtype="0" fill="hold" nodeType="clickEffect">
                                  <p:stCondLst>
                                    <p:cond delay="0"/>
                                  </p:stCondLst>
                                  <p:childTnLst>
                                    <p:animEffect transition="out" filter="fade">
                                      <p:cBhvr>
                                        <p:cTn id="267" dur="1000"/>
                                        <p:tgtEl>
                                          <p:spTgt spid="180"/>
                                        </p:tgtEl>
                                      </p:cBhvr>
                                    </p:animEffect>
                                    <p:anim calcmode="lin" valueType="num">
                                      <p:cBhvr>
                                        <p:cTn id="268" dur="1000"/>
                                        <p:tgtEl>
                                          <p:spTgt spid="180"/>
                                        </p:tgtEl>
                                        <p:attrNameLst>
                                          <p:attrName>ppt_x</p:attrName>
                                        </p:attrNameLst>
                                      </p:cBhvr>
                                      <p:tavLst>
                                        <p:tav tm="0">
                                          <p:val>
                                            <p:strVal val="ppt_x"/>
                                          </p:val>
                                        </p:tav>
                                        <p:tav tm="100000">
                                          <p:val>
                                            <p:strVal val="ppt_x"/>
                                          </p:val>
                                        </p:tav>
                                      </p:tavLst>
                                    </p:anim>
                                    <p:anim calcmode="lin" valueType="num">
                                      <p:cBhvr>
                                        <p:cTn id="269" dur="1000"/>
                                        <p:tgtEl>
                                          <p:spTgt spid="180"/>
                                        </p:tgtEl>
                                        <p:attrNameLst>
                                          <p:attrName>ppt_y</p:attrName>
                                        </p:attrNameLst>
                                      </p:cBhvr>
                                      <p:tavLst>
                                        <p:tav tm="0">
                                          <p:val>
                                            <p:strVal val="ppt_y"/>
                                          </p:val>
                                        </p:tav>
                                        <p:tav tm="100000">
                                          <p:val>
                                            <p:strVal val="ppt_y+.1"/>
                                          </p:val>
                                        </p:tav>
                                      </p:tavLst>
                                    </p:anim>
                                    <p:set>
                                      <p:cBhvr>
                                        <p:cTn id="270" dur="1" fill="hold">
                                          <p:stCondLst>
                                            <p:cond delay="999"/>
                                          </p:stCondLst>
                                        </p:cTn>
                                        <p:tgtEl>
                                          <p:spTgt spid="180"/>
                                        </p:tgtEl>
                                        <p:attrNameLst>
                                          <p:attrName>style.visibility</p:attrName>
                                        </p:attrNameLst>
                                      </p:cBhvr>
                                      <p:to>
                                        <p:strVal val="hidden"/>
                                      </p:to>
                                    </p:set>
                                  </p:childTnLst>
                                </p:cTn>
                              </p:par>
                              <p:par>
                                <p:cTn id="271" presetID="42" presetClass="exit" presetSubtype="0" fill="hold" nodeType="withEffect">
                                  <p:stCondLst>
                                    <p:cond delay="0"/>
                                  </p:stCondLst>
                                  <p:childTnLst>
                                    <p:animEffect transition="out" filter="fade">
                                      <p:cBhvr>
                                        <p:cTn id="272" dur="1000"/>
                                        <p:tgtEl>
                                          <p:spTgt spid="149"/>
                                        </p:tgtEl>
                                      </p:cBhvr>
                                    </p:animEffect>
                                    <p:anim calcmode="lin" valueType="num">
                                      <p:cBhvr>
                                        <p:cTn id="273" dur="1000"/>
                                        <p:tgtEl>
                                          <p:spTgt spid="149"/>
                                        </p:tgtEl>
                                        <p:attrNameLst>
                                          <p:attrName>ppt_x</p:attrName>
                                        </p:attrNameLst>
                                      </p:cBhvr>
                                      <p:tavLst>
                                        <p:tav tm="0">
                                          <p:val>
                                            <p:strVal val="ppt_x"/>
                                          </p:val>
                                        </p:tav>
                                        <p:tav tm="100000">
                                          <p:val>
                                            <p:strVal val="ppt_x"/>
                                          </p:val>
                                        </p:tav>
                                      </p:tavLst>
                                    </p:anim>
                                    <p:anim calcmode="lin" valueType="num">
                                      <p:cBhvr>
                                        <p:cTn id="274" dur="1000"/>
                                        <p:tgtEl>
                                          <p:spTgt spid="149"/>
                                        </p:tgtEl>
                                        <p:attrNameLst>
                                          <p:attrName>ppt_y</p:attrName>
                                        </p:attrNameLst>
                                      </p:cBhvr>
                                      <p:tavLst>
                                        <p:tav tm="0">
                                          <p:val>
                                            <p:strVal val="ppt_y"/>
                                          </p:val>
                                        </p:tav>
                                        <p:tav tm="100000">
                                          <p:val>
                                            <p:strVal val="ppt_y+.1"/>
                                          </p:val>
                                        </p:tav>
                                      </p:tavLst>
                                    </p:anim>
                                    <p:set>
                                      <p:cBhvr>
                                        <p:cTn id="275" dur="1" fill="hold">
                                          <p:stCondLst>
                                            <p:cond delay="999"/>
                                          </p:stCondLst>
                                        </p:cTn>
                                        <p:tgtEl>
                                          <p:spTgt spid="149"/>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1" nodeType="clickEffect">
                                  <p:stCondLst>
                                    <p:cond delay="0"/>
                                  </p:stCondLst>
                                  <p:childTnLst>
                                    <p:set>
                                      <p:cBhvr>
                                        <p:cTn id="27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3" grpId="0" animBg="1"/>
      <p:bldP spid="144" grpId="0" animBg="1"/>
      <p:bldP spid="150" grpId="0" animBg="1"/>
      <p:bldP spid="181" grpId="0" animBg="1"/>
      <p:bldP spid="183" grpId="0" animBg="1"/>
      <p:bldP spid="185" grpId="0" animBg="1"/>
      <p:bldP spid="186" grpId="0" animBg="1"/>
      <p:bldP spid="187" grpId="0" animBg="1"/>
      <p:bldP spid="189" grpId="0" animBg="1"/>
      <p:bldP spid="190" grpId="0" animBg="1"/>
      <p:bldP spid="196" grpId="0" animBg="1"/>
      <p:bldP spid="198" grpId="0" animBg="1"/>
      <p:bldP spid="200" grpId="0" animBg="1"/>
      <p:bldP spid="202" grpId="0" animBg="1"/>
      <p:bldP spid="203" grpId="0" animBg="1"/>
      <p:bldP spid="204" grpId="0" animBg="1"/>
      <p:bldP spid="206" grpId="0" animBg="1"/>
      <p:bldP spid="207" grpId="0" animBg="1"/>
      <p:bldP spid="213" grpId="0" animBg="1"/>
      <p:bldP spid="215" grpId="0" animBg="1"/>
      <p:bldP spid="217" grpId="0" animBg="1"/>
      <p:bldP spid="219" grpId="0" animBg="1"/>
      <p:bldP spid="220" grpId="0"/>
      <p:bldP spid="221" grpId="0"/>
      <p:bldP spid="22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2</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 matching of the following graphs.</a:t>
            </a:r>
          </a:p>
          <a:p>
            <a:endParaRPr lang="en-US" sz="2800" dirty="0">
              <a:solidFill>
                <a:schemeClr val="bg1"/>
              </a:solidFill>
            </a:endParaRPr>
          </a:p>
        </p:txBody>
      </p:sp>
      <p:sp>
        <p:nvSpPr>
          <p:cNvPr id="87" name="Oval 86">
            <a:extLst>
              <a:ext uri="{FF2B5EF4-FFF2-40B4-BE49-F238E27FC236}">
                <a16:creationId xmlns:a16="http://schemas.microsoft.com/office/drawing/2014/main" id="{BDD11F87-DA81-9510-C1CB-0AF4093562CB}"/>
              </a:ext>
            </a:extLst>
          </p:cNvPr>
          <p:cNvSpPr/>
          <p:nvPr/>
        </p:nvSpPr>
        <p:spPr>
          <a:xfrm rot="5400000">
            <a:off x="2859552" y="227171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8" name="Oval 87">
            <a:extLst>
              <a:ext uri="{FF2B5EF4-FFF2-40B4-BE49-F238E27FC236}">
                <a16:creationId xmlns:a16="http://schemas.microsoft.com/office/drawing/2014/main" id="{BDD11F87-DA81-9510-C1CB-0AF4093562CB}"/>
              </a:ext>
            </a:extLst>
          </p:cNvPr>
          <p:cNvSpPr/>
          <p:nvPr/>
        </p:nvSpPr>
        <p:spPr>
          <a:xfrm rot="5400000">
            <a:off x="2147179" y="299179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9" name="Oval 88">
            <a:extLst>
              <a:ext uri="{FF2B5EF4-FFF2-40B4-BE49-F238E27FC236}">
                <a16:creationId xmlns:a16="http://schemas.microsoft.com/office/drawing/2014/main" id="{BDD11F87-DA81-9510-C1CB-0AF4093562CB}"/>
              </a:ext>
            </a:extLst>
          </p:cNvPr>
          <p:cNvSpPr/>
          <p:nvPr/>
        </p:nvSpPr>
        <p:spPr>
          <a:xfrm rot="5400000">
            <a:off x="3579632" y="299179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0" name="Straight Connector 89">
            <a:extLst>
              <a:ext uri="{FF2B5EF4-FFF2-40B4-BE49-F238E27FC236}">
                <a16:creationId xmlns:a16="http://schemas.microsoft.com/office/drawing/2014/main" id="{6205DD86-315C-53B6-CEEF-A9919650168E}"/>
              </a:ext>
            </a:extLst>
          </p:cNvPr>
          <p:cNvCxnSpPr>
            <a:cxnSpLocks/>
            <a:stCxn id="87" idx="5"/>
            <a:endCxn id="88" idx="1"/>
          </p:cNvCxnSpPr>
          <p:nvPr/>
        </p:nvCxnSpPr>
        <p:spPr>
          <a:xfrm flipH="1">
            <a:off x="2270091" y="2394622"/>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87" idx="7"/>
            <a:endCxn id="89" idx="3"/>
          </p:cNvCxnSpPr>
          <p:nvPr/>
        </p:nvCxnSpPr>
        <p:spPr>
          <a:xfrm>
            <a:off x="2982464" y="2394622"/>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9" idx="4"/>
            <a:endCxn id="88" idx="0"/>
          </p:cNvCxnSpPr>
          <p:nvPr/>
        </p:nvCxnSpPr>
        <p:spPr>
          <a:xfrm flipH="1">
            <a:off x="2291179" y="3063790"/>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3" name="Oval 92">
            <a:extLst>
              <a:ext uri="{FF2B5EF4-FFF2-40B4-BE49-F238E27FC236}">
                <a16:creationId xmlns:a16="http://schemas.microsoft.com/office/drawing/2014/main" id="{BDD11F87-DA81-9510-C1CB-0AF4093562CB}"/>
              </a:ext>
            </a:extLst>
          </p:cNvPr>
          <p:cNvSpPr/>
          <p:nvPr/>
        </p:nvSpPr>
        <p:spPr>
          <a:xfrm rot="5400000">
            <a:off x="2139472" y="443195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Oval 93">
            <a:extLst>
              <a:ext uri="{FF2B5EF4-FFF2-40B4-BE49-F238E27FC236}">
                <a16:creationId xmlns:a16="http://schemas.microsoft.com/office/drawing/2014/main" id="{BDD11F87-DA81-9510-C1CB-0AF4093562CB}"/>
              </a:ext>
            </a:extLst>
          </p:cNvPr>
          <p:cNvSpPr/>
          <p:nvPr/>
        </p:nvSpPr>
        <p:spPr>
          <a:xfrm rot="5400000">
            <a:off x="3579632" y="443195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stCxn id="88" idx="6"/>
            <a:endCxn id="93" idx="2"/>
          </p:cNvCxnSpPr>
          <p:nvPr/>
        </p:nvCxnSpPr>
        <p:spPr>
          <a:xfrm flipH="1">
            <a:off x="2211472" y="3135790"/>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89" idx="6"/>
            <a:endCxn id="94" idx="2"/>
          </p:cNvCxnSpPr>
          <p:nvPr/>
        </p:nvCxnSpPr>
        <p:spPr>
          <a:xfrm>
            <a:off x="3651632" y="3135790"/>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4" idx="4"/>
            <a:endCxn id="93" idx="0"/>
          </p:cNvCxnSpPr>
          <p:nvPr/>
        </p:nvCxnSpPr>
        <p:spPr>
          <a:xfrm flipH="1">
            <a:off x="2283472" y="4503950"/>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4" idx="3"/>
            <a:endCxn id="88" idx="7"/>
          </p:cNvCxnSpPr>
          <p:nvPr/>
        </p:nvCxnSpPr>
        <p:spPr>
          <a:xfrm flipH="1" flipV="1">
            <a:off x="2270091" y="3114702"/>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TextBox 98"/>
          <p:cNvSpPr txBox="1"/>
          <p:nvPr/>
        </p:nvSpPr>
        <p:spPr>
          <a:xfrm>
            <a:off x="3223444" y="4792187"/>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00" name="TextBox 99"/>
          <p:cNvSpPr txBox="1"/>
          <p:nvPr/>
        </p:nvSpPr>
        <p:spPr>
          <a:xfrm>
            <a:off x="1829140" y="3481041"/>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101" name="TextBox 100"/>
          <p:cNvSpPr txBox="1"/>
          <p:nvPr/>
        </p:nvSpPr>
        <p:spPr>
          <a:xfrm>
            <a:off x="2211712" y="2295805"/>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102" name="TextBox 101"/>
          <p:cNvSpPr txBox="1"/>
          <p:nvPr/>
        </p:nvSpPr>
        <p:spPr>
          <a:xfrm>
            <a:off x="2853188" y="3317711"/>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103" name="TextBox 102"/>
          <p:cNvSpPr txBox="1"/>
          <p:nvPr/>
        </p:nvSpPr>
        <p:spPr>
          <a:xfrm>
            <a:off x="3668129" y="3481041"/>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104" name="TextBox 103"/>
          <p:cNvSpPr txBox="1"/>
          <p:nvPr/>
        </p:nvSpPr>
        <p:spPr>
          <a:xfrm>
            <a:off x="2705989" y="3994792"/>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105" name="Straight Connector 104">
            <a:extLst>
              <a:ext uri="{FF2B5EF4-FFF2-40B4-BE49-F238E27FC236}">
                <a16:creationId xmlns:a16="http://schemas.microsoft.com/office/drawing/2014/main" id="{6205DD86-315C-53B6-CEEF-A9919650168E}"/>
              </a:ext>
            </a:extLst>
          </p:cNvPr>
          <p:cNvCxnSpPr>
            <a:cxnSpLocks/>
            <a:stCxn id="106" idx="3"/>
            <a:endCxn id="93" idx="7"/>
          </p:cNvCxnSpPr>
          <p:nvPr/>
        </p:nvCxnSpPr>
        <p:spPr>
          <a:xfrm flipH="1" flipV="1">
            <a:off x="2262384" y="4554862"/>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6" name="Oval 105">
            <a:extLst>
              <a:ext uri="{FF2B5EF4-FFF2-40B4-BE49-F238E27FC236}">
                <a16:creationId xmlns:a16="http://schemas.microsoft.com/office/drawing/2014/main" id="{BDD11F87-DA81-9510-C1CB-0AF4093562CB}"/>
              </a:ext>
            </a:extLst>
          </p:cNvPr>
          <p:cNvSpPr/>
          <p:nvPr/>
        </p:nvSpPr>
        <p:spPr>
          <a:xfrm rot="5400000">
            <a:off x="2855533" y="516099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7" name="Straight Connector 106">
            <a:extLst>
              <a:ext uri="{FF2B5EF4-FFF2-40B4-BE49-F238E27FC236}">
                <a16:creationId xmlns:a16="http://schemas.microsoft.com/office/drawing/2014/main" id="{6205DD86-315C-53B6-CEEF-A9919650168E}"/>
              </a:ext>
            </a:extLst>
          </p:cNvPr>
          <p:cNvCxnSpPr>
            <a:cxnSpLocks/>
            <a:stCxn id="106" idx="1"/>
            <a:endCxn id="94" idx="5"/>
          </p:cNvCxnSpPr>
          <p:nvPr/>
        </p:nvCxnSpPr>
        <p:spPr>
          <a:xfrm flipV="1">
            <a:off x="2978445" y="4554862"/>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8" name="Oval 107">
            <a:extLst>
              <a:ext uri="{FF2B5EF4-FFF2-40B4-BE49-F238E27FC236}">
                <a16:creationId xmlns:a16="http://schemas.microsoft.com/office/drawing/2014/main" id="{BDD11F87-DA81-9510-C1CB-0AF4093562CB}"/>
              </a:ext>
            </a:extLst>
          </p:cNvPr>
          <p:cNvSpPr/>
          <p:nvPr/>
        </p:nvSpPr>
        <p:spPr>
          <a:xfrm rot="5400000">
            <a:off x="7202433" y="290339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9362665" y="29104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0" name="Oval 109">
            <a:extLst>
              <a:ext uri="{FF2B5EF4-FFF2-40B4-BE49-F238E27FC236}">
                <a16:creationId xmlns:a16="http://schemas.microsoft.com/office/drawing/2014/main" id="{BDD11F87-DA81-9510-C1CB-0AF4093562CB}"/>
              </a:ext>
            </a:extLst>
          </p:cNvPr>
          <p:cNvSpPr/>
          <p:nvPr/>
        </p:nvSpPr>
        <p:spPr>
          <a:xfrm rot="5400000">
            <a:off x="7202433" y="50484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1" name="Oval 110">
            <a:extLst>
              <a:ext uri="{FF2B5EF4-FFF2-40B4-BE49-F238E27FC236}">
                <a16:creationId xmlns:a16="http://schemas.microsoft.com/office/drawing/2014/main" id="{BDD11F87-DA81-9510-C1CB-0AF4093562CB}"/>
              </a:ext>
            </a:extLst>
          </p:cNvPr>
          <p:cNvSpPr/>
          <p:nvPr/>
        </p:nvSpPr>
        <p:spPr>
          <a:xfrm rot="5400000">
            <a:off x="9362665" y="505555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2" name="Oval 111">
            <a:extLst>
              <a:ext uri="{FF2B5EF4-FFF2-40B4-BE49-F238E27FC236}">
                <a16:creationId xmlns:a16="http://schemas.microsoft.com/office/drawing/2014/main" id="{BDD11F87-DA81-9510-C1CB-0AF4093562CB}"/>
              </a:ext>
            </a:extLst>
          </p:cNvPr>
          <p:cNvSpPr/>
          <p:nvPr/>
        </p:nvSpPr>
        <p:spPr>
          <a:xfrm rot="5400000">
            <a:off x="8354553" y="39580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3" name="Straight Connector 112">
            <a:extLst>
              <a:ext uri="{FF2B5EF4-FFF2-40B4-BE49-F238E27FC236}">
                <a16:creationId xmlns:a16="http://schemas.microsoft.com/office/drawing/2014/main" id="{6205DD86-315C-53B6-CEEF-A9919650168E}"/>
              </a:ext>
            </a:extLst>
          </p:cNvPr>
          <p:cNvCxnSpPr>
            <a:cxnSpLocks/>
            <a:stCxn id="112" idx="3"/>
            <a:endCxn id="108" idx="7"/>
          </p:cNvCxnSpPr>
          <p:nvPr/>
        </p:nvCxnSpPr>
        <p:spPr>
          <a:xfrm flipH="1" flipV="1">
            <a:off x="7325345" y="3026306"/>
            <a:ext cx="1050296" cy="9528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6205DD86-315C-53B6-CEEF-A9919650168E}"/>
              </a:ext>
            </a:extLst>
          </p:cNvPr>
          <p:cNvCxnSpPr>
            <a:cxnSpLocks/>
            <a:stCxn id="112" idx="5"/>
            <a:endCxn id="110" idx="1"/>
          </p:cNvCxnSpPr>
          <p:nvPr/>
        </p:nvCxnSpPr>
        <p:spPr>
          <a:xfrm flipH="1">
            <a:off x="7325345" y="4080970"/>
            <a:ext cx="1050296" cy="9886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6205DD86-315C-53B6-CEEF-A9919650168E}"/>
              </a:ext>
            </a:extLst>
          </p:cNvPr>
          <p:cNvCxnSpPr>
            <a:cxnSpLocks/>
            <a:stCxn id="110" idx="2"/>
            <a:endCxn id="108" idx="6"/>
          </p:cNvCxnSpPr>
          <p:nvPr/>
        </p:nvCxnSpPr>
        <p:spPr>
          <a:xfrm flipV="1">
            <a:off x="7274433" y="3047394"/>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6205DD86-315C-53B6-CEEF-A9919650168E}"/>
              </a:ext>
            </a:extLst>
          </p:cNvPr>
          <p:cNvCxnSpPr>
            <a:cxnSpLocks/>
            <a:stCxn id="111" idx="2"/>
            <a:endCxn id="109" idx="6"/>
          </p:cNvCxnSpPr>
          <p:nvPr/>
        </p:nvCxnSpPr>
        <p:spPr>
          <a:xfrm flipV="1">
            <a:off x="9434665" y="3054451"/>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6205DD86-315C-53B6-CEEF-A9919650168E}"/>
              </a:ext>
            </a:extLst>
          </p:cNvPr>
          <p:cNvCxnSpPr>
            <a:cxnSpLocks/>
            <a:stCxn id="108" idx="0"/>
            <a:endCxn id="109" idx="4"/>
          </p:cNvCxnSpPr>
          <p:nvPr/>
        </p:nvCxnSpPr>
        <p:spPr>
          <a:xfrm>
            <a:off x="7346433" y="2975394"/>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6205DD86-315C-53B6-CEEF-A9919650168E}"/>
              </a:ext>
            </a:extLst>
          </p:cNvPr>
          <p:cNvCxnSpPr>
            <a:cxnSpLocks/>
            <a:stCxn id="110" idx="0"/>
            <a:endCxn id="111" idx="4"/>
          </p:cNvCxnSpPr>
          <p:nvPr/>
        </p:nvCxnSpPr>
        <p:spPr>
          <a:xfrm>
            <a:off x="7346433" y="5120495"/>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9" name="Oval 118">
            <a:extLst>
              <a:ext uri="{FF2B5EF4-FFF2-40B4-BE49-F238E27FC236}">
                <a16:creationId xmlns:a16="http://schemas.microsoft.com/office/drawing/2014/main" id="{BDD11F87-DA81-9510-C1CB-0AF4093562CB}"/>
              </a:ext>
            </a:extLst>
          </p:cNvPr>
          <p:cNvSpPr/>
          <p:nvPr/>
        </p:nvSpPr>
        <p:spPr>
          <a:xfrm rot="5400000">
            <a:off x="10370769" y="190001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0" name="Straight Connector 119">
            <a:extLst>
              <a:ext uri="{FF2B5EF4-FFF2-40B4-BE49-F238E27FC236}">
                <a16:creationId xmlns:a16="http://schemas.microsoft.com/office/drawing/2014/main" id="{6205DD86-315C-53B6-CEEF-A9919650168E}"/>
              </a:ext>
            </a:extLst>
          </p:cNvPr>
          <p:cNvCxnSpPr>
            <a:cxnSpLocks/>
            <a:stCxn id="119" idx="5"/>
            <a:endCxn id="109" idx="1"/>
          </p:cNvCxnSpPr>
          <p:nvPr/>
        </p:nvCxnSpPr>
        <p:spPr>
          <a:xfrm flipH="1">
            <a:off x="9485577" y="2022928"/>
            <a:ext cx="906280" cy="9086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6205DD86-315C-53B6-CEEF-A9919650168E}"/>
              </a:ext>
            </a:extLst>
          </p:cNvPr>
          <p:cNvCxnSpPr>
            <a:cxnSpLocks/>
            <a:stCxn id="111" idx="1"/>
            <a:endCxn id="119" idx="5"/>
          </p:cNvCxnSpPr>
          <p:nvPr/>
        </p:nvCxnSpPr>
        <p:spPr>
          <a:xfrm flipV="1">
            <a:off x="9485577" y="2022928"/>
            <a:ext cx="906280" cy="30537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2" name="TextBox 121"/>
          <p:cNvSpPr txBox="1"/>
          <p:nvPr/>
        </p:nvSpPr>
        <p:spPr>
          <a:xfrm>
            <a:off x="2739554" y="2557415"/>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23" name="TextBox 122"/>
          <p:cNvSpPr txBox="1"/>
          <p:nvPr/>
        </p:nvSpPr>
        <p:spPr>
          <a:xfrm>
            <a:off x="2159271" y="4720323"/>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24" name="TextBox 123"/>
          <p:cNvSpPr txBox="1"/>
          <p:nvPr/>
        </p:nvSpPr>
        <p:spPr>
          <a:xfrm>
            <a:off x="9921296" y="3566617"/>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25" name="TextBox 124"/>
          <p:cNvSpPr txBox="1"/>
          <p:nvPr/>
        </p:nvSpPr>
        <p:spPr>
          <a:xfrm>
            <a:off x="8008796" y="4333291"/>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126" name="TextBox 125"/>
          <p:cNvSpPr txBox="1"/>
          <p:nvPr/>
        </p:nvSpPr>
        <p:spPr>
          <a:xfrm>
            <a:off x="7871624" y="3105363"/>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127" name="TextBox 126"/>
          <p:cNvSpPr txBox="1"/>
          <p:nvPr/>
        </p:nvSpPr>
        <p:spPr>
          <a:xfrm>
            <a:off x="8266765" y="2424620"/>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128" name="TextBox 127"/>
          <p:cNvSpPr txBox="1"/>
          <p:nvPr/>
        </p:nvSpPr>
        <p:spPr>
          <a:xfrm>
            <a:off x="3241802" y="2271439"/>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sp>
        <p:nvSpPr>
          <p:cNvPr id="129" name="TextBox 128"/>
          <p:cNvSpPr txBox="1"/>
          <p:nvPr/>
        </p:nvSpPr>
        <p:spPr>
          <a:xfrm>
            <a:off x="6899469" y="3819360"/>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30" name="TextBox 129"/>
          <p:cNvSpPr txBox="1"/>
          <p:nvPr/>
        </p:nvSpPr>
        <p:spPr>
          <a:xfrm>
            <a:off x="8565245" y="463777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31" name="TextBox 130"/>
          <p:cNvSpPr txBox="1"/>
          <p:nvPr/>
        </p:nvSpPr>
        <p:spPr>
          <a:xfrm>
            <a:off x="9031255" y="355419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32" name="TextBox 131"/>
          <p:cNvSpPr txBox="1"/>
          <p:nvPr/>
        </p:nvSpPr>
        <p:spPr>
          <a:xfrm>
            <a:off x="9581598" y="2056594"/>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mc:AlternateContent xmlns:mc="http://schemas.openxmlformats.org/markup-compatibility/2006" xmlns:a14="http://schemas.microsoft.com/office/drawing/2010/main">
        <mc:Choice Requires="a14">
          <p:sp>
            <p:nvSpPr>
              <p:cNvPr id="133" name="TextBox 132"/>
              <p:cNvSpPr txBox="1"/>
              <p:nvPr/>
            </p:nvSpPr>
            <p:spPr>
              <a:xfrm>
                <a:off x="2677073" y="5563053"/>
                <a:ext cx="6449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G</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33" name="TextBox 132"/>
              <p:cNvSpPr txBox="1">
                <a:spLocks noRot="1" noChangeAspect="1" noMove="1" noResize="1" noEditPoints="1" noAdjustHandles="1" noChangeArrowheads="1" noChangeShapeType="1" noTextEdit="1"/>
              </p:cNvSpPr>
              <p:nvPr/>
            </p:nvSpPr>
            <p:spPr>
              <a:xfrm>
                <a:off x="2677073" y="5563053"/>
                <a:ext cx="64492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8238649" y="5563053"/>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8238649" y="5563053"/>
                <a:ext cx="653191"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6193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2(Cont.)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 matching of the following graphs.</a:t>
            </a:r>
          </a:p>
          <a:p>
            <a:endParaRPr lang="en-US" sz="2800" dirty="0">
              <a:solidFill>
                <a:schemeClr val="bg1"/>
              </a:solidFill>
            </a:endParaRPr>
          </a:p>
        </p:txBody>
      </p:sp>
      <p:sp>
        <p:nvSpPr>
          <p:cNvPr id="87" name="Oval 86">
            <a:extLst>
              <a:ext uri="{FF2B5EF4-FFF2-40B4-BE49-F238E27FC236}">
                <a16:creationId xmlns:a16="http://schemas.microsoft.com/office/drawing/2014/main" id="{BDD11F87-DA81-9510-C1CB-0AF4093562CB}"/>
              </a:ext>
            </a:extLst>
          </p:cNvPr>
          <p:cNvSpPr/>
          <p:nvPr/>
        </p:nvSpPr>
        <p:spPr>
          <a:xfrm rot="5400000">
            <a:off x="8484497" y="22301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8" name="Oval 87">
            <a:extLst>
              <a:ext uri="{FF2B5EF4-FFF2-40B4-BE49-F238E27FC236}">
                <a16:creationId xmlns:a16="http://schemas.microsoft.com/office/drawing/2014/main" id="{BDD11F87-DA81-9510-C1CB-0AF4093562CB}"/>
              </a:ext>
            </a:extLst>
          </p:cNvPr>
          <p:cNvSpPr/>
          <p:nvPr/>
        </p:nvSpPr>
        <p:spPr>
          <a:xfrm rot="5400000">
            <a:off x="7772124" y="2950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9" name="Oval 88">
            <a:extLst>
              <a:ext uri="{FF2B5EF4-FFF2-40B4-BE49-F238E27FC236}">
                <a16:creationId xmlns:a16="http://schemas.microsoft.com/office/drawing/2014/main" id="{BDD11F87-DA81-9510-C1CB-0AF4093562CB}"/>
              </a:ext>
            </a:extLst>
          </p:cNvPr>
          <p:cNvSpPr/>
          <p:nvPr/>
        </p:nvSpPr>
        <p:spPr>
          <a:xfrm rot="5400000">
            <a:off x="9204577" y="29502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0" name="Straight Connector 89">
            <a:extLst>
              <a:ext uri="{FF2B5EF4-FFF2-40B4-BE49-F238E27FC236}">
                <a16:creationId xmlns:a16="http://schemas.microsoft.com/office/drawing/2014/main" id="{6205DD86-315C-53B6-CEEF-A9919650168E}"/>
              </a:ext>
            </a:extLst>
          </p:cNvPr>
          <p:cNvCxnSpPr>
            <a:cxnSpLocks/>
            <a:stCxn id="87" idx="5"/>
            <a:endCxn id="88" idx="1"/>
          </p:cNvCxnSpPr>
          <p:nvPr/>
        </p:nvCxnSpPr>
        <p:spPr>
          <a:xfrm flipH="1">
            <a:off x="7895036" y="2353058"/>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87" idx="7"/>
            <a:endCxn id="89" idx="3"/>
          </p:cNvCxnSpPr>
          <p:nvPr/>
        </p:nvCxnSpPr>
        <p:spPr>
          <a:xfrm>
            <a:off x="8607409" y="2353058"/>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9" idx="4"/>
            <a:endCxn id="88" idx="0"/>
          </p:cNvCxnSpPr>
          <p:nvPr/>
        </p:nvCxnSpPr>
        <p:spPr>
          <a:xfrm flipH="1">
            <a:off x="7916124" y="3022226"/>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3" name="Oval 92">
            <a:extLst>
              <a:ext uri="{FF2B5EF4-FFF2-40B4-BE49-F238E27FC236}">
                <a16:creationId xmlns:a16="http://schemas.microsoft.com/office/drawing/2014/main" id="{BDD11F87-DA81-9510-C1CB-0AF4093562CB}"/>
              </a:ext>
            </a:extLst>
          </p:cNvPr>
          <p:cNvSpPr/>
          <p:nvPr/>
        </p:nvSpPr>
        <p:spPr>
          <a:xfrm rot="5400000">
            <a:off x="7764417" y="439038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Oval 93">
            <a:extLst>
              <a:ext uri="{FF2B5EF4-FFF2-40B4-BE49-F238E27FC236}">
                <a16:creationId xmlns:a16="http://schemas.microsoft.com/office/drawing/2014/main" id="{BDD11F87-DA81-9510-C1CB-0AF4093562CB}"/>
              </a:ext>
            </a:extLst>
          </p:cNvPr>
          <p:cNvSpPr/>
          <p:nvPr/>
        </p:nvSpPr>
        <p:spPr>
          <a:xfrm rot="5400000">
            <a:off x="9204577" y="439038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stCxn id="88" idx="6"/>
            <a:endCxn id="93" idx="2"/>
          </p:cNvCxnSpPr>
          <p:nvPr/>
        </p:nvCxnSpPr>
        <p:spPr>
          <a:xfrm flipH="1">
            <a:off x="7836417" y="3094226"/>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89" idx="6"/>
            <a:endCxn id="94" idx="2"/>
          </p:cNvCxnSpPr>
          <p:nvPr/>
        </p:nvCxnSpPr>
        <p:spPr>
          <a:xfrm>
            <a:off x="9276577" y="3094226"/>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4" idx="4"/>
            <a:endCxn id="93" idx="0"/>
          </p:cNvCxnSpPr>
          <p:nvPr/>
        </p:nvCxnSpPr>
        <p:spPr>
          <a:xfrm flipH="1">
            <a:off x="7908417" y="4462386"/>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4" idx="3"/>
            <a:endCxn id="88" idx="7"/>
          </p:cNvCxnSpPr>
          <p:nvPr/>
        </p:nvCxnSpPr>
        <p:spPr>
          <a:xfrm flipH="1" flipV="1">
            <a:off x="7895036" y="3073138"/>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TextBox 98"/>
          <p:cNvSpPr txBox="1"/>
          <p:nvPr/>
        </p:nvSpPr>
        <p:spPr>
          <a:xfrm>
            <a:off x="8848389" y="4750623"/>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00" name="TextBox 99"/>
          <p:cNvSpPr txBox="1"/>
          <p:nvPr/>
        </p:nvSpPr>
        <p:spPr>
          <a:xfrm>
            <a:off x="7454085" y="3439477"/>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101" name="TextBox 100"/>
          <p:cNvSpPr txBox="1"/>
          <p:nvPr/>
        </p:nvSpPr>
        <p:spPr>
          <a:xfrm>
            <a:off x="7836657" y="2254241"/>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102" name="TextBox 101"/>
          <p:cNvSpPr txBox="1"/>
          <p:nvPr/>
        </p:nvSpPr>
        <p:spPr>
          <a:xfrm>
            <a:off x="8478133" y="3276147"/>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103" name="TextBox 102"/>
          <p:cNvSpPr txBox="1"/>
          <p:nvPr/>
        </p:nvSpPr>
        <p:spPr>
          <a:xfrm>
            <a:off x="9293074" y="3439477"/>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104" name="TextBox 103"/>
          <p:cNvSpPr txBox="1"/>
          <p:nvPr/>
        </p:nvSpPr>
        <p:spPr>
          <a:xfrm>
            <a:off x="8330934" y="3953228"/>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105" name="Straight Connector 104">
            <a:extLst>
              <a:ext uri="{FF2B5EF4-FFF2-40B4-BE49-F238E27FC236}">
                <a16:creationId xmlns:a16="http://schemas.microsoft.com/office/drawing/2014/main" id="{6205DD86-315C-53B6-CEEF-A9919650168E}"/>
              </a:ext>
            </a:extLst>
          </p:cNvPr>
          <p:cNvCxnSpPr>
            <a:cxnSpLocks/>
            <a:stCxn id="106" idx="3"/>
            <a:endCxn id="93" idx="7"/>
          </p:cNvCxnSpPr>
          <p:nvPr/>
        </p:nvCxnSpPr>
        <p:spPr>
          <a:xfrm flipH="1" flipV="1">
            <a:off x="7887329" y="4513298"/>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6" name="Oval 105">
            <a:extLst>
              <a:ext uri="{FF2B5EF4-FFF2-40B4-BE49-F238E27FC236}">
                <a16:creationId xmlns:a16="http://schemas.microsoft.com/office/drawing/2014/main" id="{BDD11F87-DA81-9510-C1CB-0AF4093562CB}"/>
              </a:ext>
            </a:extLst>
          </p:cNvPr>
          <p:cNvSpPr/>
          <p:nvPr/>
        </p:nvSpPr>
        <p:spPr>
          <a:xfrm rot="5400000">
            <a:off x="8480478" y="511943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7" name="Straight Connector 106">
            <a:extLst>
              <a:ext uri="{FF2B5EF4-FFF2-40B4-BE49-F238E27FC236}">
                <a16:creationId xmlns:a16="http://schemas.microsoft.com/office/drawing/2014/main" id="{6205DD86-315C-53B6-CEEF-A9919650168E}"/>
              </a:ext>
            </a:extLst>
          </p:cNvPr>
          <p:cNvCxnSpPr>
            <a:cxnSpLocks/>
            <a:stCxn id="106" idx="1"/>
            <a:endCxn id="94" idx="5"/>
          </p:cNvCxnSpPr>
          <p:nvPr/>
        </p:nvCxnSpPr>
        <p:spPr>
          <a:xfrm flipV="1">
            <a:off x="8603390" y="4513298"/>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2" name="TextBox 121"/>
          <p:cNvSpPr txBox="1"/>
          <p:nvPr/>
        </p:nvSpPr>
        <p:spPr>
          <a:xfrm>
            <a:off x="8364499" y="251585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23" name="TextBox 122"/>
          <p:cNvSpPr txBox="1"/>
          <p:nvPr/>
        </p:nvSpPr>
        <p:spPr>
          <a:xfrm>
            <a:off x="7784216" y="467875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28" name="TextBox 127"/>
          <p:cNvSpPr txBox="1"/>
          <p:nvPr/>
        </p:nvSpPr>
        <p:spPr>
          <a:xfrm>
            <a:off x="8866747" y="2229875"/>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mc:AlternateContent xmlns:mc="http://schemas.openxmlformats.org/markup-compatibility/2006" xmlns:a14="http://schemas.microsoft.com/office/drawing/2010/main">
        <mc:Choice Requires="a14">
          <p:sp>
            <p:nvSpPr>
              <p:cNvPr id="133" name="TextBox 132"/>
              <p:cNvSpPr txBox="1"/>
              <p:nvPr/>
            </p:nvSpPr>
            <p:spPr>
              <a:xfrm>
                <a:off x="8302018" y="5521489"/>
                <a:ext cx="6449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G</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33" name="TextBox 132"/>
              <p:cNvSpPr txBox="1">
                <a:spLocks noRot="1" noChangeAspect="1" noMove="1" noResize="1" noEditPoints="1" noAdjustHandles="1" noChangeArrowheads="1" noChangeShapeType="1" noTextEdit="1"/>
              </p:cNvSpPr>
              <p:nvPr/>
            </p:nvSpPr>
            <p:spPr>
              <a:xfrm>
                <a:off x="8302018" y="5521489"/>
                <a:ext cx="64492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1176" y="2327093"/>
                <a:ext cx="6400073" cy="954107"/>
              </a:xfrm>
              <a:prstGeom prst="rect">
                <a:avLst/>
              </a:prstGeom>
              <a:noFill/>
            </p:spPr>
            <p:txBody>
              <a:bodyPr wrap="square" rtlCol="0">
                <a:spAutoFit/>
              </a:bodyPr>
              <a:lstStyle/>
              <a:p>
                <a:r>
                  <a:rPr lang="en-US" sz="2800" dirty="0">
                    <a:solidFill>
                      <a:srgbClr val="002060"/>
                    </a:solidFill>
                  </a:rPr>
                  <a:t>Possible matching of</a:t>
                </a:r>
                <a14:m>
                  <m:oMath xmlns:m="http://schemas.openxmlformats.org/officeDocument/2006/math">
                    <m:r>
                      <a:rPr lang="en-US" sz="2800" b="0" i="0" dirty="0" smtClean="0">
                        <a:solidFill>
                          <a:srgbClr val="002060"/>
                        </a:solidFill>
                        <a:latin typeface="Cambria Math" panose="02040503050406030204" pitchFamily="18" charset="0"/>
                      </a:rPr>
                      <m:t> </m:t>
                    </m:r>
                    <m:sSub>
                      <m:sSubPr>
                        <m:ctrlPr>
                          <a:rPr lang="en-US" sz="2800" b="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1</m:t>
                        </m:r>
                      </m:sub>
                    </m:sSub>
                  </m:oMath>
                </a14:m>
                <a:r>
                  <a:rPr lang="en-US" sz="2800" b="0" i="0" dirty="0">
                    <a:solidFill>
                      <a:srgbClr val="002060"/>
                    </a:solidFill>
                    <a:latin typeface="+mj-lt"/>
                  </a:rPr>
                  <a:t>(if we select)</a:t>
                </a:r>
                <a14:m>
                  <m:oMath xmlns:m="http://schemas.openxmlformats.org/officeDocument/2006/math">
                    <m:r>
                      <a:rPr lang="en-US" sz="2800" b="0" i="0" dirty="0" smtClean="0">
                        <a:solidFill>
                          <a:srgbClr val="002060"/>
                        </a:solidFill>
                        <a:latin typeface="Cambria Math" panose="02040503050406030204" pitchFamily="18" charset="0"/>
                      </a:rPr>
                      <m:t> </m:t>
                    </m:r>
                    <m:r>
                      <m:rPr>
                        <m:sty m:val="p"/>
                      </m:rPr>
                      <a:rPr lang="en-US" sz="2800" b="0" i="0" dirty="0" smtClean="0">
                        <a:solidFill>
                          <a:srgbClr val="002060"/>
                        </a:solidFill>
                        <a:latin typeface="Cambria Math" panose="02040503050406030204" pitchFamily="18" charset="0"/>
                      </a:rPr>
                      <m:t>d</m:t>
                    </m:r>
                    <m:r>
                      <a:rPr lang="en-US" sz="2800" b="0" i="0" dirty="0" smtClean="0">
                        <a:solidFill>
                          <a:srgbClr val="002060"/>
                        </a:solidFill>
                        <a:latin typeface="Cambria Math" panose="02040503050406030204" pitchFamily="18" charset="0"/>
                      </a:rPr>
                      <m:t>, </m:t>
                    </m:r>
                  </m:oMath>
                </a14:m>
                <a:endParaRPr lang="en-US" sz="2800" b="0" i="0" dirty="0">
                  <a:solidFill>
                    <a:srgbClr val="002060"/>
                  </a:solidFill>
                  <a:latin typeface="Cambria Math" panose="02040503050406030204" pitchFamily="18" charset="0"/>
                </a:endParaRPr>
              </a:p>
              <a:p>
                <a:r>
                  <a:rPr lang="en-US" sz="2800" dirty="0">
                    <a:solidFill>
                      <a:srgbClr val="002060"/>
                    </a:solidFill>
                  </a:rPr>
                  <a:t>are </a:t>
                </a:r>
                <a14:m>
                  <m:oMath xmlns:m="http://schemas.openxmlformats.org/officeDocument/2006/math">
                    <m:d>
                      <m:dPr>
                        <m:begChr m:val="{"/>
                        <m:endChr m:val="}"/>
                        <m:ctrlPr>
                          <a:rPr lang="en-US" sz="2800" b="0" i="1" smtClean="0">
                            <a:solidFill>
                              <a:srgbClr val="002060"/>
                            </a:solidFill>
                            <a:latin typeface="Cambria Math" panose="02040503050406030204" pitchFamily="18" charset="0"/>
                          </a:rPr>
                        </m:ctrlPr>
                      </m:dPr>
                      <m:e>
                        <m:r>
                          <m:rPr>
                            <m:sty m:val="p"/>
                          </m:rPr>
                          <a:rPr lang="en-US" sz="2800" b="0" i="0" smtClean="0">
                            <a:solidFill>
                              <a:srgbClr val="002060"/>
                            </a:solidFill>
                            <a:latin typeface="Cambria Math" panose="02040503050406030204" pitchFamily="18" charset="0"/>
                          </a:rPr>
                          <m:t>d</m:t>
                        </m:r>
                      </m:e>
                    </m:d>
                  </m:oMath>
                </a14:m>
                <a:r>
                  <a:rPr lang="en-US" sz="2800" b="0" dirty="0">
                    <a:solidFill>
                      <a:srgbClr val="002060"/>
                    </a:solidFill>
                  </a:rPr>
                  <a:t>,</a:t>
                </a:r>
                <a14:m>
                  <m:oMath xmlns:m="http://schemas.openxmlformats.org/officeDocument/2006/math">
                    <m:r>
                      <a:rPr lang="en-US" sz="2800" b="0" i="0" dirty="0" smtClean="0">
                        <a:solidFill>
                          <a:srgbClr val="002060"/>
                        </a:solidFill>
                        <a:latin typeface="Cambria Math" panose="02040503050406030204" pitchFamily="18" charset="0"/>
                      </a:rPr>
                      <m:t> </m:t>
                    </m:r>
                    <m:d>
                      <m:dPr>
                        <m:begChr m:val="{"/>
                        <m:endChr m:val="}"/>
                        <m:ctrlPr>
                          <a:rPr lang="en-US" sz="2800" b="0" i="1" dirty="0" smtClean="0">
                            <a:solidFill>
                              <a:srgbClr val="002060"/>
                            </a:solidFill>
                            <a:latin typeface="Cambria Math" panose="02040503050406030204" pitchFamily="18" charset="0"/>
                          </a:rPr>
                        </m:ctrlPr>
                      </m:dPr>
                      <m:e>
                        <m:r>
                          <m:rPr>
                            <m:sty m:val="p"/>
                          </m:rPr>
                          <a:rPr lang="en-US" sz="2800" b="0" i="0" dirty="0" smtClean="0">
                            <a:solidFill>
                              <a:srgbClr val="002060"/>
                            </a:solidFill>
                            <a:latin typeface="Cambria Math" panose="02040503050406030204" pitchFamily="18" charset="0"/>
                          </a:rPr>
                          <m:t>d</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b</m:t>
                        </m:r>
                      </m:e>
                    </m:d>
                    <m:r>
                      <a:rPr lang="en-US" sz="2800" b="0" i="0" dirty="0" smtClean="0">
                        <a:solidFill>
                          <a:srgbClr val="002060"/>
                        </a:solidFill>
                        <a:latin typeface="Cambria Math" panose="02040503050406030204" pitchFamily="18" charset="0"/>
                      </a:rPr>
                      <m:t>,</m:t>
                    </m:r>
                    <m:d>
                      <m:dPr>
                        <m:begChr m:val="{"/>
                        <m:endChr m:val="}"/>
                        <m:ctrlPr>
                          <a:rPr lang="en-US" sz="2800" b="0" i="1" dirty="0" smtClean="0">
                            <a:solidFill>
                              <a:srgbClr val="002060"/>
                            </a:solidFill>
                            <a:latin typeface="Cambria Math" panose="02040503050406030204" pitchFamily="18" charset="0"/>
                          </a:rPr>
                        </m:ctrlPr>
                      </m:dPr>
                      <m:e>
                        <m:r>
                          <m:rPr>
                            <m:sty m:val="p"/>
                          </m:rPr>
                          <a:rPr lang="en-US" sz="2800" b="0" i="0" dirty="0" smtClean="0">
                            <a:solidFill>
                              <a:srgbClr val="002060"/>
                            </a:solidFill>
                            <a:latin typeface="Cambria Math" panose="02040503050406030204" pitchFamily="18" charset="0"/>
                          </a:rPr>
                          <m:t>d</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i</m:t>
                        </m:r>
                      </m:e>
                    </m:d>
                    <m:r>
                      <a:rPr lang="en-US" sz="2800" b="0" i="0" dirty="0" smtClean="0">
                        <a:solidFill>
                          <a:srgbClr val="002060"/>
                        </a:solidFill>
                        <a:latin typeface="Cambria Math" panose="02040503050406030204" pitchFamily="18" charset="0"/>
                      </a:rPr>
                      <m:t>,</m:t>
                    </m:r>
                  </m:oMath>
                </a14:m>
                <a:r>
                  <a:rPr lang="en-US" sz="2800" b="0" i="0" dirty="0">
                    <a:solidFill>
                      <a:srgbClr val="002060"/>
                    </a:solidFill>
                    <a:latin typeface="+mj-lt"/>
                  </a:rPr>
                  <a:t>and</a:t>
                </a:r>
                <a14:m>
                  <m:oMath xmlns:m="http://schemas.openxmlformats.org/officeDocument/2006/math">
                    <m:r>
                      <a:rPr lang="en-US" sz="2800" b="0" i="0" dirty="0" smtClean="0">
                        <a:solidFill>
                          <a:srgbClr val="002060"/>
                        </a:solidFill>
                        <a:latin typeface="Cambria Math" panose="02040503050406030204" pitchFamily="18" charset="0"/>
                      </a:rPr>
                      <m:t> </m:t>
                    </m:r>
                    <m:d>
                      <m:dPr>
                        <m:begChr m:val="{"/>
                        <m:endChr m:val="}"/>
                        <m:ctrlPr>
                          <a:rPr lang="en-US" sz="2800" b="0" i="1" dirty="0" smtClean="0">
                            <a:solidFill>
                              <a:srgbClr val="002060"/>
                            </a:solidFill>
                            <a:latin typeface="Cambria Math" panose="02040503050406030204" pitchFamily="18" charset="0"/>
                          </a:rPr>
                        </m:ctrlPr>
                      </m:dPr>
                      <m:e>
                        <m:r>
                          <m:rPr>
                            <m:sty m:val="p"/>
                          </m:rPr>
                          <a:rPr lang="en-US" sz="2800" b="0" i="0" dirty="0" smtClean="0">
                            <a:solidFill>
                              <a:srgbClr val="002060"/>
                            </a:solidFill>
                            <a:latin typeface="Cambria Math" panose="02040503050406030204" pitchFamily="18" charset="0"/>
                          </a:rPr>
                          <m:t>d</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b</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i</m:t>
                        </m:r>
                      </m:e>
                    </m:d>
                  </m:oMath>
                </a14:m>
                <a:r>
                  <a:rPr lang="en-US" sz="2800" b="0" dirty="0">
                    <a:solidFill>
                      <a:srgbClr val="002060"/>
                    </a:solidFill>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31176" y="2327093"/>
                <a:ext cx="6400073" cy="954107"/>
              </a:xfrm>
              <a:prstGeom prst="rect">
                <a:avLst/>
              </a:prstGeom>
              <a:blipFill rotWithShape="0">
                <a:blip r:embed="rId3"/>
                <a:stretch>
                  <a:fillRect l="-2002" t="-6410" b="-17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430205" y="3480696"/>
                <a:ext cx="248865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1</m:t>
                          </m:r>
                        </m:sub>
                      </m:sSub>
                      <m:r>
                        <a:rPr lang="en-US" sz="2800" b="0" i="0" dirty="0" smtClean="0">
                          <a:solidFill>
                            <a:srgbClr val="002060"/>
                          </a:solidFill>
                          <a:latin typeface="Cambria Math" panose="02040503050406030204" pitchFamily="18" charset="0"/>
                        </a:rPr>
                        <m:t>=</m:t>
                      </m:r>
                      <m:d>
                        <m:dPr>
                          <m:begChr m:val="{"/>
                          <m:endChr m:val="}"/>
                          <m:ctrlPr>
                            <a:rPr lang="en-US" sz="2800" b="0" i="1" dirty="0" smtClean="0">
                              <a:solidFill>
                                <a:srgbClr val="002060"/>
                              </a:solidFill>
                              <a:latin typeface="Cambria Math" panose="02040503050406030204" pitchFamily="18" charset="0"/>
                            </a:rPr>
                          </m:ctrlPr>
                        </m:dPr>
                        <m:e>
                          <m:r>
                            <m:rPr>
                              <m:sty m:val="p"/>
                            </m:rPr>
                            <a:rPr lang="en-US" sz="2800" b="0" i="0" dirty="0" smtClean="0">
                              <a:solidFill>
                                <a:srgbClr val="002060"/>
                              </a:solidFill>
                              <a:latin typeface="Cambria Math" panose="02040503050406030204" pitchFamily="18" charset="0"/>
                            </a:rPr>
                            <m:t>d</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b</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i</m:t>
                          </m:r>
                        </m:e>
                      </m:d>
                    </m:oMath>
                  </m:oMathPara>
                </a14:m>
                <a:endParaRPr lang="en-US" sz="2800" b="0" dirty="0">
                  <a:solidFill>
                    <a:srgbClr val="00206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430205" y="3480696"/>
                <a:ext cx="2488652" cy="52322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04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7" presetClass="emph" presetSubtype="2" fill="hold" nodeType="clickEffect">
                                  <p:stCondLst>
                                    <p:cond delay="0"/>
                                  </p:stCondLst>
                                  <p:childTnLst>
                                    <p:animClr clrSpc="rgb" dir="cw">
                                      <p:cBhvr>
                                        <p:cTn id="58" dur="500" fill="hold"/>
                                        <p:tgtEl>
                                          <p:spTgt spid="98"/>
                                        </p:tgtEl>
                                        <p:attrNameLst>
                                          <p:attrName>stroke.color</p:attrName>
                                        </p:attrNameLst>
                                      </p:cBhvr>
                                      <p:to>
                                        <a:srgbClr val="FFFF00"/>
                                      </p:to>
                                    </p:animClr>
                                    <p:set>
                                      <p:cBhvr>
                                        <p:cTn id="59" dur="500" fill="hold"/>
                                        <p:tgtEl>
                                          <p:spTgt spid="9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1000"/>
                                        <p:tgtEl>
                                          <p:spTgt spid="90"/>
                                        </p:tgtEl>
                                      </p:cBhvr>
                                    </p:animEffect>
                                    <p:anim calcmode="lin" valueType="num">
                                      <p:cBhvr>
                                        <p:cTn id="64" dur="1000"/>
                                        <p:tgtEl>
                                          <p:spTgt spid="90"/>
                                        </p:tgtEl>
                                        <p:attrNameLst>
                                          <p:attrName>ppt_x</p:attrName>
                                        </p:attrNameLst>
                                      </p:cBhvr>
                                      <p:tavLst>
                                        <p:tav tm="0">
                                          <p:val>
                                            <p:strVal val="ppt_x"/>
                                          </p:val>
                                        </p:tav>
                                        <p:tav tm="100000">
                                          <p:val>
                                            <p:strVal val="ppt_x"/>
                                          </p:val>
                                        </p:tav>
                                      </p:tavLst>
                                    </p:anim>
                                    <p:anim calcmode="lin" valueType="num">
                                      <p:cBhvr>
                                        <p:cTn id="65" dur="1000"/>
                                        <p:tgtEl>
                                          <p:spTgt spid="90"/>
                                        </p:tgtEl>
                                        <p:attrNameLst>
                                          <p:attrName>ppt_y</p:attrName>
                                        </p:attrNameLst>
                                      </p:cBhvr>
                                      <p:tavLst>
                                        <p:tav tm="0">
                                          <p:val>
                                            <p:strVal val="ppt_y"/>
                                          </p:val>
                                        </p:tav>
                                        <p:tav tm="100000">
                                          <p:val>
                                            <p:strVal val="ppt_y+.1"/>
                                          </p:val>
                                        </p:tav>
                                      </p:tavLst>
                                    </p:anim>
                                    <p:set>
                                      <p:cBhvr>
                                        <p:cTn id="66" dur="1" fill="hold">
                                          <p:stCondLst>
                                            <p:cond delay="999"/>
                                          </p:stCondLst>
                                        </p:cTn>
                                        <p:tgtEl>
                                          <p:spTgt spid="90"/>
                                        </p:tgtEl>
                                        <p:attrNameLst>
                                          <p:attrName>style.visibility</p:attrName>
                                        </p:attrNameLst>
                                      </p:cBhvr>
                                      <p:to>
                                        <p:strVal val="hidden"/>
                                      </p:to>
                                    </p:set>
                                  </p:childTnLst>
                                </p:cTn>
                              </p:par>
                              <p:par>
                                <p:cTn id="67" presetID="42" presetClass="exit" presetSubtype="0" fill="hold" nodeType="withEffect">
                                  <p:stCondLst>
                                    <p:cond delay="0"/>
                                  </p:stCondLst>
                                  <p:childTnLst>
                                    <p:animEffect transition="out" filter="fade">
                                      <p:cBhvr>
                                        <p:cTn id="68" dur="1000"/>
                                        <p:tgtEl>
                                          <p:spTgt spid="92"/>
                                        </p:tgtEl>
                                      </p:cBhvr>
                                    </p:animEffect>
                                    <p:anim calcmode="lin" valueType="num">
                                      <p:cBhvr>
                                        <p:cTn id="69" dur="1000"/>
                                        <p:tgtEl>
                                          <p:spTgt spid="92"/>
                                        </p:tgtEl>
                                        <p:attrNameLst>
                                          <p:attrName>ppt_x</p:attrName>
                                        </p:attrNameLst>
                                      </p:cBhvr>
                                      <p:tavLst>
                                        <p:tav tm="0">
                                          <p:val>
                                            <p:strVal val="ppt_x"/>
                                          </p:val>
                                        </p:tav>
                                        <p:tav tm="100000">
                                          <p:val>
                                            <p:strVal val="ppt_x"/>
                                          </p:val>
                                        </p:tav>
                                      </p:tavLst>
                                    </p:anim>
                                    <p:anim calcmode="lin" valueType="num">
                                      <p:cBhvr>
                                        <p:cTn id="70" dur="1000"/>
                                        <p:tgtEl>
                                          <p:spTgt spid="92"/>
                                        </p:tgtEl>
                                        <p:attrNameLst>
                                          <p:attrName>ppt_y</p:attrName>
                                        </p:attrNameLst>
                                      </p:cBhvr>
                                      <p:tavLst>
                                        <p:tav tm="0">
                                          <p:val>
                                            <p:strVal val="ppt_y"/>
                                          </p:val>
                                        </p:tav>
                                        <p:tav tm="100000">
                                          <p:val>
                                            <p:strVal val="ppt_y+.1"/>
                                          </p:val>
                                        </p:tav>
                                      </p:tavLst>
                                    </p:anim>
                                    <p:set>
                                      <p:cBhvr>
                                        <p:cTn id="71" dur="1" fill="hold">
                                          <p:stCondLst>
                                            <p:cond delay="999"/>
                                          </p:stCondLst>
                                        </p:cTn>
                                        <p:tgtEl>
                                          <p:spTgt spid="92"/>
                                        </p:tgtEl>
                                        <p:attrNameLst>
                                          <p:attrName>style.visibility</p:attrName>
                                        </p:attrNameLst>
                                      </p:cBhvr>
                                      <p:to>
                                        <p:strVal val="hidden"/>
                                      </p:to>
                                    </p:set>
                                  </p:childTnLst>
                                </p:cTn>
                              </p:par>
                              <p:par>
                                <p:cTn id="72" presetID="42" presetClass="exit" presetSubtype="0" fill="hold" nodeType="withEffect">
                                  <p:stCondLst>
                                    <p:cond delay="0"/>
                                  </p:stCondLst>
                                  <p:childTnLst>
                                    <p:animEffect transition="out" filter="fade">
                                      <p:cBhvr>
                                        <p:cTn id="73" dur="1000"/>
                                        <p:tgtEl>
                                          <p:spTgt spid="95"/>
                                        </p:tgtEl>
                                      </p:cBhvr>
                                    </p:animEffect>
                                    <p:anim calcmode="lin" valueType="num">
                                      <p:cBhvr>
                                        <p:cTn id="74" dur="1000"/>
                                        <p:tgtEl>
                                          <p:spTgt spid="95"/>
                                        </p:tgtEl>
                                        <p:attrNameLst>
                                          <p:attrName>ppt_x</p:attrName>
                                        </p:attrNameLst>
                                      </p:cBhvr>
                                      <p:tavLst>
                                        <p:tav tm="0">
                                          <p:val>
                                            <p:strVal val="ppt_x"/>
                                          </p:val>
                                        </p:tav>
                                        <p:tav tm="100000">
                                          <p:val>
                                            <p:strVal val="ppt_x"/>
                                          </p:val>
                                        </p:tav>
                                      </p:tavLst>
                                    </p:anim>
                                    <p:anim calcmode="lin" valueType="num">
                                      <p:cBhvr>
                                        <p:cTn id="75" dur="1000"/>
                                        <p:tgtEl>
                                          <p:spTgt spid="95"/>
                                        </p:tgtEl>
                                        <p:attrNameLst>
                                          <p:attrName>ppt_y</p:attrName>
                                        </p:attrNameLst>
                                      </p:cBhvr>
                                      <p:tavLst>
                                        <p:tav tm="0">
                                          <p:val>
                                            <p:strVal val="ppt_y"/>
                                          </p:val>
                                        </p:tav>
                                        <p:tav tm="100000">
                                          <p:val>
                                            <p:strVal val="ppt_y+.1"/>
                                          </p:val>
                                        </p:tav>
                                      </p:tavLst>
                                    </p:anim>
                                    <p:set>
                                      <p:cBhvr>
                                        <p:cTn id="76" dur="1" fill="hold">
                                          <p:stCondLst>
                                            <p:cond delay="999"/>
                                          </p:stCondLst>
                                        </p:cTn>
                                        <p:tgtEl>
                                          <p:spTgt spid="95"/>
                                        </p:tgtEl>
                                        <p:attrNameLst>
                                          <p:attrName>style.visibility</p:attrName>
                                        </p:attrNameLst>
                                      </p:cBhvr>
                                      <p:to>
                                        <p:strVal val="hidden"/>
                                      </p:to>
                                    </p:set>
                                  </p:childTnLst>
                                </p:cTn>
                              </p:par>
                              <p:par>
                                <p:cTn id="77" presetID="42" presetClass="exit" presetSubtype="0" fill="hold" nodeType="withEffect">
                                  <p:stCondLst>
                                    <p:cond delay="0"/>
                                  </p:stCondLst>
                                  <p:childTnLst>
                                    <p:animEffect transition="out" filter="fade">
                                      <p:cBhvr>
                                        <p:cTn id="78" dur="1000"/>
                                        <p:tgtEl>
                                          <p:spTgt spid="96"/>
                                        </p:tgtEl>
                                      </p:cBhvr>
                                    </p:animEffect>
                                    <p:anim calcmode="lin" valueType="num">
                                      <p:cBhvr>
                                        <p:cTn id="79" dur="1000"/>
                                        <p:tgtEl>
                                          <p:spTgt spid="96"/>
                                        </p:tgtEl>
                                        <p:attrNameLst>
                                          <p:attrName>ppt_x</p:attrName>
                                        </p:attrNameLst>
                                      </p:cBhvr>
                                      <p:tavLst>
                                        <p:tav tm="0">
                                          <p:val>
                                            <p:strVal val="ppt_x"/>
                                          </p:val>
                                        </p:tav>
                                        <p:tav tm="100000">
                                          <p:val>
                                            <p:strVal val="ppt_x"/>
                                          </p:val>
                                        </p:tav>
                                      </p:tavLst>
                                    </p:anim>
                                    <p:anim calcmode="lin" valueType="num">
                                      <p:cBhvr>
                                        <p:cTn id="80" dur="1000"/>
                                        <p:tgtEl>
                                          <p:spTgt spid="96"/>
                                        </p:tgtEl>
                                        <p:attrNameLst>
                                          <p:attrName>ppt_y</p:attrName>
                                        </p:attrNameLst>
                                      </p:cBhvr>
                                      <p:tavLst>
                                        <p:tav tm="0">
                                          <p:val>
                                            <p:strVal val="ppt_y"/>
                                          </p:val>
                                        </p:tav>
                                        <p:tav tm="100000">
                                          <p:val>
                                            <p:strVal val="ppt_y+.1"/>
                                          </p:val>
                                        </p:tav>
                                      </p:tavLst>
                                    </p:anim>
                                    <p:set>
                                      <p:cBhvr>
                                        <p:cTn id="81" dur="1" fill="hold">
                                          <p:stCondLst>
                                            <p:cond delay="999"/>
                                          </p:stCondLst>
                                        </p:cTn>
                                        <p:tgtEl>
                                          <p:spTgt spid="96"/>
                                        </p:tgtEl>
                                        <p:attrNameLst>
                                          <p:attrName>style.visibility</p:attrName>
                                        </p:attrNameLst>
                                      </p:cBhvr>
                                      <p:to>
                                        <p:strVal val="hidden"/>
                                      </p:to>
                                    </p:set>
                                  </p:childTnLst>
                                </p:cTn>
                              </p:par>
                              <p:par>
                                <p:cTn id="82" presetID="42" presetClass="exit" presetSubtype="0" fill="hold" nodeType="withEffect">
                                  <p:stCondLst>
                                    <p:cond delay="0"/>
                                  </p:stCondLst>
                                  <p:childTnLst>
                                    <p:animEffect transition="out" filter="fade">
                                      <p:cBhvr>
                                        <p:cTn id="83" dur="1000"/>
                                        <p:tgtEl>
                                          <p:spTgt spid="97"/>
                                        </p:tgtEl>
                                      </p:cBhvr>
                                    </p:animEffect>
                                    <p:anim calcmode="lin" valueType="num">
                                      <p:cBhvr>
                                        <p:cTn id="84" dur="1000"/>
                                        <p:tgtEl>
                                          <p:spTgt spid="97"/>
                                        </p:tgtEl>
                                        <p:attrNameLst>
                                          <p:attrName>ppt_x</p:attrName>
                                        </p:attrNameLst>
                                      </p:cBhvr>
                                      <p:tavLst>
                                        <p:tav tm="0">
                                          <p:val>
                                            <p:strVal val="ppt_x"/>
                                          </p:val>
                                        </p:tav>
                                        <p:tav tm="100000">
                                          <p:val>
                                            <p:strVal val="ppt_x"/>
                                          </p:val>
                                        </p:tav>
                                      </p:tavLst>
                                    </p:anim>
                                    <p:anim calcmode="lin" valueType="num">
                                      <p:cBhvr>
                                        <p:cTn id="85" dur="1000"/>
                                        <p:tgtEl>
                                          <p:spTgt spid="97"/>
                                        </p:tgtEl>
                                        <p:attrNameLst>
                                          <p:attrName>ppt_y</p:attrName>
                                        </p:attrNameLst>
                                      </p:cBhvr>
                                      <p:tavLst>
                                        <p:tav tm="0">
                                          <p:val>
                                            <p:strVal val="ppt_y"/>
                                          </p:val>
                                        </p:tav>
                                        <p:tav tm="100000">
                                          <p:val>
                                            <p:strVal val="ppt_y+.1"/>
                                          </p:val>
                                        </p:tav>
                                      </p:tavLst>
                                    </p:anim>
                                    <p:set>
                                      <p:cBhvr>
                                        <p:cTn id="86" dur="1" fill="hold">
                                          <p:stCondLst>
                                            <p:cond delay="999"/>
                                          </p:stCondLst>
                                        </p:cTn>
                                        <p:tgtEl>
                                          <p:spTgt spid="97"/>
                                        </p:tgtEl>
                                        <p:attrNameLst>
                                          <p:attrName>style.visibility</p:attrName>
                                        </p:attrNameLst>
                                      </p:cBhvr>
                                      <p:to>
                                        <p:strVal val="hidden"/>
                                      </p:to>
                                    </p:set>
                                  </p:childTnLst>
                                </p:cTn>
                              </p:par>
                              <p:par>
                                <p:cTn id="87" presetID="42" presetClass="exit" presetSubtype="0" fill="hold" grpId="1" nodeType="withEffect">
                                  <p:stCondLst>
                                    <p:cond delay="0"/>
                                  </p:stCondLst>
                                  <p:childTnLst>
                                    <p:animEffect transition="out" filter="fade">
                                      <p:cBhvr>
                                        <p:cTn id="88" dur="1000"/>
                                        <p:tgtEl>
                                          <p:spTgt spid="99"/>
                                        </p:tgtEl>
                                      </p:cBhvr>
                                    </p:animEffect>
                                    <p:anim calcmode="lin" valueType="num">
                                      <p:cBhvr>
                                        <p:cTn id="89" dur="1000"/>
                                        <p:tgtEl>
                                          <p:spTgt spid="99"/>
                                        </p:tgtEl>
                                        <p:attrNameLst>
                                          <p:attrName>ppt_x</p:attrName>
                                        </p:attrNameLst>
                                      </p:cBhvr>
                                      <p:tavLst>
                                        <p:tav tm="0">
                                          <p:val>
                                            <p:strVal val="ppt_x"/>
                                          </p:val>
                                        </p:tav>
                                        <p:tav tm="100000">
                                          <p:val>
                                            <p:strVal val="ppt_x"/>
                                          </p:val>
                                        </p:tav>
                                      </p:tavLst>
                                    </p:anim>
                                    <p:anim calcmode="lin" valueType="num">
                                      <p:cBhvr>
                                        <p:cTn id="90" dur="1000"/>
                                        <p:tgtEl>
                                          <p:spTgt spid="99"/>
                                        </p:tgtEl>
                                        <p:attrNameLst>
                                          <p:attrName>ppt_y</p:attrName>
                                        </p:attrNameLst>
                                      </p:cBhvr>
                                      <p:tavLst>
                                        <p:tav tm="0">
                                          <p:val>
                                            <p:strVal val="ppt_y"/>
                                          </p:val>
                                        </p:tav>
                                        <p:tav tm="100000">
                                          <p:val>
                                            <p:strVal val="ppt_y+.1"/>
                                          </p:val>
                                        </p:tav>
                                      </p:tavLst>
                                    </p:anim>
                                    <p:set>
                                      <p:cBhvr>
                                        <p:cTn id="91" dur="1" fill="hold">
                                          <p:stCondLst>
                                            <p:cond delay="999"/>
                                          </p:stCondLst>
                                        </p:cTn>
                                        <p:tgtEl>
                                          <p:spTgt spid="99"/>
                                        </p:tgtEl>
                                        <p:attrNameLst>
                                          <p:attrName>style.visibility</p:attrName>
                                        </p:attrNameLst>
                                      </p:cBhvr>
                                      <p:to>
                                        <p:strVal val="hidden"/>
                                      </p:to>
                                    </p:set>
                                  </p:childTnLst>
                                </p:cTn>
                              </p:par>
                              <p:par>
                                <p:cTn id="92" presetID="42" presetClass="exit" presetSubtype="0" fill="hold" grpId="1" nodeType="withEffect">
                                  <p:stCondLst>
                                    <p:cond delay="0"/>
                                  </p:stCondLst>
                                  <p:childTnLst>
                                    <p:animEffect transition="out" filter="fade">
                                      <p:cBhvr>
                                        <p:cTn id="93" dur="1000"/>
                                        <p:tgtEl>
                                          <p:spTgt spid="100"/>
                                        </p:tgtEl>
                                      </p:cBhvr>
                                    </p:animEffect>
                                    <p:anim calcmode="lin" valueType="num">
                                      <p:cBhvr>
                                        <p:cTn id="94" dur="1000"/>
                                        <p:tgtEl>
                                          <p:spTgt spid="100"/>
                                        </p:tgtEl>
                                        <p:attrNameLst>
                                          <p:attrName>ppt_x</p:attrName>
                                        </p:attrNameLst>
                                      </p:cBhvr>
                                      <p:tavLst>
                                        <p:tav tm="0">
                                          <p:val>
                                            <p:strVal val="ppt_x"/>
                                          </p:val>
                                        </p:tav>
                                        <p:tav tm="100000">
                                          <p:val>
                                            <p:strVal val="ppt_x"/>
                                          </p:val>
                                        </p:tav>
                                      </p:tavLst>
                                    </p:anim>
                                    <p:anim calcmode="lin" valueType="num">
                                      <p:cBhvr>
                                        <p:cTn id="95" dur="1000"/>
                                        <p:tgtEl>
                                          <p:spTgt spid="100"/>
                                        </p:tgtEl>
                                        <p:attrNameLst>
                                          <p:attrName>ppt_y</p:attrName>
                                        </p:attrNameLst>
                                      </p:cBhvr>
                                      <p:tavLst>
                                        <p:tav tm="0">
                                          <p:val>
                                            <p:strVal val="ppt_y"/>
                                          </p:val>
                                        </p:tav>
                                        <p:tav tm="100000">
                                          <p:val>
                                            <p:strVal val="ppt_y+.1"/>
                                          </p:val>
                                        </p:tav>
                                      </p:tavLst>
                                    </p:anim>
                                    <p:set>
                                      <p:cBhvr>
                                        <p:cTn id="96" dur="1" fill="hold">
                                          <p:stCondLst>
                                            <p:cond delay="999"/>
                                          </p:stCondLst>
                                        </p:cTn>
                                        <p:tgtEl>
                                          <p:spTgt spid="100"/>
                                        </p:tgtEl>
                                        <p:attrNameLst>
                                          <p:attrName>style.visibility</p:attrName>
                                        </p:attrNameLst>
                                      </p:cBhvr>
                                      <p:to>
                                        <p:strVal val="hidden"/>
                                      </p:to>
                                    </p:set>
                                  </p:childTnLst>
                                </p:cTn>
                              </p:par>
                              <p:par>
                                <p:cTn id="97" presetID="42" presetClass="exit" presetSubtype="0" fill="hold" grpId="1" nodeType="withEffect">
                                  <p:stCondLst>
                                    <p:cond delay="0"/>
                                  </p:stCondLst>
                                  <p:childTnLst>
                                    <p:animEffect transition="out" filter="fade">
                                      <p:cBhvr>
                                        <p:cTn id="98" dur="1000"/>
                                        <p:tgtEl>
                                          <p:spTgt spid="101"/>
                                        </p:tgtEl>
                                      </p:cBhvr>
                                    </p:animEffect>
                                    <p:anim calcmode="lin" valueType="num">
                                      <p:cBhvr>
                                        <p:cTn id="99" dur="1000"/>
                                        <p:tgtEl>
                                          <p:spTgt spid="101"/>
                                        </p:tgtEl>
                                        <p:attrNameLst>
                                          <p:attrName>ppt_x</p:attrName>
                                        </p:attrNameLst>
                                      </p:cBhvr>
                                      <p:tavLst>
                                        <p:tav tm="0">
                                          <p:val>
                                            <p:strVal val="ppt_x"/>
                                          </p:val>
                                        </p:tav>
                                        <p:tav tm="100000">
                                          <p:val>
                                            <p:strVal val="ppt_x"/>
                                          </p:val>
                                        </p:tav>
                                      </p:tavLst>
                                    </p:anim>
                                    <p:anim calcmode="lin" valueType="num">
                                      <p:cBhvr>
                                        <p:cTn id="100" dur="1000"/>
                                        <p:tgtEl>
                                          <p:spTgt spid="101"/>
                                        </p:tgtEl>
                                        <p:attrNameLst>
                                          <p:attrName>ppt_y</p:attrName>
                                        </p:attrNameLst>
                                      </p:cBhvr>
                                      <p:tavLst>
                                        <p:tav tm="0">
                                          <p:val>
                                            <p:strVal val="ppt_y"/>
                                          </p:val>
                                        </p:tav>
                                        <p:tav tm="100000">
                                          <p:val>
                                            <p:strVal val="ppt_y+.1"/>
                                          </p:val>
                                        </p:tav>
                                      </p:tavLst>
                                    </p:anim>
                                    <p:set>
                                      <p:cBhvr>
                                        <p:cTn id="101" dur="1" fill="hold">
                                          <p:stCondLst>
                                            <p:cond delay="999"/>
                                          </p:stCondLst>
                                        </p:cTn>
                                        <p:tgtEl>
                                          <p:spTgt spid="101"/>
                                        </p:tgtEl>
                                        <p:attrNameLst>
                                          <p:attrName>style.visibility</p:attrName>
                                        </p:attrNameLst>
                                      </p:cBhvr>
                                      <p:to>
                                        <p:strVal val="hidden"/>
                                      </p:to>
                                    </p:set>
                                  </p:childTnLst>
                                </p:cTn>
                              </p:par>
                              <p:par>
                                <p:cTn id="102" presetID="42" presetClass="exit" presetSubtype="0" fill="hold" grpId="1" nodeType="withEffect">
                                  <p:stCondLst>
                                    <p:cond delay="0"/>
                                  </p:stCondLst>
                                  <p:childTnLst>
                                    <p:animEffect transition="out" filter="fade">
                                      <p:cBhvr>
                                        <p:cTn id="103" dur="1000"/>
                                        <p:tgtEl>
                                          <p:spTgt spid="103"/>
                                        </p:tgtEl>
                                      </p:cBhvr>
                                    </p:animEffect>
                                    <p:anim calcmode="lin" valueType="num">
                                      <p:cBhvr>
                                        <p:cTn id="104" dur="1000"/>
                                        <p:tgtEl>
                                          <p:spTgt spid="103"/>
                                        </p:tgtEl>
                                        <p:attrNameLst>
                                          <p:attrName>ppt_x</p:attrName>
                                        </p:attrNameLst>
                                      </p:cBhvr>
                                      <p:tavLst>
                                        <p:tav tm="0">
                                          <p:val>
                                            <p:strVal val="ppt_x"/>
                                          </p:val>
                                        </p:tav>
                                        <p:tav tm="100000">
                                          <p:val>
                                            <p:strVal val="ppt_x"/>
                                          </p:val>
                                        </p:tav>
                                      </p:tavLst>
                                    </p:anim>
                                    <p:anim calcmode="lin" valueType="num">
                                      <p:cBhvr>
                                        <p:cTn id="105" dur="1000"/>
                                        <p:tgtEl>
                                          <p:spTgt spid="103"/>
                                        </p:tgtEl>
                                        <p:attrNameLst>
                                          <p:attrName>ppt_y</p:attrName>
                                        </p:attrNameLst>
                                      </p:cBhvr>
                                      <p:tavLst>
                                        <p:tav tm="0">
                                          <p:val>
                                            <p:strVal val="ppt_y"/>
                                          </p:val>
                                        </p:tav>
                                        <p:tav tm="100000">
                                          <p:val>
                                            <p:strVal val="ppt_y+.1"/>
                                          </p:val>
                                        </p:tav>
                                      </p:tavLst>
                                    </p:anim>
                                    <p:set>
                                      <p:cBhvr>
                                        <p:cTn id="106" dur="1" fill="hold">
                                          <p:stCondLst>
                                            <p:cond delay="999"/>
                                          </p:stCondLst>
                                        </p:cTn>
                                        <p:tgtEl>
                                          <p:spTgt spid="103"/>
                                        </p:tgtEl>
                                        <p:attrNameLst>
                                          <p:attrName>style.visibility</p:attrName>
                                        </p:attrNameLst>
                                      </p:cBhvr>
                                      <p:to>
                                        <p:strVal val="hidden"/>
                                      </p:to>
                                    </p:set>
                                  </p:childTnLst>
                                </p:cTn>
                              </p:par>
                              <p:par>
                                <p:cTn id="107" presetID="42" presetClass="exit" presetSubtype="0" fill="hold" grpId="1" nodeType="withEffect">
                                  <p:stCondLst>
                                    <p:cond delay="0"/>
                                  </p:stCondLst>
                                  <p:childTnLst>
                                    <p:animEffect transition="out" filter="fade">
                                      <p:cBhvr>
                                        <p:cTn id="108" dur="1000"/>
                                        <p:tgtEl>
                                          <p:spTgt spid="104"/>
                                        </p:tgtEl>
                                      </p:cBhvr>
                                    </p:animEffect>
                                    <p:anim calcmode="lin" valueType="num">
                                      <p:cBhvr>
                                        <p:cTn id="109" dur="1000"/>
                                        <p:tgtEl>
                                          <p:spTgt spid="104"/>
                                        </p:tgtEl>
                                        <p:attrNameLst>
                                          <p:attrName>ppt_x</p:attrName>
                                        </p:attrNameLst>
                                      </p:cBhvr>
                                      <p:tavLst>
                                        <p:tav tm="0">
                                          <p:val>
                                            <p:strVal val="ppt_x"/>
                                          </p:val>
                                        </p:tav>
                                        <p:tav tm="100000">
                                          <p:val>
                                            <p:strVal val="ppt_x"/>
                                          </p:val>
                                        </p:tav>
                                      </p:tavLst>
                                    </p:anim>
                                    <p:anim calcmode="lin" valueType="num">
                                      <p:cBhvr>
                                        <p:cTn id="110" dur="1000"/>
                                        <p:tgtEl>
                                          <p:spTgt spid="104"/>
                                        </p:tgtEl>
                                        <p:attrNameLst>
                                          <p:attrName>ppt_y</p:attrName>
                                        </p:attrNameLst>
                                      </p:cBhvr>
                                      <p:tavLst>
                                        <p:tav tm="0">
                                          <p:val>
                                            <p:strVal val="ppt_y"/>
                                          </p:val>
                                        </p:tav>
                                        <p:tav tm="100000">
                                          <p:val>
                                            <p:strVal val="ppt_y+.1"/>
                                          </p:val>
                                        </p:tav>
                                      </p:tavLst>
                                    </p:anim>
                                    <p:set>
                                      <p:cBhvr>
                                        <p:cTn id="111" dur="1" fill="hold">
                                          <p:stCondLst>
                                            <p:cond delay="999"/>
                                          </p:stCondLst>
                                        </p:cTn>
                                        <p:tgtEl>
                                          <p:spTgt spid="104"/>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107"/>
                                        </p:tgtEl>
                                      </p:cBhvr>
                                    </p:animEffect>
                                    <p:anim calcmode="lin" valueType="num">
                                      <p:cBhvr>
                                        <p:cTn id="114" dur="1000"/>
                                        <p:tgtEl>
                                          <p:spTgt spid="107"/>
                                        </p:tgtEl>
                                        <p:attrNameLst>
                                          <p:attrName>ppt_x</p:attrName>
                                        </p:attrNameLst>
                                      </p:cBhvr>
                                      <p:tavLst>
                                        <p:tav tm="0">
                                          <p:val>
                                            <p:strVal val="ppt_x"/>
                                          </p:val>
                                        </p:tav>
                                        <p:tav tm="100000">
                                          <p:val>
                                            <p:strVal val="ppt_x"/>
                                          </p:val>
                                        </p:tav>
                                      </p:tavLst>
                                    </p:anim>
                                    <p:anim calcmode="lin" valueType="num">
                                      <p:cBhvr>
                                        <p:cTn id="115" dur="1000"/>
                                        <p:tgtEl>
                                          <p:spTgt spid="107"/>
                                        </p:tgtEl>
                                        <p:attrNameLst>
                                          <p:attrName>ppt_y</p:attrName>
                                        </p:attrNameLst>
                                      </p:cBhvr>
                                      <p:tavLst>
                                        <p:tav tm="0">
                                          <p:val>
                                            <p:strVal val="ppt_y"/>
                                          </p:val>
                                        </p:tav>
                                        <p:tav tm="100000">
                                          <p:val>
                                            <p:strVal val="ppt_y+.1"/>
                                          </p:val>
                                        </p:tav>
                                      </p:tavLst>
                                    </p:anim>
                                    <p:set>
                                      <p:cBhvr>
                                        <p:cTn id="116" dur="1" fill="hold">
                                          <p:stCondLst>
                                            <p:cond delay="999"/>
                                          </p:stCondLst>
                                        </p:cTn>
                                        <p:tgtEl>
                                          <p:spTgt spid="107"/>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1000"/>
                                        <p:tgtEl>
                                          <p:spTgt spid="122"/>
                                        </p:tgtEl>
                                      </p:cBhvr>
                                    </p:animEffect>
                                    <p:anim calcmode="lin" valueType="num">
                                      <p:cBhvr>
                                        <p:cTn id="119" dur="1000"/>
                                        <p:tgtEl>
                                          <p:spTgt spid="122"/>
                                        </p:tgtEl>
                                        <p:attrNameLst>
                                          <p:attrName>ppt_x</p:attrName>
                                        </p:attrNameLst>
                                      </p:cBhvr>
                                      <p:tavLst>
                                        <p:tav tm="0">
                                          <p:val>
                                            <p:strVal val="ppt_x"/>
                                          </p:val>
                                        </p:tav>
                                        <p:tav tm="100000">
                                          <p:val>
                                            <p:strVal val="ppt_x"/>
                                          </p:val>
                                        </p:tav>
                                      </p:tavLst>
                                    </p:anim>
                                    <p:anim calcmode="lin" valueType="num">
                                      <p:cBhvr>
                                        <p:cTn id="120" dur="1000"/>
                                        <p:tgtEl>
                                          <p:spTgt spid="122"/>
                                        </p:tgtEl>
                                        <p:attrNameLst>
                                          <p:attrName>ppt_y</p:attrName>
                                        </p:attrNameLst>
                                      </p:cBhvr>
                                      <p:tavLst>
                                        <p:tav tm="0">
                                          <p:val>
                                            <p:strVal val="ppt_y"/>
                                          </p:val>
                                        </p:tav>
                                        <p:tav tm="100000">
                                          <p:val>
                                            <p:strVal val="ppt_y+.1"/>
                                          </p:val>
                                        </p:tav>
                                      </p:tavLst>
                                    </p:anim>
                                    <p:set>
                                      <p:cBhvr>
                                        <p:cTn id="121" dur="1" fill="hold">
                                          <p:stCondLst>
                                            <p:cond delay="999"/>
                                          </p:stCondLst>
                                        </p:cTn>
                                        <p:tgtEl>
                                          <p:spTgt spid="1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500" fill="hold"/>
                                        <p:tgtEl>
                                          <p:spTgt spid="105"/>
                                        </p:tgtEl>
                                        <p:attrNameLst>
                                          <p:attrName>stroke.color</p:attrName>
                                        </p:attrNameLst>
                                      </p:cBhvr>
                                      <p:to>
                                        <a:srgbClr val="FFFF00"/>
                                      </p:to>
                                    </p:animClr>
                                    <p:set>
                                      <p:cBhvr>
                                        <p:cTn id="130" dur="500" fill="hold"/>
                                        <p:tgtEl>
                                          <p:spTgt spid="105"/>
                                        </p:tgtEl>
                                        <p:attrNameLst>
                                          <p:attrName>stroke.on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7" presetClass="emph" presetSubtype="2" fill="hold" nodeType="clickEffect">
                                  <p:stCondLst>
                                    <p:cond delay="0"/>
                                  </p:stCondLst>
                                  <p:childTnLst>
                                    <p:animClr clrSpc="rgb" dir="cw">
                                      <p:cBhvr>
                                        <p:cTn id="134" dur="500" fill="hold"/>
                                        <p:tgtEl>
                                          <p:spTgt spid="91"/>
                                        </p:tgtEl>
                                        <p:attrNameLst>
                                          <p:attrName>stroke.color</p:attrName>
                                        </p:attrNameLst>
                                      </p:cBhvr>
                                      <p:to>
                                        <a:srgbClr val="FFFF00"/>
                                      </p:to>
                                    </p:animClr>
                                    <p:set>
                                      <p:cBhvr>
                                        <p:cTn id="135" dur="500" fill="hold"/>
                                        <p:tgtEl>
                                          <p:spTgt spid="91"/>
                                        </p:tgtEl>
                                        <p:attrNameLst>
                                          <p:attrName>stroke.on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6"/>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3" grpId="0" animBg="1"/>
      <p:bldP spid="94" grpId="0" animBg="1"/>
      <p:bldP spid="99" grpId="0"/>
      <p:bldP spid="99" grpId="1"/>
      <p:bldP spid="100" grpId="0"/>
      <p:bldP spid="100" grpId="1"/>
      <p:bldP spid="101" grpId="0"/>
      <p:bldP spid="101" grpId="1"/>
      <p:bldP spid="102" grpId="0"/>
      <p:bldP spid="103" grpId="0"/>
      <p:bldP spid="103" grpId="1"/>
      <p:bldP spid="104" grpId="0"/>
      <p:bldP spid="104" grpId="1"/>
      <p:bldP spid="106" grpId="0" animBg="1"/>
      <p:bldP spid="122" grpId="0"/>
      <p:bldP spid="122" grpId="1"/>
      <p:bldP spid="123" grpId="0"/>
      <p:bldP spid="128" grpId="0"/>
      <p:bldP spid="133" grpId="0"/>
      <p:bldP spid="6" grpId="0"/>
      <p:bldP spid="6" grpId="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Real-life problem scenarios: Intern-Task Assignment</a:t>
            </a:r>
          </a:p>
        </p:txBody>
      </p:sp>
      <p:sp>
        <p:nvSpPr>
          <p:cNvPr id="5" name="Content Placeholder 4"/>
          <p:cNvSpPr>
            <a:spLocks noGrp="1"/>
          </p:cNvSpPr>
          <p:nvPr>
            <p:ph idx="1"/>
          </p:nvPr>
        </p:nvSpPr>
        <p:spPr/>
        <p:txBody>
          <a:bodyPr/>
          <a:lstStyle/>
          <a:p>
            <a:pPr lvl="0"/>
            <a:r>
              <a:rPr lang="en-US" dirty="0"/>
              <a:t>There are 6 interns and 6 different tasks. Each intern is skilled for certain tasks only (a list of possible intern task pairs is given). Your goal is to assign tasks so that each intern gets exactly one task, and no task is assigned to more than one intern, choosing the maximum possible assignments.</a:t>
            </a:r>
          </a:p>
          <a:p>
            <a:pPr marL="0" indent="0" algn="l">
              <a:lnSpc>
                <a:spcPct val="100000"/>
              </a:lnSpc>
              <a:buNone/>
            </a:pPr>
            <a:endParaRPr lang="en-US"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3990864" y="2550953"/>
            <a:ext cx="4210271" cy="3903056"/>
          </a:xfrm>
          <a:prstGeom prst="rect">
            <a:avLst/>
          </a:prstGeom>
        </p:spPr>
      </p:pic>
      <p:sp>
        <p:nvSpPr>
          <p:cNvPr id="2" name="Right Arrow 1"/>
          <p:cNvSpPr/>
          <p:nvPr/>
        </p:nvSpPr>
        <p:spPr>
          <a:xfrm>
            <a:off x="4518991" y="2849217"/>
            <a:ext cx="3193774" cy="5300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512367" y="3497741"/>
            <a:ext cx="3193774" cy="5300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0958107">
            <a:off x="4496558" y="4472459"/>
            <a:ext cx="3193774" cy="5300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512367" y="5434334"/>
            <a:ext cx="3193774" cy="5300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512367" y="6100229"/>
            <a:ext cx="3193774" cy="5300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653057">
            <a:off x="4493799" y="4485375"/>
            <a:ext cx="3242865" cy="45719"/>
          </a:xfrm>
          <a:prstGeom prst="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67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P spid="11" grpId="0" animBg="1"/>
      <p:bldP spid="12" grpId="0" animBg="1"/>
      <p:bldP spid="13"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2(Cont.)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 matching of the following graphs.</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58" name="TextBox 57"/>
              <p:cNvSpPr txBox="1"/>
              <p:nvPr/>
            </p:nvSpPr>
            <p:spPr>
              <a:xfrm>
                <a:off x="1430205" y="3480696"/>
                <a:ext cx="248865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002060"/>
                              </a:solidFill>
                              <a:latin typeface="Cambria Math" panose="02040503050406030204" pitchFamily="18" charset="0"/>
                            </a:rPr>
                          </m:ctrlPr>
                        </m:sSubPr>
                        <m:e>
                          <m:r>
                            <m:rPr>
                              <m:sty m:val="p"/>
                            </m:rPr>
                            <a:rPr lang="en-US" sz="2800" b="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1</m:t>
                          </m:r>
                        </m:sub>
                      </m:sSub>
                      <m:r>
                        <a:rPr lang="en-US" sz="2800" b="0" i="0" dirty="0" smtClean="0">
                          <a:solidFill>
                            <a:srgbClr val="002060"/>
                          </a:solidFill>
                          <a:latin typeface="Cambria Math" panose="02040503050406030204" pitchFamily="18" charset="0"/>
                        </a:rPr>
                        <m:t>=</m:t>
                      </m:r>
                      <m:d>
                        <m:dPr>
                          <m:begChr m:val="{"/>
                          <m:endChr m:val="}"/>
                          <m:ctrlPr>
                            <a:rPr lang="en-US" sz="2800" b="0" i="1" dirty="0" smtClean="0">
                              <a:solidFill>
                                <a:srgbClr val="002060"/>
                              </a:solidFill>
                              <a:latin typeface="Cambria Math" panose="02040503050406030204" pitchFamily="18" charset="0"/>
                            </a:rPr>
                          </m:ctrlPr>
                        </m:dPr>
                        <m:e>
                          <m:r>
                            <m:rPr>
                              <m:sty m:val="p"/>
                            </m:rPr>
                            <a:rPr lang="en-US" sz="2800" b="0" i="0" dirty="0" smtClean="0">
                              <a:solidFill>
                                <a:srgbClr val="002060"/>
                              </a:solidFill>
                              <a:latin typeface="Cambria Math" panose="02040503050406030204" pitchFamily="18" charset="0"/>
                            </a:rPr>
                            <m:t>f</m:t>
                          </m:r>
                          <m:r>
                            <a:rPr lang="en-US" sz="2800" b="0" i="0" dirty="0" smtClean="0">
                              <a:solidFill>
                                <a:srgbClr val="002060"/>
                              </a:solidFill>
                              <a:latin typeface="Cambria Math" panose="02040503050406030204" pitchFamily="18" charset="0"/>
                            </a:rPr>
                            <m:t>,</m:t>
                          </m:r>
                          <m:r>
                            <m:rPr>
                              <m:sty m:val="p"/>
                            </m:rPr>
                            <a:rPr lang="en-US" sz="2800" b="0" i="0" dirty="0" smtClean="0">
                              <a:solidFill>
                                <a:srgbClr val="002060"/>
                              </a:solidFill>
                              <a:latin typeface="Cambria Math" panose="02040503050406030204" pitchFamily="18" charset="0"/>
                            </a:rPr>
                            <m:t>b</m:t>
                          </m:r>
                        </m:e>
                      </m:d>
                    </m:oMath>
                  </m:oMathPara>
                </a14:m>
                <a:endParaRPr lang="en-US" sz="2800" b="0" dirty="0">
                  <a:solidFill>
                    <a:srgbClr val="00206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430205" y="3480696"/>
                <a:ext cx="2488652" cy="523220"/>
              </a:xfrm>
              <a:prstGeom prst="rect">
                <a:avLst/>
              </a:prstGeom>
              <a:blipFill rotWithShape="0">
                <a:blip r:embed="rId2"/>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BDD11F87-DA81-9510-C1CB-0AF4093562CB}"/>
              </a:ext>
            </a:extLst>
          </p:cNvPr>
          <p:cNvSpPr/>
          <p:nvPr/>
        </p:nvSpPr>
        <p:spPr>
          <a:xfrm rot="5400000">
            <a:off x="7202433" y="290339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9362665" y="29104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7202433" y="50484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1" name="Oval 60">
            <a:extLst>
              <a:ext uri="{FF2B5EF4-FFF2-40B4-BE49-F238E27FC236}">
                <a16:creationId xmlns:a16="http://schemas.microsoft.com/office/drawing/2014/main" id="{BDD11F87-DA81-9510-C1CB-0AF4093562CB}"/>
              </a:ext>
            </a:extLst>
          </p:cNvPr>
          <p:cNvSpPr/>
          <p:nvPr/>
        </p:nvSpPr>
        <p:spPr>
          <a:xfrm rot="5400000">
            <a:off x="9362665" y="505555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2" name="Oval 61">
            <a:extLst>
              <a:ext uri="{FF2B5EF4-FFF2-40B4-BE49-F238E27FC236}">
                <a16:creationId xmlns:a16="http://schemas.microsoft.com/office/drawing/2014/main" id="{BDD11F87-DA81-9510-C1CB-0AF4093562CB}"/>
              </a:ext>
            </a:extLst>
          </p:cNvPr>
          <p:cNvSpPr/>
          <p:nvPr/>
        </p:nvSpPr>
        <p:spPr>
          <a:xfrm rot="5400000">
            <a:off x="8354553" y="39580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3" name="Straight Connector 62">
            <a:extLst>
              <a:ext uri="{FF2B5EF4-FFF2-40B4-BE49-F238E27FC236}">
                <a16:creationId xmlns:a16="http://schemas.microsoft.com/office/drawing/2014/main" id="{6205DD86-315C-53B6-CEEF-A9919650168E}"/>
              </a:ext>
            </a:extLst>
          </p:cNvPr>
          <p:cNvCxnSpPr>
            <a:cxnSpLocks/>
            <a:stCxn id="62" idx="3"/>
            <a:endCxn id="57" idx="7"/>
          </p:cNvCxnSpPr>
          <p:nvPr/>
        </p:nvCxnSpPr>
        <p:spPr>
          <a:xfrm flipH="1" flipV="1">
            <a:off x="7325345" y="3026306"/>
            <a:ext cx="1050296" cy="95284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62" idx="5"/>
            <a:endCxn id="60" idx="1"/>
          </p:cNvCxnSpPr>
          <p:nvPr/>
        </p:nvCxnSpPr>
        <p:spPr>
          <a:xfrm flipH="1">
            <a:off x="7325345" y="4080970"/>
            <a:ext cx="1050296" cy="9886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60" idx="2"/>
            <a:endCxn id="57" idx="6"/>
          </p:cNvCxnSpPr>
          <p:nvPr/>
        </p:nvCxnSpPr>
        <p:spPr>
          <a:xfrm flipV="1">
            <a:off x="7274433" y="3047394"/>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61" idx="2"/>
            <a:endCxn id="59" idx="6"/>
          </p:cNvCxnSpPr>
          <p:nvPr/>
        </p:nvCxnSpPr>
        <p:spPr>
          <a:xfrm flipV="1">
            <a:off x="9434665" y="3054451"/>
            <a:ext cx="0" cy="200110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6205DD86-315C-53B6-CEEF-A9919650168E}"/>
              </a:ext>
            </a:extLst>
          </p:cNvPr>
          <p:cNvCxnSpPr>
            <a:cxnSpLocks/>
            <a:stCxn id="57" idx="0"/>
            <a:endCxn id="59" idx="4"/>
          </p:cNvCxnSpPr>
          <p:nvPr/>
        </p:nvCxnSpPr>
        <p:spPr>
          <a:xfrm>
            <a:off x="7346433" y="2975394"/>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60" idx="0"/>
            <a:endCxn id="61" idx="4"/>
          </p:cNvCxnSpPr>
          <p:nvPr/>
        </p:nvCxnSpPr>
        <p:spPr>
          <a:xfrm>
            <a:off x="7346433" y="5120495"/>
            <a:ext cx="2016232" cy="70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9" name="Oval 68">
            <a:extLst>
              <a:ext uri="{FF2B5EF4-FFF2-40B4-BE49-F238E27FC236}">
                <a16:creationId xmlns:a16="http://schemas.microsoft.com/office/drawing/2014/main" id="{BDD11F87-DA81-9510-C1CB-0AF4093562CB}"/>
              </a:ext>
            </a:extLst>
          </p:cNvPr>
          <p:cNvSpPr/>
          <p:nvPr/>
        </p:nvSpPr>
        <p:spPr>
          <a:xfrm rot="5400000">
            <a:off x="10370769" y="190001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0" name="Straight Connector 69">
            <a:extLst>
              <a:ext uri="{FF2B5EF4-FFF2-40B4-BE49-F238E27FC236}">
                <a16:creationId xmlns:a16="http://schemas.microsoft.com/office/drawing/2014/main" id="{6205DD86-315C-53B6-CEEF-A9919650168E}"/>
              </a:ext>
            </a:extLst>
          </p:cNvPr>
          <p:cNvCxnSpPr>
            <a:cxnSpLocks/>
            <a:stCxn id="69" idx="5"/>
            <a:endCxn id="59" idx="1"/>
          </p:cNvCxnSpPr>
          <p:nvPr/>
        </p:nvCxnSpPr>
        <p:spPr>
          <a:xfrm flipH="1">
            <a:off x="9485577" y="2022928"/>
            <a:ext cx="906280" cy="9086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6205DD86-315C-53B6-CEEF-A9919650168E}"/>
              </a:ext>
            </a:extLst>
          </p:cNvPr>
          <p:cNvCxnSpPr>
            <a:cxnSpLocks/>
            <a:stCxn id="61" idx="1"/>
            <a:endCxn id="69" idx="5"/>
          </p:cNvCxnSpPr>
          <p:nvPr/>
        </p:nvCxnSpPr>
        <p:spPr>
          <a:xfrm flipV="1">
            <a:off x="9485577" y="2022928"/>
            <a:ext cx="906280" cy="30537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TextBox 71"/>
          <p:cNvSpPr txBox="1"/>
          <p:nvPr/>
        </p:nvSpPr>
        <p:spPr>
          <a:xfrm>
            <a:off x="9921296" y="3566617"/>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73" name="TextBox 72"/>
          <p:cNvSpPr txBox="1"/>
          <p:nvPr/>
        </p:nvSpPr>
        <p:spPr>
          <a:xfrm>
            <a:off x="8008796" y="4333291"/>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74" name="TextBox 73"/>
          <p:cNvSpPr txBox="1"/>
          <p:nvPr/>
        </p:nvSpPr>
        <p:spPr>
          <a:xfrm>
            <a:off x="7871624" y="3105363"/>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75" name="TextBox 74"/>
          <p:cNvSpPr txBox="1"/>
          <p:nvPr/>
        </p:nvSpPr>
        <p:spPr>
          <a:xfrm>
            <a:off x="8266765" y="2424620"/>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6" name="TextBox 75"/>
          <p:cNvSpPr txBox="1"/>
          <p:nvPr/>
        </p:nvSpPr>
        <p:spPr>
          <a:xfrm>
            <a:off x="6899469" y="3819360"/>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77" name="TextBox 76"/>
          <p:cNvSpPr txBox="1"/>
          <p:nvPr/>
        </p:nvSpPr>
        <p:spPr>
          <a:xfrm>
            <a:off x="8565245" y="463777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8" name="TextBox 77"/>
          <p:cNvSpPr txBox="1"/>
          <p:nvPr/>
        </p:nvSpPr>
        <p:spPr>
          <a:xfrm>
            <a:off x="9031255" y="355419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9" name="TextBox 78"/>
          <p:cNvSpPr txBox="1"/>
          <p:nvPr/>
        </p:nvSpPr>
        <p:spPr>
          <a:xfrm>
            <a:off x="9581598" y="2056594"/>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mc:AlternateContent xmlns:mc="http://schemas.openxmlformats.org/markup-compatibility/2006" xmlns:a14="http://schemas.microsoft.com/office/drawing/2010/main">
        <mc:Choice Requires="a14">
          <p:sp>
            <p:nvSpPr>
              <p:cNvPr id="80" name="TextBox 79"/>
              <p:cNvSpPr txBox="1"/>
              <p:nvPr/>
            </p:nvSpPr>
            <p:spPr>
              <a:xfrm>
                <a:off x="8238649" y="5563053"/>
                <a:ext cx="653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G</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8238649" y="5563053"/>
                <a:ext cx="653191"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443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67"/>
                                        </p:tgtEl>
                                        <p:attrNameLst>
                                          <p:attrName>stroke.color</p:attrName>
                                        </p:attrNameLst>
                                      </p:cBhvr>
                                      <p:to>
                                        <a:srgbClr val="FFFF00"/>
                                      </p:to>
                                    </p:animClr>
                                    <p:set>
                                      <p:cBhvr>
                                        <p:cTn id="7" dur="500" fill="hold"/>
                                        <p:tgtEl>
                                          <p:spTgt spid="67"/>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3"/>
                                        </p:tgtEl>
                                      </p:cBhvr>
                                    </p:animEffect>
                                    <p:anim calcmode="lin" valueType="num">
                                      <p:cBhvr>
                                        <p:cTn id="12" dur="1000"/>
                                        <p:tgtEl>
                                          <p:spTgt spid="63"/>
                                        </p:tgtEl>
                                        <p:attrNameLst>
                                          <p:attrName>ppt_x</p:attrName>
                                        </p:attrNameLst>
                                      </p:cBhvr>
                                      <p:tavLst>
                                        <p:tav tm="0">
                                          <p:val>
                                            <p:strVal val="ppt_x"/>
                                          </p:val>
                                        </p:tav>
                                        <p:tav tm="100000">
                                          <p:val>
                                            <p:strVal val="ppt_x"/>
                                          </p:val>
                                        </p:tav>
                                      </p:tavLst>
                                    </p:anim>
                                    <p:anim calcmode="lin" valueType="num">
                                      <p:cBhvr>
                                        <p:cTn id="13" dur="1000"/>
                                        <p:tgtEl>
                                          <p:spTgt spid="63"/>
                                        </p:tgtEl>
                                        <p:attrNameLst>
                                          <p:attrName>ppt_y</p:attrName>
                                        </p:attrNameLst>
                                      </p:cBhvr>
                                      <p:tavLst>
                                        <p:tav tm="0">
                                          <p:val>
                                            <p:strVal val="ppt_y"/>
                                          </p:val>
                                        </p:tav>
                                        <p:tav tm="100000">
                                          <p:val>
                                            <p:strVal val="ppt_y+.1"/>
                                          </p:val>
                                        </p:tav>
                                      </p:tavLst>
                                    </p:anim>
                                    <p:set>
                                      <p:cBhvr>
                                        <p:cTn id="14" dur="1" fill="hold">
                                          <p:stCondLst>
                                            <p:cond delay="999"/>
                                          </p:stCondLst>
                                        </p:cTn>
                                        <p:tgtEl>
                                          <p:spTgt spid="63"/>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65"/>
                                        </p:tgtEl>
                                      </p:cBhvr>
                                    </p:animEffect>
                                    <p:anim calcmode="lin" valueType="num">
                                      <p:cBhvr>
                                        <p:cTn id="17" dur="1000"/>
                                        <p:tgtEl>
                                          <p:spTgt spid="65"/>
                                        </p:tgtEl>
                                        <p:attrNameLst>
                                          <p:attrName>ppt_x</p:attrName>
                                        </p:attrNameLst>
                                      </p:cBhvr>
                                      <p:tavLst>
                                        <p:tav tm="0">
                                          <p:val>
                                            <p:strVal val="ppt_x"/>
                                          </p:val>
                                        </p:tav>
                                        <p:tav tm="100000">
                                          <p:val>
                                            <p:strVal val="ppt_x"/>
                                          </p:val>
                                        </p:tav>
                                      </p:tavLst>
                                    </p:anim>
                                    <p:anim calcmode="lin" valueType="num">
                                      <p:cBhvr>
                                        <p:cTn id="18" dur="1000"/>
                                        <p:tgtEl>
                                          <p:spTgt spid="65"/>
                                        </p:tgtEl>
                                        <p:attrNameLst>
                                          <p:attrName>ppt_y</p:attrName>
                                        </p:attrNameLst>
                                      </p:cBhvr>
                                      <p:tavLst>
                                        <p:tav tm="0">
                                          <p:val>
                                            <p:strVal val="ppt_y"/>
                                          </p:val>
                                        </p:tav>
                                        <p:tav tm="100000">
                                          <p:val>
                                            <p:strVal val="ppt_y+.1"/>
                                          </p:val>
                                        </p:tav>
                                      </p:tavLst>
                                    </p:anim>
                                    <p:set>
                                      <p:cBhvr>
                                        <p:cTn id="19" dur="1" fill="hold">
                                          <p:stCondLst>
                                            <p:cond delay="999"/>
                                          </p:stCondLst>
                                        </p:cTn>
                                        <p:tgtEl>
                                          <p:spTgt spid="65"/>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76"/>
                                        </p:tgtEl>
                                      </p:cBhvr>
                                    </p:animEffect>
                                    <p:anim calcmode="lin" valueType="num">
                                      <p:cBhvr>
                                        <p:cTn id="22" dur="1000"/>
                                        <p:tgtEl>
                                          <p:spTgt spid="76"/>
                                        </p:tgtEl>
                                        <p:attrNameLst>
                                          <p:attrName>ppt_x</p:attrName>
                                        </p:attrNameLst>
                                      </p:cBhvr>
                                      <p:tavLst>
                                        <p:tav tm="0">
                                          <p:val>
                                            <p:strVal val="ppt_x"/>
                                          </p:val>
                                        </p:tav>
                                        <p:tav tm="100000">
                                          <p:val>
                                            <p:strVal val="ppt_x"/>
                                          </p:val>
                                        </p:tav>
                                      </p:tavLst>
                                    </p:anim>
                                    <p:anim calcmode="lin" valueType="num">
                                      <p:cBhvr>
                                        <p:cTn id="23" dur="1000"/>
                                        <p:tgtEl>
                                          <p:spTgt spid="76"/>
                                        </p:tgtEl>
                                        <p:attrNameLst>
                                          <p:attrName>ppt_y</p:attrName>
                                        </p:attrNameLst>
                                      </p:cBhvr>
                                      <p:tavLst>
                                        <p:tav tm="0">
                                          <p:val>
                                            <p:strVal val="ppt_y"/>
                                          </p:val>
                                        </p:tav>
                                        <p:tav tm="100000">
                                          <p:val>
                                            <p:strVal val="ppt_y+.1"/>
                                          </p:val>
                                        </p:tav>
                                      </p:tavLst>
                                    </p:anim>
                                    <p:set>
                                      <p:cBhvr>
                                        <p:cTn id="24" dur="1" fill="hold">
                                          <p:stCondLst>
                                            <p:cond delay="999"/>
                                          </p:stCondLst>
                                        </p:cTn>
                                        <p:tgtEl>
                                          <p:spTgt spid="76"/>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74"/>
                                        </p:tgtEl>
                                      </p:cBhvr>
                                    </p:animEffect>
                                    <p:anim calcmode="lin" valueType="num">
                                      <p:cBhvr>
                                        <p:cTn id="27" dur="1000"/>
                                        <p:tgtEl>
                                          <p:spTgt spid="74"/>
                                        </p:tgtEl>
                                        <p:attrNameLst>
                                          <p:attrName>ppt_x</p:attrName>
                                        </p:attrNameLst>
                                      </p:cBhvr>
                                      <p:tavLst>
                                        <p:tav tm="0">
                                          <p:val>
                                            <p:strVal val="ppt_x"/>
                                          </p:val>
                                        </p:tav>
                                        <p:tav tm="100000">
                                          <p:val>
                                            <p:strVal val="ppt_x"/>
                                          </p:val>
                                        </p:tav>
                                      </p:tavLst>
                                    </p:anim>
                                    <p:anim calcmode="lin" valueType="num">
                                      <p:cBhvr>
                                        <p:cTn id="28" dur="1000"/>
                                        <p:tgtEl>
                                          <p:spTgt spid="74"/>
                                        </p:tgtEl>
                                        <p:attrNameLst>
                                          <p:attrName>ppt_y</p:attrName>
                                        </p:attrNameLst>
                                      </p:cBhvr>
                                      <p:tavLst>
                                        <p:tav tm="0">
                                          <p:val>
                                            <p:strVal val="ppt_y"/>
                                          </p:val>
                                        </p:tav>
                                        <p:tav tm="100000">
                                          <p:val>
                                            <p:strVal val="ppt_y+.1"/>
                                          </p:val>
                                        </p:tav>
                                      </p:tavLst>
                                    </p:anim>
                                    <p:set>
                                      <p:cBhvr>
                                        <p:cTn id="29" dur="1" fill="hold">
                                          <p:stCondLst>
                                            <p:cond delay="999"/>
                                          </p:stCondLst>
                                        </p:cTn>
                                        <p:tgtEl>
                                          <p:spTgt spid="7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66"/>
                                        </p:tgtEl>
                                      </p:cBhvr>
                                    </p:animEffect>
                                    <p:anim calcmode="lin" valueType="num">
                                      <p:cBhvr>
                                        <p:cTn id="32" dur="1000"/>
                                        <p:tgtEl>
                                          <p:spTgt spid="66"/>
                                        </p:tgtEl>
                                        <p:attrNameLst>
                                          <p:attrName>ppt_x</p:attrName>
                                        </p:attrNameLst>
                                      </p:cBhvr>
                                      <p:tavLst>
                                        <p:tav tm="0">
                                          <p:val>
                                            <p:strVal val="ppt_x"/>
                                          </p:val>
                                        </p:tav>
                                        <p:tav tm="100000">
                                          <p:val>
                                            <p:strVal val="ppt_x"/>
                                          </p:val>
                                        </p:tav>
                                      </p:tavLst>
                                    </p:anim>
                                    <p:anim calcmode="lin" valueType="num">
                                      <p:cBhvr>
                                        <p:cTn id="33" dur="1000"/>
                                        <p:tgtEl>
                                          <p:spTgt spid="66"/>
                                        </p:tgtEl>
                                        <p:attrNameLst>
                                          <p:attrName>ppt_y</p:attrName>
                                        </p:attrNameLst>
                                      </p:cBhvr>
                                      <p:tavLst>
                                        <p:tav tm="0">
                                          <p:val>
                                            <p:strVal val="ppt_y"/>
                                          </p:val>
                                        </p:tav>
                                        <p:tav tm="100000">
                                          <p:val>
                                            <p:strVal val="ppt_y+.1"/>
                                          </p:val>
                                        </p:tav>
                                      </p:tavLst>
                                    </p:anim>
                                    <p:set>
                                      <p:cBhvr>
                                        <p:cTn id="34" dur="1" fill="hold">
                                          <p:stCondLst>
                                            <p:cond delay="999"/>
                                          </p:stCondLst>
                                        </p:cTn>
                                        <p:tgtEl>
                                          <p:spTgt spid="66"/>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78"/>
                                        </p:tgtEl>
                                      </p:cBhvr>
                                    </p:animEffect>
                                    <p:anim calcmode="lin" valueType="num">
                                      <p:cBhvr>
                                        <p:cTn id="37" dur="1000"/>
                                        <p:tgtEl>
                                          <p:spTgt spid="78"/>
                                        </p:tgtEl>
                                        <p:attrNameLst>
                                          <p:attrName>ppt_x</p:attrName>
                                        </p:attrNameLst>
                                      </p:cBhvr>
                                      <p:tavLst>
                                        <p:tav tm="0">
                                          <p:val>
                                            <p:strVal val="ppt_x"/>
                                          </p:val>
                                        </p:tav>
                                        <p:tav tm="100000">
                                          <p:val>
                                            <p:strVal val="ppt_x"/>
                                          </p:val>
                                        </p:tav>
                                      </p:tavLst>
                                    </p:anim>
                                    <p:anim calcmode="lin" valueType="num">
                                      <p:cBhvr>
                                        <p:cTn id="38" dur="1000"/>
                                        <p:tgtEl>
                                          <p:spTgt spid="78"/>
                                        </p:tgtEl>
                                        <p:attrNameLst>
                                          <p:attrName>ppt_y</p:attrName>
                                        </p:attrNameLst>
                                      </p:cBhvr>
                                      <p:tavLst>
                                        <p:tav tm="0">
                                          <p:val>
                                            <p:strVal val="ppt_y"/>
                                          </p:val>
                                        </p:tav>
                                        <p:tav tm="100000">
                                          <p:val>
                                            <p:strVal val="ppt_y+.1"/>
                                          </p:val>
                                        </p:tav>
                                      </p:tavLst>
                                    </p:anim>
                                    <p:set>
                                      <p:cBhvr>
                                        <p:cTn id="39" dur="1" fill="hold">
                                          <p:stCondLst>
                                            <p:cond delay="999"/>
                                          </p:stCondLst>
                                        </p:cTn>
                                        <p:tgtEl>
                                          <p:spTgt spid="78"/>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70"/>
                                        </p:tgtEl>
                                      </p:cBhvr>
                                    </p:animEffect>
                                    <p:anim calcmode="lin" valueType="num">
                                      <p:cBhvr>
                                        <p:cTn id="42" dur="1000"/>
                                        <p:tgtEl>
                                          <p:spTgt spid="70"/>
                                        </p:tgtEl>
                                        <p:attrNameLst>
                                          <p:attrName>ppt_x</p:attrName>
                                        </p:attrNameLst>
                                      </p:cBhvr>
                                      <p:tavLst>
                                        <p:tav tm="0">
                                          <p:val>
                                            <p:strVal val="ppt_x"/>
                                          </p:val>
                                        </p:tav>
                                        <p:tav tm="100000">
                                          <p:val>
                                            <p:strVal val="ppt_x"/>
                                          </p:val>
                                        </p:tav>
                                      </p:tavLst>
                                    </p:anim>
                                    <p:anim calcmode="lin" valueType="num">
                                      <p:cBhvr>
                                        <p:cTn id="43" dur="1000"/>
                                        <p:tgtEl>
                                          <p:spTgt spid="70"/>
                                        </p:tgtEl>
                                        <p:attrNameLst>
                                          <p:attrName>ppt_y</p:attrName>
                                        </p:attrNameLst>
                                      </p:cBhvr>
                                      <p:tavLst>
                                        <p:tav tm="0">
                                          <p:val>
                                            <p:strVal val="ppt_y"/>
                                          </p:val>
                                        </p:tav>
                                        <p:tav tm="100000">
                                          <p:val>
                                            <p:strVal val="ppt_y+.1"/>
                                          </p:val>
                                        </p:tav>
                                      </p:tavLst>
                                    </p:anim>
                                    <p:set>
                                      <p:cBhvr>
                                        <p:cTn id="44" dur="1" fill="hold">
                                          <p:stCondLst>
                                            <p:cond delay="999"/>
                                          </p:stCondLst>
                                        </p:cTn>
                                        <p:tgtEl>
                                          <p:spTgt spid="70"/>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79"/>
                                        </p:tgtEl>
                                      </p:cBhvr>
                                    </p:animEffect>
                                    <p:anim calcmode="lin" valueType="num">
                                      <p:cBhvr>
                                        <p:cTn id="47" dur="1000"/>
                                        <p:tgtEl>
                                          <p:spTgt spid="79"/>
                                        </p:tgtEl>
                                        <p:attrNameLst>
                                          <p:attrName>ppt_x</p:attrName>
                                        </p:attrNameLst>
                                      </p:cBhvr>
                                      <p:tavLst>
                                        <p:tav tm="0">
                                          <p:val>
                                            <p:strVal val="ppt_x"/>
                                          </p:val>
                                        </p:tav>
                                        <p:tav tm="100000">
                                          <p:val>
                                            <p:strVal val="ppt_x"/>
                                          </p:val>
                                        </p:tav>
                                      </p:tavLst>
                                    </p:anim>
                                    <p:anim calcmode="lin" valueType="num">
                                      <p:cBhvr>
                                        <p:cTn id="48" dur="1000"/>
                                        <p:tgtEl>
                                          <p:spTgt spid="79"/>
                                        </p:tgtEl>
                                        <p:attrNameLst>
                                          <p:attrName>ppt_y</p:attrName>
                                        </p:attrNameLst>
                                      </p:cBhvr>
                                      <p:tavLst>
                                        <p:tav tm="0">
                                          <p:val>
                                            <p:strVal val="ppt_y"/>
                                          </p:val>
                                        </p:tav>
                                        <p:tav tm="100000">
                                          <p:val>
                                            <p:strVal val="ppt_y+.1"/>
                                          </p:val>
                                        </p:tav>
                                      </p:tavLst>
                                    </p:anim>
                                    <p:set>
                                      <p:cBhvr>
                                        <p:cTn id="49" dur="1" fill="hold">
                                          <p:stCondLst>
                                            <p:cond delay="999"/>
                                          </p:stCondLst>
                                        </p:cTn>
                                        <p:tgtEl>
                                          <p:spTgt spid="7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500" fill="hold"/>
                                        <p:tgtEl>
                                          <p:spTgt spid="68"/>
                                        </p:tgtEl>
                                        <p:attrNameLst>
                                          <p:attrName>stroke.color</p:attrName>
                                        </p:attrNameLst>
                                      </p:cBhvr>
                                      <p:to>
                                        <a:srgbClr val="FFFF00"/>
                                      </p:to>
                                    </p:animClr>
                                    <p:set>
                                      <p:cBhvr>
                                        <p:cTn id="54" dur="500" fill="hold"/>
                                        <p:tgtEl>
                                          <p:spTgt spid="68"/>
                                        </p:tgtEl>
                                        <p:attrNameLst>
                                          <p:attrName>stroke.on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64"/>
                                        </p:tgtEl>
                                      </p:cBhvr>
                                    </p:animEffect>
                                    <p:anim calcmode="lin" valueType="num">
                                      <p:cBhvr>
                                        <p:cTn id="59" dur="1000"/>
                                        <p:tgtEl>
                                          <p:spTgt spid="64"/>
                                        </p:tgtEl>
                                        <p:attrNameLst>
                                          <p:attrName>ppt_x</p:attrName>
                                        </p:attrNameLst>
                                      </p:cBhvr>
                                      <p:tavLst>
                                        <p:tav tm="0">
                                          <p:val>
                                            <p:strVal val="ppt_x"/>
                                          </p:val>
                                        </p:tav>
                                        <p:tav tm="100000">
                                          <p:val>
                                            <p:strVal val="ppt_x"/>
                                          </p:val>
                                        </p:tav>
                                      </p:tavLst>
                                    </p:anim>
                                    <p:anim calcmode="lin" valueType="num">
                                      <p:cBhvr>
                                        <p:cTn id="60" dur="1000"/>
                                        <p:tgtEl>
                                          <p:spTgt spid="64"/>
                                        </p:tgtEl>
                                        <p:attrNameLst>
                                          <p:attrName>ppt_y</p:attrName>
                                        </p:attrNameLst>
                                      </p:cBhvr>
                                      <p:tavLst>
                                        <p:tav tm="0">
                                          <p:val>
                                            <p:strVal val="ppt_y"/>
                                          </p:val>
                                        </p:tav>
                                        <p:tav tm="100000">
                                          <p:val>
                                            <p:strVal val="ppt_y+.1"/>
                                          </p:val>
                                        </p:tav>
                                      </p:tavLst>
                                    </p:anim>
                                    <p:set>
                                      <p:cBhvr>
                                        <p:cTn id="61" dur="1" fill="hold">
                                          <p:stCondLst>
                                            <p:cond delay="999"/>
                                          </p:stCondLst>
                                        </p:cTn>
                                        <p:tgtEl>
                                          <p:spTgt spid="64"/>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71"/>
                                        </p:tgtEl>
                                      </p:cBhvr>
                                    </p:animEffect>
                                    <p:anim calcmode="lin" valueType="num">
                                      <p:cBhvr>
                                        <p:cTn id="64" dur="1000"/>
                                        <p:tgtEl>
                                          <p:spTgt spid="71"/>
                                        </p:tgtEl>
                                        <p:attrNameLst>
                                          <p:attrName>ppt_x</p:attrName>
                                        </p:attrNameLst>
                                      </p:cBhvr>
                                      <p:tavLst>
                                        <p:tav tm="0">
                                          <p:val>
                                            <p:strVal val="ppt_x"/>
                                          </p:val>
                                        </p:tav>
                                        <p:tav tm="100000">
                                          <p:val>
                                            <p:strVal val="ppt_x"/>
                                          </p:val>
                                        </p:tav>
                                      </p:tavLst>
                                    </p:anim>
                                    <p:anim calcmode="lin" valueType="num">
                                      <p:cBhvr>
                                        <p:cTn id="65" dur="1000"/>
                                        <p:tgtEl>
                                          <p:spTgt spid="71"/>
                                        </p:tgtEl>
                                        <p:attrNameLst>
                                          <p:attrName>ppt_y</p:attrName>
                                        </p:attrNameLst>
                                      </p:cBhvr>
                                      <p:tavLst>
                                        <p:tav tm="0">
                                          <p:val>
                                            <p:strVal val="ppt_y"/>
                                          </p:val>
                                        </p:tav>
                                        <p:tav tm="100000">
                                          <p:val>
                                            <p:strVal val="ppt_y+.1"/>
                                          </p:val>
                                        </p:tav>
                                      </p:tavLst>
                                    </p:anim>
                                    <p:set>
                                      <p:cBhvr>
                                        <p:cTn id="66" dur="1" fill="hold">
                                          <p:stCondLst>
                                            <p:cond delay="999"/>
                                          </p:stCondLst>
                                        </p:cTn>
                                        <p:tgtEl>
                                          <p:spTgt spid="71"/>
                                        </p:tgtEl>
                                        <p:attrNameLst>
                                          <p:attrName>style.visibility</p:attrName>
                                        </p:attrNameLst>
                                      </p:cBhvr>
                                      <p:to>
                                        <p:strVal val="hidden"/>
                                      </p:to>
                                    </p:set>
                                  </p:childTnLst>
                                </p:cTn>
                              </p:par>
                              <p:par>
                                <p:cTn id="67" presetID="42" presetClass="exit" presetSubtype="0" fill="hold" grpId="0" nodeType="withEffect">
                                  <p:stCondLst>
                                    <p:cond delay="0"/>
                                  </p:stCondLst>
                                  <p:childTnLst>
                                    <p:animEffect transition="out" filter="fade">
                                      <p:cBhvr>
                                        <p:cTn id="68" dur="1000"/>
                                        <p:tgtEl>
                                          <p:spTgt spid="73"/>
                                        </p:tgtEl>
                                      </p:cBhvr>
                                    </p:animEffect>
                                    <p:anim calcmode="lin" valueType="num">
                                      <p:cBhvr>
                                        <p:cTn id="69" dur="1000"/>
                                        <p:tgtEl>
                                          <p:spTgt spid="73"/>
                                        </p:tgtEl>
                                        <p:attrNameLst>
                                          <p:attrName>ppt_x</p:attrName>
                                        </p:attrNameLst>
                                      </p:cBhvr>
                                      <p:tavLst>
                                        <p:tav tm="0">
                                          <p:val>
                                            <p:strVal val="ppt_x"/>
                                          </p:val>
                                        </p:tav>
                                        <p:tav tm="100000">
                                          <p:val>
                                            <p:strVal val="ppt_x"/>
                                          </p:val>
                                        </p:tav>
                                      </p:tavLst>
                                    </p:anim>
                                    <p:anim calcmode="lin" valueType="num">
                                      <p:cBhvr>
                                        <p:cTn id="70" dur="1000"/>
                                        <p:tgtEl>
                                          <p:spTgt spid="73"/>
                                        </p:tgtEl>
                                        <p:attrNameLst>
                                          <p:attrName>ppt_y</p:attrName>
                                        </p:attrNameLst>
                                      </p:cBhvr>
                                      <p:tavLst>
                                        <p:tav tm="0">
                                          <p:val>
                                            <p:strVal val="ppt_y"/>
                                          </p:val>
                                        </p:tav>
                                        <p:tav tm="100000">
                                          <p:val>
                                            <p:strVal val="ppt_y+.1"/>
                                          </p:val>
                                        </p:tav>
                                      </p:tavLst>
                                    </p:anim>
                                    <p:set>
                                      <p:cBhvr>
                                        <p:cTn id="71" dur="1" fill="hold">
                                          <p:stCondLst>
                                            <p:cond delay="999"/>
                                          </p:stCondLst>
                                        </p:cTn>
                                        <p:tgtEl>
                                          <p:spTgt spid="73"/>
                                        </p:tgtEl>
                                        <p:attrNameLst>
                                          <p:attrName>style.visibility</p:attrName>
                                        </p:attrNameLst>
                                      </p:cBhvr>
                                      <p:to>
                                        <p:strVal val="hidden"/>
                                      </p:to>
                                    </p:set>
                                  </p:childTnLst>
                                </p:cTn>
                              </p:par>
                              <p:par>
                                <p:cTn id="72" presetID="42" presetClass="exit" presetSubtype="0" fill="hold" grpId="0" nodeType="withEffect">
                                  <p:stCondLst>
                                    <p:cond delay="0"/>
                                  </p:stCondLst>
                                  <p:childTnLst>
                                    <p:animEffect transition="out" filter="fade">
                                      <p:cBhvr>
                                        <p:cTn id="73" dur="1000"/>
                                        <p:tgtEl>
                                          <p:spTgt spid="72"/>
                                        </p:tgtEl>
                                      </p:cBhvr>
                                    </p:animEffect>
                                    <p:anim calcmode="lin" valueType="num">
                                      <p:cBhvr>
                                        <p:cTn id="74" dur="1000"/>
                                        <p:tgtEl>
                                          <p:spTgt spid="72"/>
                                        </p:tgtEl>
                                        <p:attrNameLst>
                                          <p:attrName>ppt_x</p:attrName>
                                        </p:attrNameLst>
                                      </p:cBhvr>
                                      <p:tavLst>
                                        <p:tav tm="0">
                                          <p:val>
                                            <p:strVal val="ppt_x"/>
                                          </p:val>
                                        </p:tav>
                                        <p:tav tm="100000">
                                          <p:val>
                                            <p:strVal val="ppt_x"/>
                                          </p:val>
                                        </p:tav>
                                      </p:tavLst>
                                    </p:anim>
                                    <p:anim calcmode="lin" valueType="num">
                                      <p:cBhvr>
                                        <p:cTn id="75" dur="1000"/>
                                        <p:tgtEl>
                                          <p:spTgt spid="72"/>
                                        </p:tgtEl>
                                        <p:attrNameLst>
                                          <p:attrName>ppt_y</p:attrName>
                                        </p:attrNameLst>
                                      </p:cBhvr>
                                      <p:tavLst>
                                        <p:tav tm="0">
                                          <p:val>
                                            <p:strVal val="ppt_y"/>
                                          </p:val>
                                        </p:tav>
                                        <p:tav tm="100000">
                                          <p:val>
                                            <p:strVal val="ppt_y+.1"/>
                                          </p:val>
                                        </p:tav>
                                      </p:tavLst>
                                    </p:anim>
                                    <p:set>
                                      <p:cBhvr>
                                        <p:cTn id="76" dur="1" fill="hold">
                                          <p:stCondLst>
                                            <p:cond delay="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2" grpId="0"/>
      <p:bldP spid="73" grpId="0"/>
      <p:bldP spid="74" grpId="0"/>
      <p:bldP spid="76" grpId="0"/>
      <p:bldP spid="78" grpId="0"/>
      <p:bldP spid="7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3</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two maximal matching of the following graphs.</a:t>
            </a:r>
          </a:p>
          <a:p>
            <a:endParaRPr lang="en-US" sz="2800" dirty="0">
              <a:solidFill>
                <a:schemeClr val="bg1"/>
              </a:solidFill>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5840223" y="21896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Oval 53">
            <a:extLst>
              <a:ext uri="{FF2B5EF4-FFF2-40B4-BE49-F238E27FC236}">
                <a16:creationId xmlns:a16="http://schemas.microsoft.com/office/drawing/2014/main" id="{BDD11F87-DA81-9510-C1CB-0AF4093562CB}"/>
              </a:ext>
            </a:extLst>
          </p:cNvPr>
          <p:cNvSpPr/>
          <p:nvPr/>
        </p:nvSpPr>
        <p:spPr>
          <a:xfrm rot="5400000">
            <a:off x="5127850" y="29097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6560303" y="29097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6" name="Straight Connector 55">
            <a:extLst>
              <a:ext uri="{FF2B5EF4-FFF2-40B4-BE49-F238E27FC236}">
                <a16:creationId xmlns:a16="http://schemas.microsoft.com/office/drawing/2014/main" id="{6205DD86-315C-53B6-CEEF-A9919650168E}"/>
              </a:ext>
            </a:extLst>
          </p:cNvPr>
          <p:cNvCxnSpPr>
            <a:cxnSpLocks/>
            <a:stCxn id="53" idx="5"/>
            <a:endCxn id="54" idx="1"/>
          </p:cNvCxnSpPr>
          <p:nvPr/>
        </p:nvCxnSpPr>
        <p:spPr>
          <a:xfrm flipH="1">
            <a:off x="5250762" y="2312555"/>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6205DD86-315C-53B6-CEEF-A9919650168E}"/>
              </a:ext>
            </a:extLst>
          </p:cNvPr>
          <p:cNvCxnSpPr>
            <a:cxnSpLocks/>
            <a:stCxn id="53" idx="7"/>
            <a:endCxn id="55" idx="3"/>
          </p:cNvCxnSpPr>
          <p:nvPr/>
        </p:nvCxnSpPr>
        <p:spPr>
          <a:xfrm>
            <a:off x="5963135" y="2312555"/>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6205DD86-315C-53B6-CEEF-A9919650168E}"/>
              </a:ext>
            </a:extLst>
          </p:cNvPr>
          <p:cNvCxnSpPr>
            <a:cxnSpLocks/>
            <a:stCxn id="55" idx="4"/>
            <a:endCxn id="54" idx="0"/>
          </p:cNvCxnSpPr>
          <p:nvPr/>
        </p:nvCxnSpPr>
        <p:spPr>
          <a:xfrm flipH="1">
            <a:off x="5271850" y="2981723"/>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BDD11F87-DA81-9510-C1CB-0AF4093562CB}"/>
              </a:ext>
            </a:extLst>
          </p:cNvPr>
          <p:cNvSpPr/>
          <p:nvPr/>
        </p:nvSpPr>
        <p:spPr>
          <a:xfrm rot="5400000">
            <a:off x="5120143" y="4349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6560303" y="4349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1" name="Straight Connector 60">
            <a:extLst>
              <a:ext uri="{FF2B5EF4-FFF2-40B4-BE49-F238E27FC236}">
                <a16:creationId xmlns:a16="http://schemas.microsoft.com/office/drawing/2014/main" id="{6205DD86-315C-53B6-CEEF-A9919650168E}"/>
              </a:ext>
            </a:extLst>
          </p:cNvPr>
          <p:cNvCxnSpPr>
            <a:cxnSpLocks/>
            <a:stCxn id="54" idx="6"/>
            <a:endCxn id="59" idx="2"/>
          </p:cNvCxnSpPr>
          <p:nvPr/>
        </p:nvCxnSpPr>
        <p:spPr>
          <a:xfrm flipH="1">
            <a:off x="5192143" y="3053723"/>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55" idx="6"/>
            <a:endCxn id="60" idx="2"/>
          </p:cNvCxnSpPr>
          <p:nvPr/>
        </p:nvCxnSpPr>
        <p:spPr>
          <a:xfrm>
            <a:off x="6632303" y="3053723"/>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4"/>
            <a:endCxn id="59" idx="0"/>
          </p:cNvCxnSpPr>
          <p:nvPr/>
        </p:nvCxnSpPr>
        <p:spPr>
          <a:xfrm flipH="1">
            <a:off x="5264143" y="4421883"/>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60" idx="3"/>
            <a:endCxn id="54" idx="7"/>
          </p:cNvCxnSpPr>
          <p:nvPr/>
        </p:nvCxnSpPr>
        <p:spPr>
          <a:xfrm flipH="1" flipV="1">
            <a:off x="5250762" y="3032635"/>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5" name="TextBox 64"/>
          <p:cNvSpPr txBox="1"/>
          <p:nvPr/>
        </p:nvSpPr>
        <p:spPr>
          <a:xfrm>
            <a:off x="6204115" y="4710120"/>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6" name="TextBox 65"/>
          <p:cNvSpPr txBox="1"/>
          <p:nvPr/>
        </p:nvSpPr>
        <p:spPr>
          <a:xfrm>
            <a:off x="4809811" y="3398974"/>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67" name="TextBox 66"/>
          <p:cNvSpPr txBox="1"/>
          <p:nvPr/>
        </p:nvSpPr>
        <p:spPr>
          <a:xfrm>
            <a:off x="5192383" y="2213738"/>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68" name="TextBox 67"/>
          <p:cNvSpPr txBox="1"/>
          <p:nvPr/>
        </p:nvSpPr>
        <p:spPr>
          <a:xfrm>
            <a:off x="5833859" y="3235644"/>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69" name="TextBox 68"/>
          <p:cNvSpPr txBox="1"/>
          <p:nvPr/>
        </p:nvSpPr>
        <p:spPr>
          <a:xfrm>
            <a:off x="6648800" y="3398974"/>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0" name="TextBox 69"/>
          <p:cNvSpPr txBox="1"/>
          <p:nvPr/>
        </p:nvSpPr>
        <p:spPr>
          <a:xfrm>
            <a:off x="5686660" y="391272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71" name="Straight Connector 70">
            <a:extLst>
              <a:ext uri="{FF2B5EF4-FFF2-40B4-BE49-F238E27FC236}">
                <a16:creationId xmlns:a16="http://schemas.microsoft.com/office/drawing/2014/main" id="{6205DD86-315C-53B6-CEEF-A9919650168E}"/>
              </a:ext>
            </a:extLst>
          </p:cNvPr>
          <p:cNvCxnSpPr>
            <a:cxnSpLocks/>
            <a:stCxn id="72" idx="3"/>
            <a:endCxn id="59" idx="7"/>
          </p:cNvCxnSpPr>
          <p:nvPr/>
        </p:nvCxnSpPr>
        <p:spPr>
          <a:xfrm flipH="1" flipV="1">
            <a:off x="5243055" y="4472795"/>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5836204" y="507893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3" name="Straight Connector 72">
            <a:extLst>
              <a:ext uri="{FF2B5EF4-FFF2-40B4-BE49-F238E27FC236}">
                <a16:creationId xmlns:a16="http://schemas.microsoft.com/office/drawing/2014/main" id="{6205DD86-315C-53B6-CEEF-A9919650168E}"/>
              </a:ext>
            </a:extLst>
          </p:cNvPr>
          <p:cNvCxnSpPr>
            <a:cxnSpLocks/>
            <a:stCxn id="72" idx="1"/>
            <a:endCxn id="60" idx="5"/>
          </p:cNvCxnSpPr>
          <p:nvPr/>
        </p:nvCxnSpPr>
        <p:spPr>
          <a:xfrm flipV="1">
            <a:off x="5959116" y="4472795"/>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4" name="TextBox 73"/>
          <p:cNvSpPr txBox="1"/>
          <p:nvPr/>
        </p:nvSpPr>
        <p:spPr>
          <a:xfrm>
            <a:off x="5720225" y="2475348"/>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5" name="TextBox 74"/>
          <p:cNvSpPr txBox="1"/>
          <p:nvPr/>
        </p:nvSpPr>
        <p:spPr>
          <a:xfrm>
            <a:off x="5139942" y="4638256"/>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6" name="TextBox 75"/>
          <p:cNvSpPr txBox="1"/>
          <p:nvPr/>
        </p:nvSpPr>
        <p:spPr>
          <a:xfrm>
            <a:off x="6222473" y="2189372"/>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mc:AlternateContent xmlns:mc="http://schemas.openxmlformats.org/markup-compatibility/2006" xmlns:a14="http://schemas.microsoft.com/office/drawing/2010/main">
        <mc:Choice Requires="a14">
          <p:sp>
            <p:nvSpPr>
              <p:cNvPr id="126" name="TextBox 125"/>
              <p:cNvSpPr txBox="1"/>
              <p:nvPr/>
            </p:nvSpPr>
            <p:spPr>
              <a:xfrm>
                <a:off x="5614277" y="5444547"/>
                <a:ext cx="486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5614277" y="5444547"/>
                <a:ext cx="486030" cy="523220"/>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31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3</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any two maximal matching of the following graphs.</a:t>
            </a:r>
          </a:p>
          <a:p>
            <a:endParaRPr lang="en-US" sz="2800" dirty="0">
              <a:solidFill>
                <a:schemeClr val="bg1"/>
              </a:solidFill>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9641574" y="20854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Oval 53">
            <a:extLst>
              <a:ext uri="{FF2B5EF4-FFF2-40B4-BE49-F238E27FC236}">
                <a16:creationId xmlns:a16="http://schemas.microsoft.com/office/drawing/2014/main" id="{BDD11F87-DA81-9510-C1CB-0AF4093562CB}"/>
              </a:ext>
            </a:extLst>
          </p:cNvPr>
          <p:cNvSpPr/>
          <p:nvPr/>
        </p:nvSpPr>
        <p:spPr>
          <a:xfrm rot="5400000">
            <a:off x="8929201" y="28055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10361654" y="28055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6" name="Straight Connector 55">
            <a:extLst>
              <a:ext uri="{FF2B5EF4-FFF2-40B4-BE49-F238E27FC236}">
                <a16:creationId xmlns:a16="http://schemas.microsoft.com/office/drawing/2014/main" id="{6205DD86-315C-53B6-CEEF-A9919650168E}"/>
              </a:ext>
            </a:extLst>
          </p:cNvPr>
          <p:cNvCxnSpPr>
            <a:cxnSpLocks/>
            <a:stCxn id="53" idx="5"/>
            <a:endCxn id="54" idx="1"/>
          </p:cNvCxnSpPr>
          <p:nvPr/>
        </p:nvCxnSpPr>
        <p:spPr>
          <a:xfrm flipH="1">
            <a:off x="9052113" y="2208337"/>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6205DD86-315C-53B6-CEEF-A9919650168E}"/>
              </a:ext>
            </a:extLst>
          </p:cNvPr>
          <p:cNvCxnSpPr>
            <a:cxnSpLocks/>
            <a:stCxn id="53" idx="7"/>
            <a:endCxn id="55" idx="3"/>
          </p:cNvCxnSpPr>
          <p:nvPr/>
        </p:nvCxnSpPr>
        <p:spPr>
          <a:xfrm>
            <a:off x="9764486" y="2208337"/>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6205DD86-315C-53B6-CEEF-A9919650168E}"/>
              </a:ext>
            </a:extLst>
          </p:cNvPr>
          <p:cNvCxnSpPr>
            <a:cxnSpLocks/>
            <a:stCxn id="55" idx="4"/>
            <a:endCxn id="54" idx="0"/>
          </p:cNvCxnSpPr>
          <p:nvPr/>
        </p:nvCxnSpPr>
        <p:spPr>
          <a:xfrm flipH="1">
            <a:off x="9073201" y="2877505"/>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BDD11F87-DA81-9510-C1CB-0AF4093562CB}"/>
              </a:ext>
            </a:extLst>
          </p:cNvPr>
          <p:cNvSpPr/>
          <p:nvPr/>
        </p:nvSpPr>
        <p:spPr>
          <a:xfrm rot="5400000">
            <a:off x="8921494" y="42456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0361654" y="42456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1" name="Straight Connector 60">
            <a:extLst>
              <a:ext uri="{FF2B5EF4-FFF2-40B4-BE49-F238E27FC236}">
                <a16:creationId xmlns:a16="http://schemas.microsoft.com/office/drawing/2014/main" id="{6205DD86-315C-53B6-CEEF-A9919650168E}"/>
              </a:ext>
            </a:extLst>
          </p:cNvPr>
          <p:cNvCxnSpPr>
            <a:cxnSpLocks/>
            <a:stCxn id="54" idx="6"/>
            <a:endCxn id="59" idx="2"/>
          </p:cNvCxnSpPr>
          <p:nvPr/>
        </p:nvCxnSpPr>
        <p:spPr>
          <a:xfrm flipH="1">
            <a:off x="8993494" y="2949505"/>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55" idx="6"/>
            <a:endCxn id="60" idx="2"/>
          </p:cNvCxnSpPr>
          <p:nvPr/>
        </p:nvCxnSpPr>
        <p:spPr>
          <a:xfrm>
            <a:off x="10433654" y="2949505"/>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4"/>
            <a:endCxn id="59" idx="0"/>
          </p:cNvCxnSpPr>
          <p:nvPr/>
        </p:nvCxnSpPr>
        <p:spPr>
          <a:xfrm flipH="1">
            <a:off x="9065494" y="4317665"/>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60" idx="3"/>
            <a:endCxn id="54" idx="7"/>
          </p:cNvCxnSpPr>
          <p:nvPr/>
        </p:nvCxnSpPr>
        <p:spPr>
          <a:xfrm flipH="1" flipV="1">
            <a:off x="9052113" y="2928417"/>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5" name="TextBox 64"/>
          <p:cNvSpPr txBox="1"/>
          <p:nvPr/>
        </p:nvSpPr>
        <p:spPr>
          <a:xfrm>
            <a:off x="10005466" y="4605902"/>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6" name="TextBox 65"/>
          <p:cNvSpPr txBox="1"/>
          <p:nvPr/>
        </p:nvSpPr>
        <p:spPr>
          <a:xfrm>
            <a:off x="8611162" y="3294756"/>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67" name="TextBox 66"/>
          <p:cNvSpPr txBox="1"/>
          <p:nvPr/>
        </p:nvSpPr>
        <p:spPr>
          <a:xfrm>
            <a:off x="8993734" y="2109520"/>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68" name="TextBox 67"/>
          <p:cNvSpPr txBox="1"/>
          <p:nvPr/>
        </p:nvSpPr>
        <p:spPr>
          <a:xfrm>
            <a:off x="9635210" y="3131426"/>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69" name="TextBox 68"/>
          <p:cNvSpPr txBox="1"/>
          <p:nvPr/>
        </p:nvSpPr>
        <p:spPr>
          <a:xfrm>
            <a:off x="10450151" y="3294756"/>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0" name="TextBox 69"/>
          <p:cNvSpPr txBox="1"/>
          <p:nvPr/>
        </p:nvSpPr>
        <p:spPr>
          <a:xfrm>
            <a:off x="9488011" y="3808507"/>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71" name="Straight Connector 70">
            <a:extLst>
              <a:ext uri="{FF2B5EF4-FFF2-40B4-BE49-F238E27FC236}">
                <a16:creationId xmlns:a16="http://schemas.microsoft.com/office/drawing/2014/main" id="{6205DD86-315C-53B6-CEEF-A9919650168E}"/>
              </a:ext>
            </a:extLst>
          </p:cNvPr>
          <p:cNvCxnSpPr>
            <a:cxnSpLocks/>
            <a:stCxn id="72" idx="3"/>
            <a:endCxn id="59" idx="7"/>
          </p:cNvCxnSpPr>
          <p:nvPr/>
        </p:nvCxnSpPr>
        <p:spPr>
          <a:xfrm flipH="1" flipV="1">
            <a:off x="9044406" y="4368577"/>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9637555" y="497471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3" name="Straight Connector 72">
            <a:extLst>
              <a:ext uri="{FF2B5EF4-FFF2-40B4-BE49-F238E27FC236}">
                <a16:creationId xmlns:a16="http://schemas.microsoft.com/office/drawing/2014/main" id="{6205DD86-315C-53B6-CEEF-A9919650168E}"/>
              </a:ext>
            </a:extLst>
          </p:cNvPr>
          <p:cNvCxnSpPr>
            <a:cxnSpLocks/>
            <a:stCxn id="72" idx="1"/>
            <a:endCxn id="60" idx="5"/>
          </p:cNvCxnSpPr>
          <p:nvPr/>
        </p:nvCxnSpPr>
        <p:spPr>
          <a:xfrm flipV="1">
            <a:off x="9760467" y="4368577"/>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4" name="TextBox 73"/>
          <p:cNvSpPr txBox="1"/>
          <p:nvPr/>
        </p:nvSpPr>
        <p:spPr>
          <a:xfrm>
            <a:off x="9521576" y="2371130"/>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5" name="TextBox 74"/>
          <p:cNvSpPr txBox="1"/>
          <p:nvPr/>
        </p:nvSpPr>
        <p:spPr>
          <a:xfrm>
            <a:off x="8941293" y="4534038"/>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6" name="TextBox 75"/>
          <p:cNvSpPr txBox="1"/>
          <p:nvPr/>
        </p:nvSpPr>
        <p:spPr>
          <a:xfrm>
            <a:off x="10023824" y="2085154"/>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sp>
        <p:nvSpPr>
          <p:cNvPr id="78" name="Oval 77">
            <a:extLst>
              <a:ext uri="{FF2B5EF4-FFF2-40B4-BE49-F238E27FC236}">
                <a16:creationId xmlns:a16="http://schemas.microsoft.com/office/drawing/2014/main" id="{BDD11F87-DA81-9510-C1CB-0AF4093562CB}"/>
              </a:ext>
            </a:extLst>
          </p:cNvPr>
          <p:cNvSpPr/>
          <p:nvPr/>
        </p:nvSpPr>
        <p:spPr>
          <a:xfrm rot="5400000">
            <a:off x="2137217" y="214248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1424844" y="28625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0" name="Oval 79">
            <a:extLst>
              <a:ext uri="{FF2B5EF4-FFF2-40B4-BE49-F238E27FC236}">
                <a16:creationId xmlns:a16="http://schemas.microsoft.com/office/drawing/2014/main" id="{BDD11F87-DA81-9510-C1CB-0AF4093562CB}"/>
              </a:ext>
            </a:extLst>
          </p:cNvPr>
          <p:cNvSpPr/>
          <p:nvPr/>
        </p:nvSpPr>
        <p:spPr>
          <a:xfrm rot="5400000">
            <a:off x="2857297" y="28625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1" name="Straight Connector 80">
            <a:extLst>
              <a:ext uri="{FF2B5EF4-FFF2-40B4-BE49-F238E27FC236}">
                <a16:creationId xmlns:a16="http://schemas.microsoft.com/office/drawing/2014/main" id="{6205DD86-315C-53B6-CEEF-A9919650168E}"/>
              </a:ext>
            </a:extLst>
          </p:cNvPr>
          <p:cNvCxnSpPr>
            <a:cxnSpLocks/>
            <a:stCxn id="78" idx="5"/>
            <a:endCxn id="79" idx="1"/>
          </p:cNvCxnSpPr>
          <p:nvPr/>
        </p:nvCxnSpPr>
        <p:spPr>
          <a:xfrm flipH="1">
            <a:off x="1547756" y="2265398"/>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8" idx="7"/>
            <a:endCxn id="80" idx="3"/>
          </p:cNvCxnSpPr>
          <p:nvPr/>
        </p:nvCxnSpPr>
        <p:spPr>
          <a:xfrm>
            <a:off x="2260129" y="2265398"/>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80" idx="4"/>
            <a:endCxn id="79" idx="0"/>
          </p:cNvCxnSpPr>
          <p:nvPr/>
        </p:nvCxnSpPr>
        <p:spPr>
          <a:xfrm flipH="1">
            <a:off x="1568844" y="2934566"/>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1417137" y="43027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5" name="Oval 84">
            <a:extLst>
              <a:ext uri="{FF2B5EF4-FFF2-40B4-BE49-F238E27FC236}">
                <a16:creationId xmlns:a16="http://schemas.microsoft.com/office/drawing/2014/main" id="{BDD11F87-DA81-9510-C1CB-0AF4093562CB}"/>
              </a:ext>
            </a:extLst>
          </p:cNvPr>
          <p:cNvSpPr/>
          <p:nvPr/>
        </p:nvSpPr>
        <p:spPr>
          <a:xfrm rot="5400000">
            <a:off x="2857297" y="430272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6" name="Straight Connector 85">
            <a:extLst>
              <a:ext uri="{FF2B5EF4-FFF2-40B4-BE49-F238E27FC236}">
                <a16:creationId xmlns:a16="http://schemas.microsoft.com/office/drawing/2014/main" id="{6205DD86-315C-53B6-CEEF-A9919650168E}"/>
              </a:ext>
            </a:extLst>
          </p:cNvPr>
          <p:cNvCxnSpPr>
            <a:cxnSpLocks/>
            <a:stCxn id="79" idx="6"/>
            <a:endCxn id="84" idx="2"/>
          </p:cNvCxnSpPr>
          <p:nvPr/>
        </p:nvCxnSpPr>
        <p:spPr>
          <a:xfrm flipH="1">
            <a:off x="1489137" y="3006566"/>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80" idx="6"/>
            <a:endCxn id="85" idx="2"/>
          </p:cNvCxnSpPr>
          <p:nvPr/>
        </p:nvCxnSpPr>
        <p:spPr>
          <a:xfrm>
            <a:off x="2929297" y="3006566"/>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6205DD86-315C-53B6-CEEF-A9919650168E}"/>
              </a:ext>
            </a:extLst>
          </p:cNvPr>
          <p:cNvCxnSpPr>
            <a:cxnSpLocks/>
            <a:stCxn id="85" idx="4"/>
            <a:endCxn id="84" idx="0"/>
          </p:cNvCxnSpPr>
          <p:nvPr/>
        </p:nvCxnSpPr>
        <p:spPr>
          <a:xfrm flipH="1">
            <a:off x="1561137" y="4374726"/>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6205DD86-315C-53B6-CEEF-A9919650168E}"/>
              </a:ext>
            </a:extLst>
          </p:cNvPr>
          <p:cNvCxnSpPr>
            <a:cxnSpLocks/>
            <a:stCxn id="85" idx="3"/>
            <a:endCxn id="79" idx="7"/>
          </p:cNvCxnSpPr>
          <p:nvPr/>
        </p:nvCxnSpPr>
        <p:spPr>
          <a:xfrm flipH="1" flipV="1">
            <a:off x="1547756" y="2985478"/>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0" name="TextBox 89"/>
          <p:cNvSpPr txBox="1"/>
          <p:nvPr/>
        </p:nvSpPr>
        <p:spPr>
          <a:xfrm>
            <a:off x="2501109" y="4662963"/>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91" name="TextBox 90"/>
          <p:cNvSpPr txBox="1"/>
          <p:nvPr/>
        </p:nvSpPr>
        <p:spPr>
          <a:xfrm>
            <a:off x="1106805" y="3351817"/>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92" name="TextBox 91"/>
          <p:cNvSpPr txBox="1"/>
          <p:nvPr/>
        </p:nvSpPr>
        <p:spPr>
          <a:xfrm>
            <a:off x="1489377" y="2166581"/>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93" name="TextBox 92"/>
          <p:cNvSpPr txBox="1"/>
          <p:nvPr/>
        </p:nvSpPr>
        <p:spPr>
          <a:xfrm>
            <a:off x="2130853" y="3188487"/>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94" name="TextBox 93"/>
          <p:cNvSpPr txBox="1"/>
          <p:nvPr/>
        </p:nvSpPr>
        <p:spPr>
          <a:xfrm>
            <a:off x="2945794" y="3351817"/>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95" name="TextBox 94"/>
          <p:cNvSpPr txBox="1"/>
          <p:nvPr/>
        </p:nvSpPr>
        <p:spPr>
          <a:xfrm>
            <a:off x="1983654" y="3865568"/>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96" name="Straight Connector 95">
            <a:extLst>
              <a:ext uri="{FF2B5EF4-FFF2-40B4-BE49-F238E27FC236}">
                <a16:creationId xmlns:a16="http://schemas.microsoft.com/office/drawing/2014/main" id="{6205DD86-315C-53B6-CEEF-A9919650168E}"/>
              </a:ext>
            </a:extLst>
          </p:cNvPr>
          <p:cNvCxnSpPr>
            <a:cxnSpLocks/>
            <a:stCxn id="97" idx="3"/>
            <a:endCxn id="84" idx="7"/>
          </p:cNvCxnSpPr>
          <p:nvPr/>
        </p:nvCxnSpPr>
        <p:spPr>
          <a:xfrm flipH="1" flipV="1">
            <a:off x="1540049" y="4425638"/>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7" name="Oval 96">
            <a:extLst>
              <a:ext uri="{FF2B5EF4-FFF2-40B4-BE49-F238E27FC236}">
                <a16:creationId xmlns:a16="http://schemas.microsoft.com/office/drawing/2014/main" id="{BDD11F87-DA81-9510-C1CB-0AF4093562CB}"/>
              </a:ext>
            </a:extLst>
          </p:cNvPr>
          <p:cNvSpPr/>
          <p:nvPr/>
        </p:nvSpPr>
        <p:spPr>
          <a:xfrm rot="5400000">
            <a:off x="2133198" y="503177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8" name="Straight Connector 97">
            <a:extLst>
              <a:ext uri="{FF2B5EF4-FFF2-40B4-BE49-F238E27FC236}">
                <a16:creationId xmlns:a16="http://schemas.microsoft.com/office/drawing/2014/main" id="{6205DD86-315C-53B6-CEEF-A9919650168E}"/>
              </a:ext>
            </a:extLst>
          </p:cNvPr>
          <p:cNvCxnSpPr>
            <a:cxnSpLocks/>
            <a:stCxn id="97" idx="1"/>
            <a:endCxn id="85" idx="5"/>
          </p:cNvCxnSpPr>
          <p:nvPr/>
        </p:nvCxnSpPr>
        <p:spPr>
          <a:xfrm flipV="1">
            <a:off x="2256110" y="4425638"/>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TextBox 98"/>
          <p:cNvSpPr txBox="1"/>
          <p:nvPr/>
        </p:nvSpPr>
        <p:spPr>
          <a:xfrm>
            <a:off x="2017219" y="242819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00" name="TextBox 99"/>
          <p:cNvSpPr txBox="1"/>
          <p:nvPr/>
        </p:nvSpPr>
        <p:spPr>
          <a:xfrm>
            <a:off x="1436936" y="459109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01" name="TextBox 100"/>
          <p:cNvSpPr txBox="1"/>
          <p:nvPr/>
        </p:nvSpPr>
        <p:spPr>
          <a:xfrm>
            <a:off x="2519467" y="2142215"/>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sp>
        <p:nvSpPr>
          <p:cNvPr id="102" name="Oval 101">
            <a:extLst>
              <a:ext uri="{FF2B5EF4-FFF2-40B4-BE49-F238E27FC236}">
                <a16:creationId xmlns:a16="http://schemas.microsoft.com/office/drawing/2014/main" id="{BDD11F87-DA81-9510-C1CB-0AF4093562CB}"/>
              </a:ext>
            </a:extLst>
          </p:cNvPr>
          <p:cNvSpPr/>
          <p:nvPr/>
        </p:nvSpPr>
        <p:spPr>
          <a:xfrm rot="5400000">
            <a:off x="6116839" y="20854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5404466" y="28055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4" name="Oval 103">
            <a:extLst>
              <a:ext uri="{FF2B5EF4-FFF2-40B4-BE49-F238E27FC236}">
                <a16:creationId xmlns:a16="http://schemas.microsoft.com/office/drawing/2014/main" id="{BDD11F87-DA81-9510-C1CB-0AF4093562CB}"/>
              </a:ext>
            </a:extLst>
          </p:cNvPr>
          <p:cNvSpPr/>
          <p:nvPr/>
        </p:nvSpPr>
        <p:spPr>
          <a:xfrm rot="5400000">
            <a:off x="6836919" y="28055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5" name="Straight Connector 104">
            <a:extLst>
              <a:ext uri="{FF2B5EF4-FFF2-40B4-BE49-F238E27FC236}">
                <a16:creationId xmlns:a16="http://schemas.microsoft.com/office/drawing/2014/main" id="{6205DD86-315C-53B6-CEEF-A9919650168E}"/>
              </a:ext>
            </a:extLst>
          </p:cNvPr>
          <p:cNvCxnSpPr>
            <a:cxnSpLocks/>
            <a:stCxn id="102" idx="5"/>
            <a:endCxn id="103" idx="1"/>
          </p:cNvCxnSpPr>
          <p:nvPr/>
        </p:nvCxnSpPr>
        <p:spPr>
          <a:xfrm flipH="1">
            <a:off x="5527378" y="2208337"/>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102" idx="7"/>
            <a:endCxn id="104" idx="3"/>
          </p:cNvCxnSpPr>
          <p:nvPr/>
        </p:nvCxnSpPr>
        <p:spPr>
          <a:xfrm>
            <a:off x="6239751" y="2208337"/>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6205DD86-315C-53B6-CEEF-A9919650168E}"/>
              </a:ext>
            </a:extLst>
          </p:cNvPr>
          <p:cNvCxnSpPr>
            <a:cxnSpLocks/>
            <a:stCxn id="104" idx="4"/>
            <a:endCxn id="103" idx="0"/>
          </p:cNvCxnSpPr>
          <p:nvPr/>
        </p:nvCxnSpPr>
        <p:spPr>
          <a:xfrm flipH="1">
            <a:off x="5548466" y="2877505"/>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8" name="Oval 107">
            <a:extLst>
              <a:ext uri="{FF2B5EF4-FFF2-40B4-BE49-F238E27FC236}">
                <a16:creationId xmlns:a16="http://schemas.microsoft.com/office/drawing/2014/main" id="{BDD11F87-DA81-9510-C1CB-0AF4093562CB}"/>
              </a:ext>
            </a:extLst>
          </p:cNvPr>
          <p:cNvSpPr/>
          <p:nvPr/>
        </p:nvSpPr>
        <p:spPr>
          <a:xfrm rot="5400000">
            <a:off x="5396759" y="42456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6836919" y="42456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0" name="Straight Connector 109">
            <a:extLst>
              <a:ext uri="{FF2B5EF4-FFF2-40B4-BE49-F238E27FC236}">
                <a16:creationId xmlns:a16="http://schemas.microsoft.com/office/drawing/2014/main" id="{6205DD86-315C-53B6-CEEF-A9919650168E}"/>
              </a:ext>
            </a:extLst>
          </p:cNvPr>
          <p:cNvCxnSpPr>
            <a:cxnSpLocks/>
            <a:stCxn id="103" idx="6"/>
            <a:endCxn id="108" idx="2"/>
          </p:cNvCxnSpPr>
          <p:nvPr/>
        </p:nvCxnSpPr>
        <p:spPr>
          <a:xfrm flipH="1">
            <a:off x="5468759" y="2949505"/>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4" idx="6"/>
            <a:endCxn id="109" idx="2"/>
          </p:cNvCxnSpPr>
          <p:nvPr/>
        </p:nvCxnSpPr>
        <p:spPr>
          <a:xfrm>
            <a:off x="6908919" y="2949505"/>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a:extLst>
              <a:ext uri="{FF2B5EF4-FFF2-40B4-BE49-F238E27FC236}">
                <a16:creationId xmlns:a16="http://schemas.microsoft.com/office/drawing/2014/main" id="{6205DD86-315C-53B6-CEEF-A9919650168E}"/>
              </a:ext>
            </a:extLst>
          </p:cNvPr>
          <p:cNvCxnSpPr>
            <a:cxnSpLocks/>
            <a:stCxn id="109" idx="4"/>
            <a:endCxn id="108" idx="0"/>
          </p:cNvCxnSpPr>
          <p:nvPr/>
        </p:nvCxnSpPr>
        <p:spPr>
          <a:xfrm flipH="1">
            <a:off x="5540759" y="4317665"/>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a:extLst>
              <a:ext uri="{FF2B5EF4-FFF2-40B4-BE49-F238E27FC236}">
                <a16:creationId xmlns:a16="http://schemas.microsoft.com/office/drawing/2014/main" id="{6205DD86-315C-53B6-CEEF-A9919650168E}"/>
              </a:ext>
            </a:extLst>
          </p:cNvPr>
          <p:cNvCxnSpPr>
            <a:cxnSpLocks/>
            <a:stCxn id="109" idx="3"/>
            <a:endCxn id="103" idx="7"/>
          </p:cNvCxnSpPr>
          <p:nvPr/>
        </p:nvCxnSpPr>
        <p:spPr>
          <a:xfrm flipH="1" flipV="1">
            <a:off x="5527378" y="2928417"/>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p:cNvSpPr txBox="1"/>
          <p:nvPr/>
        </p:nvSpPr>
        <p:spPr>
          <a:xfrm>
            <a:off x="6480731" y="4605902"/>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115" name="TextBox 114"/>
          <p:cNvSpPr txBox="1"/>
          <p:nvPr/>
        </p:nvSpPr>
        <p:spPr>
          <a:xfrm>
            <a:off x="5086427" y="3294756"/>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116" name="TextBox 115"/>
          <p:cNvSpPr txBox="1"/>
          <p:nvPr/>
        </p:nvSpPr>
        <p:spPr>
          <a:xfrm>
            <a:off x="5468999" y="2109520"/>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117" name="TextBox 116"/>
          <p:cNvSpPr txBox="1"/>
          <p:nvPr/>
        </p:nvSpPr>
        <p:spPr>
          <a:xfrm>
            <a:off x="6110475" y="3131426"/>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118" name="TextBox 117"/>
          <p:cNvSpPr txBox="1"/>
          <p:nvPr/>
        </p:nvSpPr>
        <p:spPr>
          <a:xfrm>
            <a:off x="6925416" y="3294756"/>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119" name="TextBox 118"/>
          <p:cNvSpPr txBox="1"/>
          <p:nvPr/>
        </p:nvSpPr>
        <p:spPr>
          <a:xfrm>
            <a:off x="5963276" y="3808507"/>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120" name="Straight Connector 119">
            <a:extLst>
              <a:ext uri="{FF2B5EF4-FFF2-40B4-BE49-F238E27FC236}">
                <a16:creationId xmlns:a16="http://schemas.microsoft.com/office/drawing/2014/main" id="{6205DD86-315C-53B6-CEEF-A9919650168E}"/>
              </a:ext>
            </a:extLst>
          </p:cNvPr>
          <p:cNvCxnSpPr>
            <a:cxnSpLocks/>
            <a:stCxn id="121" idx="3"/>
            <a:endCxn id="108" idx="7"/>
          </p:cNvCxnSpPr>
          <p:nvPr/>
        </p:nvCxnSpPr>
        <p:spPr>
          <a:xfrm flipH="1" flipV="1">
            <a:off x="5519671" y="4368577"/>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1" name="Oval 120">
            <a:extLst>
              <a:ext uri="{FF2B5EF4-FFF2-40B4-BE49-F238E27FC236}">
                <a16:creationId xmlns:a16="http://schemas.microsoft.com/office/drawing/2014/main" id="{BDD11F87-DA81-9510-C1CB-0AF4093562CB}"/>
              </a:ext>
            </a:extLst>
          </p:cNvPr>
          <p:cNvSpPr/>
          <p:nvPr/>
        </p:nvSpPr>
        <p:spPr>
          <a:xfrm rot="5400000">
            <a:off x="6112820" y="497471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22" name="Straight Connector 121">
            <a:extLst>
              <a:ext uri="{FF2B5EF4-FFF2-40B4-BE49-F238E27FC236}">
                <a16:creationId xmlns:a16="http://schemas.microsoft.com/office/drawing/2014/main" id="{6205DD86-315C-53B6-CEEF-A9919650168E}"/>
              </a:ext>
            </a:extLst>
          </p:cNvPr>
          <p:cNvCxnSpPr>
            <a:cxnSpLocks/>
            <a:stCxn id="121" idx="1"/>
            <a:endCxn id="109" idx="5"/>
          </p:cNvCxnSpPr>
          <p:nvPr/>
        </p:nvCxnSpPr>
        <p:spPr>
          <a:xfrm flipV="1">
            <a:off x="6235732" y="4368577"/>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23" name="TextBox 122"/>
          <p:cNvSpPr txBox="1"/>
          <p:nvPr/>
        </p:nvSpPr>
        <p:spPr>
          <a:xfrm>
            <a:off x="5996841" y="2371130"/>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124" name="TextBox 123"/>
          <p:cNvSpPr txBox="1"/>
          <p:nvPr/>
        </p:nvSpPr>
        <p:spPr>
          <a:xfrm>
            <a:off x="5416558" y="4534038"/>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25" name="TextBox 124"/>
          <p:cNvSpPr txBox="1"/>
          <p:nvPr/>
        </p:nvSpPr>
        <p:spPr>
          <a:xfrm>
            <a:off x="6499089" y="2085154"/>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cxnSp>
        <p:nvCxnSpPr>
          <p:cNvPr id="77" name="Straight Connector 76"/>
          <p:cNvCxnSpPr/>
          <p:nvPr/>
        </p:nvCxnSpPr>
        <p:spPr>
          <a:xfrm>
            <a:off x="4151940" y="2208337"/>
            <a:ext cx="0" cy="43283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217194" y="2257933"/>
            <a:ext cx="9214" cy="28711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Rectangle 129"/>
              <p:cNvSpPr/>
              <p:nvPr/>
            </p:nvSpPr>
            <p:spPr>
              <a:xfrm>
                <a:off x="349505" y="5193455"/>
                <a:ext cx="3711386" cy="1384995"/>
              </a:xfrm>
              <a:prstGeom prst="rect">
                <a:avLst/>
              </a:prstGeom>
            </p:spPr>
            <p:txBody>
              <a:bodyPr wrap="square">
                <a:spAutoFit/>
              </a:bodyPr>
              <a:lstStyle/>
              <a:p>
                <a:pPr algn="ctr"/>
                <a:r>
                  <a:rPr lang="en-US" sz="2800" dirty="0">
                    <a:solidFill>
                      <a:srgbClr val="002060"/>
                    </a:solidFill>
                  </a:rPr>
                  <a:t>Maximal matching </a:t>
                </a:r>
                <a14:m>
                  <m:oMath xmlns:m="http://schemas.openxmlformats.org/officeDocument/2006/math">
                    <m:sSub>
                      <m:sSubPr>
                        <m:ctrlPr>
                          <a:rPr lang="en-US" sz="2800" i="1" dirty="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M</m:t>
                        </m:r>
                      </m:e>
                      <m:sub>
                        <m:r>
                          <a:rPr lang="en-US" sz="2800" dirty="0">
                            <a:solidFill>
                              <a:srgbClr val="002060"/>
                            </a:solidFill>
                            <a:latin typeface="Cambria Math" panose="02040503050406030204" pitchFamily="18" charset="0"/>
                          </a:rPr>
                          <m:t>1</m:t>
                        </m:r>
                      </m:sub>
                    </m:sSub>
                  </m:oMath>
                </a14:m>
                <a:r>
                  <a:rPr lang="en-US" sz="2800" dirty="0">
                    <a:solidFill>
                      <a:srgbClr val="002060"/>
                    </a:solidFill>
                  </a:rPr>
                  <a:t>(As we can not any edge from graph )</a:t>
                </a:r>
              </a:p>
            </p:txBody>
          </p:sp>
        </mc:Choice>
        <mc:Fallback xmlns="">
          <p:sp>
            <p:nvSpPr>
              <p:cNvPr id="130" name="Rectangle 129"/>
              <p:cNvSpPr>
                <a:spLocks noRot="1" noChangeAspect="1" noMove="1" noResize="1" noEditPoints="1" noAdjustHandles="1" noChangeArrowheads="1" noChangeShapeType="1" noTextEdit="1"/>
              </p:cNvSpPr>
              <p:nvPr/>
            </p:nvSpPr>
            <p:spPr>
              <a:xfrm>
                <a:off x="349505" y="5193455"/>
                <a:ext cx="3711386" cy="1384995"/>
              </a:xfrm>
              <a:prstGeom prst="rect">
                <a:avLst/>
              </a:prstGeom>
              <a:blipFill rotWithShape="0">
                <a:blip r:embed="rId2"/>
                <a:stretch>
                  <a:fillRect t="-4846" b="-11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p:cNvSpPr txBox="1"/>
              <p:nvPr/>
            </p:nvSpPr>
            <p:spPr>
              <a:xfrm>
                <a:off x="9428863" y="5238481"/>
                <a:ext cx="486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133" name="TextBox 132"/>
              <p:cNvSpPr txBox="1">
                <a:spLocks noRot="1" noChangeAspect="1" noMove="1" noResize="1" noEditPoints="1" noAdjustHandles="1" noChangeArrowheads="1" noChangeShapeType="1" noTextEdit="1"/>
              </p:cNvSpPr>
              <p:nvPr/>
            </p:nvSpPr>
            <p:spPr>
              <a:xfrm>
                <a:off x="9428863" y="5238481"/>
                <a:ext cx="48603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p:cNvSpPr/>
              <p:nvPr/>
            </p:nvSpPr>
            <p:spPr>
              <a:xfrm>
                <a:off x="4341693" y="5210972"/>
                <a:ext cx="3711386" cy="1384995"/>
              </a:xfrm>
              <a:prstGeom prst="rect">
                <a:avLst/>
              </a:prstGeom>
            </p:spPr>
            <p:txBody>
              <a:bodyPr wrap="square">
                <a:spAutoFit/>
              </a:bodyPr>
              <a:lstStyle/>
              <a:p>
                <a:pPr algn="ctr"/>
                <a:r>
                  <a:rPr lang="en-US" sz="2800" dirty="0">
                    <a:solidFill>
                      <a:srgbClr val="002060"/>
                    </a:solidFill>
                  </a:rPr>
                  <a:t>Maximal matching </a:t>
                </a:r>
                <a14:m>
                  <m:oMath xmlns:m="http://schemas.openxmlformats.org/officeDocument/2006/math">
                    <m:sSub>
                      <m:sSubPr>
                        <m:ctrlPr>
                          <a:rPr lang="en-US" sz="2800" i="1" dirty="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a14:m>
                <a:r>
                  <a:rPr lang="en-US" sz="2800" dirty="0">
                    <a:solidFill>
                      <a:srgbClr val="002060"/>
                    </a:solidFill>
                  </a:rPr>
                  <a:t>(As we can not any edge from graph )</a:t>
                </a:r>
              </a:p>
            </p:txBody>
          </p:sp>
        </mc:Choice>
        <mc:Fallback xmlns="">
          <p:sp>
            <p:nvSpPr>
              <p:cNvPr id="127" name="Rectangle 126"/>
              <p:cNvSpPr>
                <a:spLocks noRot="1" noChangeAspect="1" noMove="1" noResize="1" noEditPoints="1" noAdjustHandles="1" noChangeArrowheads="1" noChangeShapeType="1" noTextEdit="1"/>
              </p:cNvSpPr>
              <p:nvPr/>
            </p:nvSpPr>
            <p:spPr>
              <a:xfrm>
                <a:off x="4341693" y="5210972"/>
                <a:ext cx="3711386" cy="1384995"/>
              </a:xfrm>
              <a:prstGeom prst="rect">
                <a:avLst/>
              </a:prstGeom>
              <a:blipFill rotWithShape="0">
                <a:blip r:embed="rId4"/>
                <a:stretch>
                  <a:fillRect t="-4846" b="-11454"/>
                </a:stretch>
              </a:blipFill>
            </p:spPr>
            <p:txBody>
              <a:bodyPr/>
              <a:lstStyle/>
              <a:p>
                <a:r>
                  <a:rPr lang="en-US">
                    <a:noFill/>
                  </a:rPr>
                  <a:t> </a:t>
                </a:r>
              </a:p>
            </p:txBody>
          </p:sp>
        </mc:Fallback>
      </mc:AlternateContent>
    </p:spTree>
    <p:extLst>
      <p:ext uri="{BB962C8B-B14F-4D97-AF65-F5344CB8AC3E}">
        <p14:creationId xmlns:p14="http://schemas.microsoft.com/office/powerpoint/2010/main" val="10008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500" fill="hold"/>
                                        <p:tgtEl>
                                          <p:spTgt spid="81"/>
                                        </p:tgtEl>
                                        <p:attrNameLst>
                                          <p:attrName>stroke.color</p:attrName>
                                        </p:attrNameLst>
                                      </p:cBhvr>
                                      <p:to>
                                        <a:schemeClr val="accent2"/>
                                      </p:to>
                                    </p:animClr>
                                    <p:set>
                                      <p:cBhvr>
                                        <p:cTn id="57" dur="500" fill="hold"/>
                                        <p:tgtEl>
                                          <p:spTgt spid="81"/>
                                        </p:tgtEl>
                                        <p:attrNameLst>
                                          <p:attrName>stroke.on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82"/>
                                        </p:tgtEl>
                                      </p:cBhvr>
                                    </p:animEffect>
                                    <p:anim calcmode="lin" valueType="num">
                                      <p:cBhvr>
                                        <p:cTn id="62" dur="1000"/>
                                        <p:tgtEl>
                                          <p:spTgt spid="82"/>
                                        </p:tgtEl>
                                        <p:attrNameLst>
                                          <p:attrName>ppt_x</p:attrName>
                                        </p:attrNameLst>
                                      </p:cBhvr>
                                      <p:tavLst>
                                        <p:tav tm="0">
                                          <p:val>
                                            <p:strVal val="ppt_x"/>
                                          </p:val>
                                        </p:tav>
                                        <p:tav tm="100000">
                                          <p:val>
                                            <p:strVal val="ppt_x"/>
                                          </p:val>
                                        </p:tav>
                                      </p:tavLst>
                                    </p:anim>
                                    <p:anim calcmode="lin" valueType="num">
                                      <p:cBhvr>
                                        <p:cTn id="63" dur="1000"/>
                                        <p:tgtEl>
                                          <p:spTgt spid="82"/>
                                        </p:tgtEl>
                                        <p:attrNameLst>
                                          <p:attrName>ppt_y</p:attrName>
                                        </p:attrNameLst>
                                      </p:cBhvr>
                                      <p:tavLst>
                                        <p:tav tm="0">
                                          <p:val>
                                            <p:strVal val="ppt_y"/>
                                          </p:val>
                                        </p:tav>
                                        <p:tav tm="100000">
                                          <p:val>
                                            <p:strVal val="ppt_y+.1"/>
                                          </p:val>
                                        </p:tav>
                                      </p:tavLst>
                                    </p:anim>
                                    <p:set>
                                      <p:cBhvr>
                                        <p:cTn id="64" dur="1" fill="hold">
                                          <p:stCondLst>
                                            <p:cond delay="999"/>
                                          </p:stCondLst>
                                        </p:cTn>
                                        <p:tgtEl>
                                          <p:spTgt spid="82"/>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83"/>
                                        </p:tgtEl>
                                      </p:cBhvr>
                                    </p:animEffect>
                                    <p:anim calcmode="lin" valueType="num">
                                      <p:cBhvr>
                                        <p:cTn id="67" dur="1000"/>
                                        <p:tgtEl>
                                          <p:spTgt spid="83"/>
                                        </p:tgtEl>
                                        <p:attrNameLst>
                                          <p:attrName>ppt_x</p:attrName>
                                        </p:attrNameLst>
                                      </p:cBhvr>
                                      <p:tavLst>
                                        <p:tav tm="0">
                                          <p:val>
                                            <p:strVal val="ppt_x"/>
                                          </p:val>
                                        </p:tav>
                                        <p:tav tm="100000">
                                          <p:val>
                                            <p:strVal val="ppt_x"/>
                                          </p:val>
                                        </p:tav>
                                      </p:tavLst>
                                    </p:anim>
                                    <p:anim calcmode="lin" valueType="num">
                                      <p:cBhvr>
                                        <p:cTn id="68" dur="1000"/>
                                        <p:tgtEl>
                                          <p:spTgt spid="83"/>
                                        </p:tgtEl>
                                        <p:attrNameLst>
                                          <p:attrName>ppt_y</p:attrName>
                                        </p:attrNameLst>
                                      </p:cBhvr>
                                      <p:tavLst>
                                        <p:tav tm="0">
                                          <p:val>
                                            <p:strVal val="ppt_y"/>
                                          </p:val>
                                        </p:tav>
                                        <p:tav tm="100000">
                                          <p:val>
                                            <p:strVal val="ppt_y+.1"/>
                                          </p:val>
                                        </p:tav>
                                      </p:tavLst>
                                    </p:anim>
                                    <p:set>
                                      <p:cBhvr>
                                        <p:cTn id="69" dur="1" fill="hold">
                                          <p:stCondLst>
                                            <p:cond delay="999"/>
                                          </p:stCondLst>
                                        </p:cTn>
                                        <p:tgtEl>
                                          <p:spTgt spid="83"/>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86"/>
                                        </p:tgtEl>
                                      </p:cBhvr>
                                    </p:animEffect>
                                    <p:anim calcmode="lin" valueType="num">
                                      <p:cBhvr>
                                        <p:cTn id="72" dur="1000"/>
                                        <p:tgtEl>
                                          <p:spTgt spid="86"/>
                                        </p:tgtEl>
                                        <p:attrNameLst>
                                          <p:attrName>ppt_x</p:attrName>
                                        </p:attrNameLst>
                                      </p:cBhvr>
                                      <p:tavLst>
                                        <p:tav tm="0">
                                          <p:val>
                                            <p:strVal val="ppt_x"/>
                                          </p:val>
                                        </p:tav>
                                        <p:tav tm="100000">
                                          <p:val>
                                            <p:strVal val="ppt_x"/>
                                          </p:val>
                                        </p:tav>
                                      </p:tavLst>
                                    </p:anim>
                                    <p:anim calcmode="lin" valueType="num">
                                      <p:cBhvr>
                                        <p:cTn id="73" dur="1000"/>
                                        <p:tgtEl>
                                          <p:spTgt spid="86"/>
                                        </p:tgtEl>
                                        <p:attrNameLst>
                                          <p:attrName>ppt_y</p:attrName>
                                        </p:attrNameLst>
                                      </p:cBhvr>
                                      <p:tavLst>
                                        <p:tav tm="0">
                                          <p:val>
                                            <p:strVal val="ppt_y"/>
                                          </p:val>
                                        </p:tav>
                                        <p:tav tm="100000">
                                          <p:val>
                                            <p:strVal val="ppt_y+.1"/>
                                          </p:val>
                                        </p:tav>
                                      </p:tavLst>
                                    </p:anim>
                                    <p:set>
                                      <p:cBhvr>
                                        <p:cTn id="74" dur="1" fill="hold">
                                          <p:stCondLst>
                                            <p:cond delay="999"/>
                                          </p:stCondLst>
                                        </p:cTn>
                                        <p:tgtEl>
                                          <p:spTgt spid="86"/>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89"/>
                                        </p:tgtEl>
                                      </p:cBhvr>
                                    </p:animEffect>
                                    <p:anim calcmode="lin" valueType="num">
                                      <p:cBhvr>
                                        <p:cTn id="77" dur="1000"/>
                                        <p:tgtEl>
                                          <p:spTgt spid="89"/>
                                        </p:tgtEl>
                                        <p:attrNameLst>
                                          <p:attrName>ppt_x</p:attrName>
                                        </p:attrNameLst>
                                      </p:cBhvr>
                                      <p:tavLst>
                                        <p:tav tm="0">
                                          <p:val>
                                            <p:strVal val="ppt_x"/>
                                          </p:val>
                                        </p:tav>
                                        <p:tav tm="100000">
                                          <p:val>
                                            <p:strVal val="ppt_x"/>
                                          </p:val>
                                        </p:tav>
                                      </p:tavLst>
                                    </p:anim>
                                    <p:anim calcmode="lin" valueType="num">
                                      <p:cBhvr>
                                        <p:cTn id="78" dur="1000"/>
                                        <p:tgtEl>
                                          <p:spTgt spid="89"/>
                                        </p:tgtEl>
                                        <p:attrNameLst>
                                          <p:attrName>ppt_y</p:attrName>
                                        </p:attrNameLst>
                                      </p:cBhvr>
                                      <p:tavLst>
                                        <p:tav tm="0">
                                          <p:val>
                                            <p:strVal val="ppt_y"/>
                                          </p:val>
                                        </p:tav>
                                        <p:tav tm="100000">
                                          <p:val>
                                            <p:strVal val="ppt_y+.1"/>
                                          </p:val>
                                        </p:tav>
                                      </p:tavLst>
                                    </p:anim>
                                    <p:set>
                                      <p:cBhvr>
                                        <p:cTn id="79" dur="1" fill="hold">
                                          <p:stCondLst>
                                            <p:cond delay="999"/>
                                          </p:stCondLst>
                                        </p:cTn>
                                        <p:tgtEl>
                                          <p:spTgt spid="89"/>
                                        </p:tgtEl>
                                        <p:attrNameLst>
                                          <p:attrName>style.visibility</p:attrName>
                                        </p:attrNameLst>
                                      </p:cBhvr>
                                      <p:to>
                                        <p:strVal val="hidden"/>
                                      </p:to>
                                    </p:set>
                                  </p:childTnLst>
                                </p:cTn>
                              </p:par>
                              <p:par>
                                <p:cTn id="80" presetID="42" presetClass="exit" presetSubtype="0" fill="hold" grpId="1" nodeType="withEffect">
                                  <p:stCondLst>
                                    <p:cond delay="0"/>
                                  </p:stCondLst>
                                  <p:childTnLst>
                                    <p:animEffect transition="out" filter="fade">
                                      <p:cBhvr>
                                        <p:cTn id="81" dur="1000"/>
                                        <p:tgtEl>
                                          <p:spTgt spid="93"/>
                                        </p:tgtEl>
                                      </p:cBhvr>
                                    </p:animEffect>
                                    <p:anim calcmode="lin" valueType="num">
                                      <p:cBhvr>
                                        <p:cTn id="82" dur="1000"/>
                                        <p:tgtEl>
                                          <p:spTgt spid="93"/>
                                        </p:tgtEl>
                                        <p:attrNameLst>
                                          <p:attrName>ppt_x</p:attrName>
                                        </p:attrNameLst>
                                      </p:cBhvr>
                                      <p:tavLst>
                                        <p:tav tm="0">
                                          <p:val>
                                            <p:strVal val="ppt_x"/>
                                          </p:val>
                                        </p:tav>
                                        <p:tav tm="100000">
                                          <p:val>
                                            <p:strVal val="ppt_x"/>
                                          </p:val>
                                        </p:tav>
                                      </p:tavLst>
                                    </p:anim>
                                    <p:anim calcmode="lin" valueType="num">
                                      <p:cBhvr>
                                        <p:cTn id="83" dur="1000"/>
                                        <p:tgtEl>
                                          <p:spTgt spid="93"/>
                                        </p:tgtEl>
                                        <p:attrNameLst>
                                          <p:attrName>ppt_y</p:attrName>
                                        </p:attrNameLst>
                                      </p:cBhvr>
                                      <p:tavLst>
                                        <p:tav tm="0">
                                          <p:val>
                                            <p:strVal val="ppt_y"/>
                                          </p:val>
                                        </p:tav>
                                        <p:tav tm="100000">
                                          <p:val>
                                            <p:strVal val="ppt_y+.1"/>
                                          </p:val>
                                        </p:tav>
                                      </p:tavLst>
                                    </p:anim>
                                    <p:set>
                                      <p:cBhvr>
                                        <p:cTn id="84" dur="1" fill="hold">
                                          <p:stCondLst>
                                            <p:cond delay="999"/>
                                          </p:stCondLst>
                                        </p:cTn>
                                        <p:tgtEl>
                                          <p:spTgt spid="93"/>
                                        </p:tgtEl>
                                        <p:attrNameLst>
                                          <p:attrName>style.visibility</p:attrName>
                                        </p:attrNameLst>
                                      </p:cBhvr>
                                      <p:to>
                                        <p:strVal val="hidden"/>
                                      </p:to>
                                    </p:set>
                                  </p:childTnLst>
                                </p:cTn>
                              </p:par>
                              <p:par>
                                <p:cTn id="85" presetID="42" presetClass="exit" presetSubtype="0" fill="hold" grpId="1" nodeType="withEffect">
                                  <p:stCondLst>
                                    <p:cond delay="0"/>
                                  </p:stCondLst>
                                  <p:childTnLst>
                                    <p:animEffect transition="out" filter="fade">
                                      <p:cBhvr>
                                        <p:cTn id="86" dur="1000"/>
                                        <p:tgtEl>
                                          <p:spTgt spid="99"/>
                                        </p:tgtEl>
                                      </p:cBhvr>
                                    </p:animEffect>
                                    <p:anim calcmode="lin" valueType="num">
                                      <p:cBhvr>
                                        <p:cTn id="87" dur="1000"/>
                                        <p:tgtEl>
                                          <p:spTgt spid="99"/>
                                        </p:tgtEl>
                                        <p:attrNameLst>
                                          <p:attrName>ppt_x</p:attrName>
                                        </p:attrNameLst>
                                      </p:cBhvr>
                                      <p:tavLst>
                                        <p:tav tm="0">
                                          <p:val>
                                            <p:strVal val="ppt_x"/>
                                          </p:val>
                                        </p:tav>
                                        <p:tav tm="100000">
                                          <p:val>
                                            <p:strVal val="ppt_x"/>
                                          </p:val>
                                        </p:tav>
                                      </p:tavLst>
                                    </p:anim>
                                    <p:anim calcmode="lin" valueType="num">
                                      <p:cBhvr>
                                        <p:cTn id="88" dur="1000"/>
                                        <p:tgtEl>
                                          <p:spTgt spid="99"/>
                                        </p:tgtEl>
                                        <p:attrNameLst>
                                          <p:attrName>ppt_y</p:attrName>
                                        </p:attrNameLst>
                                      </p:cBhvr>
                                      <p:tavLst>
                                        <p:tav tm="0">
                                          <p:val>
                                            <p:strVal val="ppt_y"/>
                                          </p:val>
                                        </p:tav>
                                        <p:tav tm="100000">
                                          <p:val>
                                            <p:strVal val="ppt_y+.1"/>
                                          </p:val>
                                        </p:tav>
                                      </p:tavLst>
                                    </p:anim>
                                    <p:set>
                                      <p:cBhvr>
                                        <p:cTn id="89" dur="1" fill="hold">
                                          <p:stCondLst>
                                            <p:cond delay="999"/>
                                          </p:stCondLst>
                                        </p:cTn>
                                        <p:tgtEl>
                                          <p:spTgt spid="99"/>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1000"/>
                                        <p:tgtEl>
                                          <p:spTgt spid="101"/>
                                        </p:tgtEl>
                                      </p:cBhvr>
                                    </p:animEffect>
                                    <p:anim calcmode="lin" valueType="num">
                                      <p:cBhvr>
                                        <p:cTn id="92" dur="1000"/>
                                        <p:tgtEl>
                                          <p:spTgt spid="101"/>
                                        </p:tgtEl>
                                        <p:attrNameLst>
                                          <p:attrName>ppt_x</p:attrName>
                                        </p:attrNameLst>
                                      </p:cBhvr>
                                      <p:tavLst>
                                        <p:tav tm="0">
                                          <p:val>
                                            <p:strVal val="ppt_x"/>
                                          </p:val>
                                        </p:tav>
                                        <p:tav tm="100000">
                                          <p:val>
                                            <p:strVal val="ppt_x"/>
                                          </p:val>
                                        </p:tav>
                                      </p:tavLst>
                                    </p:anim>
                                    <p:anim calcmode="lin" valueType="num">
                                      <p:cBhvr>
                                        <p:cTn id="93" dur="1000"/>
                                        <p:tgtEl>
                                          <p:spTgt spid="101"/>
                                        </p:tgtEl>
                                        <p:attrNameLst>
                                          <p:attrName>ppt_y</p:attrName>
                                        </p:attrNameLst>
                                      </p:cBhvr>
                                      <p:tavLst>
                                        <p:tav tm="0">
                                          <p:val>
                                            <p:strVal val="ppt_y"/>
                                          </p:val>
                                        </p:tav>
                                        <p:tav tm="100000">
                                          <p:val>
                                            <p:strVal val="ppt_y+.1"/>
                                          </p:val>
                                        </p:tav>
                                      </p:tavLst>
                                    </p:anim>
                                    <p:set>
                                      <p:cBhvr>
                                        <p:cTn id="94" dur="1" fill="hold">
                                          <p:stCondLst>
                                            <p:cond delay="999"/>
                                          </p:stCondLst>
                                        </p:cTn>
                                        <p:tgtEl>
                                          <p:spTgt spid="101"/>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1000"/>
                                        <p:tgtEl>
                                          <p:spTgt spid="91"/>
                                        </p:tgtEl>
                                      </p:cBhvr>
                                    </p:animEffect>
                                    <p:anim calcmode="lin" valueType="num">
                                      <p:cBhvr>
                                        <p:cTn id="97" dur="1000"/>
                                        <p:tgtEl>
                                          <p:spTgt spid="91"/>
                                        </p:tgtEl>
                                        <p:attrNameLst>
                                          <p:attrName>ppt_x</p:attrName>
                                        </p:attrNameLst>
                                      </p:cBhvr>
                                      <p:tavLst>
                                        <p:tav tm="0">
                                          <p:val>
                                            <p:strVal val="ppt_x"/>
                                          </p:val>
                                        </p:tav>
                                        <p:tav tm="100000">
                                          <p:val>
                                            <p:strVal val="ppt_x"/>
                                          </p:val>
                                        </p:tav>
                                      </p:tavLst>
                                    </p:anim>
                                    <p:anim calcmode="lin" valueType="num">
                                      <p:cBhvr>
                                        <p:cTn id="98" dur="1000"/>
                                        <p:tgtEl>
                                          <p:spTgt spid="91"/>
                                        </p:tgtEl>
                                        <p:attrNameLst>
                                          <p:attrName>ppt_y</p:attrName>
                                        </p:attrNameLst>
                                      </p:cBhvr>
                                      <p:tavLst>
                                        <p:tav tm="0">
                                          <p:val>
                                            <p:strVal val="ppt_y"/>
                                          </p:val>
                                        </p:tav>
                                        <p:tav tm="100000">
                                          <p:val>
                                            <p:strVal val="ppt_y+.1"/>
                                          </p:val>
                                        </p:tav>
                                      </p:tavLst>
                                    </p:anim>
                                    <p:set>
                                      <p:cBhvr>
                                        <p:cTn id="99" dur="1" fill="hold">
                                          <p:stCondLst>
                                            <p:cond delay="999"/>
                                          </p:stCondLst>
                                        </p:cTn>
                                        <p:tgtEl>
                                          <p:spTgt spid="9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7" presetClass="emph" presetSubtype="2" fill="hold" nodeType="clickEffect">
                                  <p:stCondLst>
                                    <p:cond delay="0"/>
                                  </p:stCondLst>
                                  <p:childTnLst>
                                    <p:animClr clrSpc="rgb" dir="cw">
                                      <p:cBhvr>
                                        <p:cTn id="103" dur="500" fill="hold"/>
                                        <p:tgtEl>
                                          <p:spTgt spid="98"/>
                                        </p:tgtEl>
                                        <p:attrNameLst>
                                          <p:attrName>stroke.color</p:attrName>
                                        </p:attrNameLst>
                                      </p:cBhvr>
                                      <p:to>
                                        <a:schemeClr val="accent2"/>
                                      </p:to>
                                    </p:animClr>
                                    <p:set>
                                      <p:cBhvr>
                                        <p:cTn id="104" dur="500" fill="hold"/>
                                        <p:tgtEl>
                                          <p:spTgt spid="98"/>
                                        </p:tgtEl>
                                        <p:attrNameLst>
                                          <p:attrName>stroke.on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42" presetClass="exit" presetSubtype="0" fill="hold" nodeType="clickEffect">
                                  <p:stCondLst>
                                    <p:cond delay="0"/>
                                  </p:stCondLst>
                                  <p:childTnLst>
                                    <p:animEffect transition="out" filter="fade">
                                      <p:cBhvr>
                                        <p:cTn id="108" dur="1000"/>
                                        <p:tgtEl>
                                          <p:spTgt spid="87"/>
                                        </p:tgtEl>
                                      </p:cBhvr>
                                    </p:animEffect>
                                    <p:anim calcmode="lin" valueType="num">
                                      <p:cBhvr>
                                        <p:cTn id="109" dur="1000"/>
                                        <p:tgtEl>
                                          <p:spTgt spid="87"/>
                                        </p:tgtEl>
                                        <p:attrNameLst>
                                          <p:attrName>ppt_x</p:attrName>
                                        </p:attrNameLst>
                                      </p:cBhvr>
                                      <p:tavLst>
                                        <p:tav tm="0">
                                          <p:val>
                                            <p:strVal val="ppt_x"/>
                                          </p:val>
                                        </p:tav>
                                        <p:tav tm="100000">
                                          <p:val>
                                            <p:strVal val="ppt_x"/>
                                          </p:val>
                                        </p:tav>
                                      </p:tavLst>
                                    </p:anim>
                                    <p:anim calcmode="lin" valueType="num">
                                      <p:cBhvr>
                                        <p:cTn id="110" dur="1000"/>
                                        <p:tgtEl>
                                          <p:spTgt spid="87"/>
                                        </p:tgtEl>
                                        <p:attrNameLst>
                                          <p:attrName>ppt_y</p:attrName>
                                        </p:attrNameLst>
                                      </p:cBhvr>
                                      <p:tavLst>
                                        <p:tav tm="0">
                                          <p:val>
                                            <p:strVal val="ppt_y"/>
                                          </p:val>
                                        </p:tav>
                                        <p:tav tm="100000">
                                          <p:val>
                                            <p:strVal val="ppt_y+.1"/>
                                          </p:val>
                                        </p:tav>
                                      </p:tavLst>
                                    </p:anim>
                                    <p:set>
                                      <p:cBhvr>
                                        <p:cTn id="111" dur="1" fill="hold">
                                          <p:stCondLst>
                                            <p:cond delay="999"/>
                                          </p:stCondLst>
                                        </p:cTn>
                                        <p:tgtEl>
                                          <p:spTgt spid="87"/>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88"/>
                                        </p:tgtEl>
                                      </p:cBhvr>
                                    </p:animEffect>
                                    <p:anim calcmode="lin" valueType="num">
                                      <p:cBhvr>
                                        <p:cTn id="114" dur="1000"/>
                                        <p:tgtEl>
                                          <p:spTgt spid="88"/>
                                        </p:tgtEl>
                                        <p:attrNameLst>
                                          <p:attrName>ppt_x</p:attrName>
                                        </p:attrNameLst>
                                      </p:cBhvr>
                                      <p:tavLst>
                                        <p:tav tm="0">
                                          <p:val>
                                            <p:strVal val="ppt_x"/>
                                          </p:val>
                                        </p:tav>
                                        <p:tav tm="100000">
                                          <p:val>
                                            <p:strVal val="ppt_x"/>
                                          </p:val>
                                        </p:tav>
                                      </p:tavLst>
                                    </p:anim>
                                    <p:anim calcmode="lin" valueType="num">
                                      <p:cBhvr>
                                        <p:cTn id="115" dur="1000"/>
                                        <p:tgtEl>
                                          <p:spTgt spid="88"/>
                                        </p:tgtEl>
                                        <p:attrNameLst>
                                          <p:attrName>ppt_y</p:attrName>
                                        </p:attrNameLst>
                                      </p:cBhvr>
                                      <p:tavLst>
                                        <p:tav tm="0">
                                          <p:val>
                                            <p:strVal val="ppt_y"/>
                                          </p:val>
                                        </p:tav>
                                        <p:tav tm="100000">
                                          <p:val>
                                            <p:strVal val="ppt_y+.1"/>
                                          </p:val>
                                        </p:tav>
                                      </p:tavLst>
                                    </p:anim>
                                    <p:set>
                                      <p:cBhvr>
                                        <p:cTn id="116" dur="1" fill="hold">
                                          <p:stCondLst>
                                            <p:cond delay="999"/>
                                          </p:stCondLst>
                                        </p:cTn>
                                        <p:tgtEl>
                                          <p:spTgt spid="88"/>
                                        </p:tgtEl>
                                        <p:attrNameLst>
                                          <p:attrName>style.visibility</p:attrName>
                                        </p:attrNameLst>
                                      </p:cBhvr>
                                      <p:to>
                                        <p:strVal val="hidden"/>
                                      </p:to>
                                    </p:set>
                                  </p:childTnLst>
                                </p:cTn>
                              </p:par>
                              <p:par>
                                <p:cTn id="117" presetID="42" presetClass="exit" presetSubtype="0" fill="hold" grpId="1" nodeType="withEffect">
                                  <p:stCondLst>
                                    <p:cond delay="0"/>
                                  </p:stCondLst>
                                  <p:childTnLst>
                                    <p:animEffect transition="out" filter="fade">
                                      <p:cBhvr>
                                        <p:cTn id="118" dur="1000"/>
                                        <p:tgtEl>
                                          <p:spTgt spid="94"/>
                                        </p:tgtEl>
                                      </p:cBhvr>
                                    </p:animEffect>
                                    <p:anim calcmode="lin" valueType="num">
                                      <p:cBhvr>
                                        <p:cTn id="119" dur="1000"/>
                                        <p:tgtEl>
                                          <p:spTgt spid="94"/>
                                        </p:tgtEl>
                                        <p:attrNameLst>
                                          <p:attrName>ppt_x</p:attrName>
                                        </p:attrNameLst>
                                      </p:cBhvr>
                                      <p:tavLst>
                                        <p:tav tm="0">
                                          <p:val>
                                            <p:strVal val="ppt_x"/>
                                          </p:val>
                                        </p:tav>
                                        <p:tav tm="100000">
                                          <p:val>
                                            <p:strVal val="ppt_x"/>
                                          </p:val>
                                        </p:tav>
                                      </p:tavLst>
                                    </p:anim>
                                    <p:anim calcmode="lin" valueType="num">
                                      <p:cBhvr>
                                        <p:cTn id="120" dur="1000"/>
                                        <p:tgtEl>
                                          <p:spTgt spid="94"/>
                                        </p:tgtEl>
                                        <p:attrNameLst>
                                          <p:attrName>ppt_y</p:attrName>
                                        </p:attrNameLst>
                                      </p:cBhvr>
                                      <p:tavLst>
                                        <p:tav tm="0">
                                          <p:val>
                                            <p:strVal val="ppt_y"/>
                                          </p:val>
                                        </p:tav>
                                        <p:tav tm="100000">
                                          <p:val>
                                            <p:strVal val="ppt_y+.1"/>
                                          </p:val>
                                        </p:tav>
                                      </p:tavLst>
                                    </p:anim>
                                    <p:set>
                                      <p:cBhvr>
                                        <p:cTn id="121" dur="1" fill="hold">
                                          <p:stCondLst>
                                            <p:cond delay="999"/>
                                          </p:stCondLst>
                                        </p:cTn>
                                        <p:tgtEl>
                                          <p:spTgt spid="94"/>
                                        </p:tgtEl>
                                        <p:attrNameLst>
                                          <p:attrName>style.visibility</p:attrName>
                                        </p:attrNameLst>
                                      </p:cBhvr>
                                      <p:to>
                                        <p:strVal val="hidden"/>
                                      </p:to>
                                    </p:set>
                                  </p:childTnLst>
                                </p:cTn>
                              </p:par>
                              <p:par>
                                <p:cTn id="122" presetID="42" presetClass="exit" presetSubtype="0" fill="hold" grpId="1" nodeType="withEffect">
                                  <p:stCondLst>
                                    <p:cond delay="0"/>
                                  </p:stCondLst>
                                  <p:childTnLst>
                                    <p:animEffect transition="out" filter="fade">
                                      <p:cBhvr>
                                        <p:cTn id="123" dur="1000"/>
                                        <p:tgtEl>
                                          <p:spTgt spid="95"/>
                                        </p:tgtEl>
                                      </p:cBhvr>
                                    </p:animEffect>
                                    <p:anim calcmode="lin" valueType="num">
                                      <p:cBhvr>
                                        <p:cTn id="124" dur="1000"/>
                                        <p:tgtEl>
                                          <p:spTgt spid="95"/>
                                        </p:tgtEl>
                                        <p:attrNameLst>
                                          <p:attrName>ppt_x</p:attrName>
                                        </p:attrNameLst>
                                      </p:cBhvr>
                                      <p:tavLst>
                                        <p:tav tm="0">
                                          <p:val>
                                            <p:strVal val="ppt_x"/>
                                          </p:val>
                                        </p:tav>
                                        <p:tav tm="100000">
                                          <p:val>
                                            <p:strVal val="ppt_x"/>
                                          </p:val>
                                        </p:tav>
                                      </p:tavLst>
                                    </p:anim>
                                    <p:anim calcmode="lin" valueType="num">
                                      <p:cBhvr>
                                        <p:cTn id="125" dur="1000"/>
                                        <p:tgtEl>
                                          <p:spTgt spid="95"/>
                                        </p:tgtEl>
                                        <p:attrNameLst>
                                          <p:attrName>ppt_y</p:attrName>
                                        </p:attrNameLst>
                                      </p:cBhvr>
                                      <p:tavLst>
                                        <p:tav tm="0">
                                          <p:val>
                                            <p:strVal val="ppt_y"/>
                                          </p:val>
                                        </p:tav>
                                        <p:tav tm="100000">
                                          <p:val>
                                            <p:strVal val="ppt_y+.1"/>
                                          </p:val>
                                        </p:tav>
                                      </p:tavLst>
                                    </p:anim>
                                    <p:set>
                                      <p:cBhvr>
                                        <p:cTn id="126" dur="1" fill="hold">
                                          <p:stCondLst>
                                            <p:cond delay="999"/>
                                          </p:stCondLst>
                                        </p:cTn>
                                        <p:tgtEl>
                                          <p:spTgt spid="95"/>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000"/>
                                        <p:tgtEl>
                                          <p:spTgt spid="96"/>
                                        </p:tgtEl>
                                      </p:cBhvr>
                                    </p:animEffect>
                                    <p:anim calcmode="lin" valueType="num">
                                      <p:cBhvr>
                                        <p:cTn id="129" dur="1000"/>
                                        <p:tgtEl>
                                          <p:spTgt spid="96"/>
                                        </p:tgtEl>
                                        <p:attrNameLst>
                                          <p:attrName>ppt_x</p:attrName>
                                        </p:attrNameLst>
                                      </p:cBhvr>
                                      <p:tavLst>
                                        <p:tav tm="0">
                                          <p:val>
                                            <p:strVal val="ppt_x"/>
                                          </p:val>
                                        </p:tav>
                                        <p:tav tm="100000">
                                          <p:val>
                                            <p:strVal val="ppt_x"/>
                                          </p:val>
                                        </p:tav>
                                      </p:tavLst>
                                    </p:anim>
                                    <p:anim calcmode="lin" valueType="num">
                                      <p:cBhvr>
                                        <p:cTn id="130" dur="1000"/>
                                        <p:tgtEl>
                                          <p:spTgt spid="96"/>
                                        </p:tgtEl>
                                        <p:attrNameLst>
                                          <p:attrName>ppt_y</p:attrName>
                                        </p:attrNameLst>
                                      </p:cBhvr>
                                      <p:tavLst>
                                        <p:tav tm="0">
                                          <p:val>
                                            <p:strVal val="ppt_y"/>
                                          </p:val>
                                        </p:tav>
                                        <p:tav tm="100000">
                                          <p:val>
                                            <p:strVal val="ppt_y+.1"/>
                                          </p:val>
                                        </p:tav>
                                      </p:tavLst>
                                    </p:anim>
                                    <p:set>
                                      <p:cBhvr>
                                        <p:cTn id="131" dur="1" fill="hold">
                                          <p:stCondLst>
                                            <p:cond delay="999"/>
                                          </p:stCondLst>
                                        </p:cTn>
                                        <p:tgtEl>
                                          <p:spTgt spid="96"/>
                                        </p:tgtEl>
                                        <p:attrNameLst>
                                          <p:attrName>style.visibility</p:attrName>
                                        </p:attrNameLst>
                                      </p:cBhvr>
                                      <p:to>
                                        <p:strVal val="hidden"/>
                                      </p:to>
                                    </p:set>
                                  </p:childTnLst>
                                </p:cTn>
                              </p:par>
                              <p:par>
                                <p:cTn id="132" presetID="42" presetClass="exit" presetSubtype="0" fill="hold" grpId="1" nodeType="withEffect">
                                  <p:stCondLst>
                                    <p:cond delay="0"/>
                                  </p:stCondLst>
                                  <p:childTnLst>
                                    <p:animEffect transition="out" filter="fade">
                                      <p:cBhvr>
                                        <p:cTn id="133" dur="1000"/>
                                        <p:tgtEl>
                                          <p:spTgt spid="100"/>
                                        </p:tgtEl>
                                      </p:cBhvr>
                                    </p:animEffect>
                                    <p:anim calcmode="lin" valueType="num">
                                      <p:cBhvr>
                                        <p:cTn id="134" dur="1000"/>
                                        <p:tgtEl>
                                          <p:spTgt spid="100"/>
                                        </p:tgtEl>
                                        <p:attrNameLst>
                                          <p:attrName>ppt_x</p:attrName>
                                        </p:attrNameLst>
                                      </p:cBhvr>
                                      <p:tavLst>
                                        <p:tav tm="0">
                                          <p:val>
                                            <p:strVal val="ppt_x"/>
                                          </p:val>
                                        </p:tav>
                                        <p:tav tm="100000">
                                          <p:val>
                                            <p:strVal val="ppt_x"/>
                                          </p:val>
                                        </p:tav>
                                      </p:tavLst>
                                    </p:anim>
                                    <p:anim calcmode="lin" valueType="num">
                                      <p:cBhvr>
                                        <p:cTn id="135" dur="1000"/>
                                        <p:tgtEl>
                                          <p:spTgt spid="100"/>
                                        </p:tgtEl>
                                        <p:attrNameLst>
                                          <p:attrName>ppt_y</p:attrName>
                                        </p:attrNameLst>
                                      </p:cBhvr>
                                      <p:tavLst>
                                        <p:tav tm="0">
                                          <p:val>
                                            <p:strVal val="ppt_y"/>
                                          </p:val>
                                        </p:tav>
                                        <p:tav tm="100000">
                                          <p:val>
                                            <p:strVal val="ppt_y+.1"/>
                                          </p:val>
                                        </p:tav>
                                      </p:tavLst>
                                    </p:anim>
                                    <p:set>
                                      <p:cBhvr>
                                        <p:cTn id="136" dur="1" fill="hold">
                                          <p:stCondLst>
                                            <p:cond delay="999"/>
                                          </p:stCondLst>
                                        </p:cTn>
                                        <p:tgtEl>
                                          <p:spTgt spid="10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3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0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0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1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1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1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9"/>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2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1"/>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2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2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5"/>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77"/>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2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12"/>
                                        </p:tgtEl>
                                        <p:attrNameLst>
                                          <p:attrName>stroke.color</p:attrName>
                                        </p:attrNameLst>
                                      </p:cBhvr>
                                      <p:to>
                                        <a:schemeClr val="accent2"/>
                                      </p:to>
                                    </p:animClr>
                                    <p:set>
                                      <p:cBhvr>
                                        <p:cTn id="199" dur="2000" fill="hold"/>
                                        <p:tgtEl>
                                          <p:spTgt spid="1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42" presetClass="exit" presetSubtype="0" fill="hold" nodeType="clickEffect">
                                  <p:stCondLst>
                                    <p:cond delay="0"/>
                                  </p:stCondLst>
                                  <p:childTnLst>
                                    <p:animEffect transition="out" filter="fade">
                                      <p:cBhvr>
                                        <p:cTn id="203" dur="1000"/>
                                        <p:tgtEl>
                                          <p:spTgt spid="110"/>
                                        </p:tgtEl>
                                      </p:cBhvr>
                                    </p:animEffect>
                                    <p:anim calcmode="lin" valueType="num">
                                      <p:cBhvr>
                                        <p:cTn id="204" dur="1000"/>
                                        <p:tgtEl>
                                          <p:spTgt spid="110"/>
                                        </p:tgtEl>
                                        <p:attrNameLst>
                                          <p:attrName>ppt_x</p:attrName>
                                        </p:attrNameLst>
                                      </p:cBhvr>
                                      <p:tavLst>
                                        <p:tav tm="0">
                                          <p:val>
                                            <p:strVal val="ppt_x"/>
                                          </p:val>
                                        </p:tav>
                                        <p:tav tm="100000">
                                          <p:val>
                                            <p:strVal val="ppt_x"/>
                                          </p:val>
                                        </p:tav>
                                      </p:tavLst>
                                    </p:anim>
                                    <p:anim calcmode="lin" valueType="num">
                                      <p:cBhvr>
                                        <p:cTn id="205" dur="1000"/>
                                        <p:tgtEl>
                                          <p:spTgt spid="110"/>
                                        </p:tgtEl>
                                        <p:attrNameLst>
                                          <p:attrName>ppt_y</p:attrName>
                                        </p:attrNameLst>
                                      </p:cBhvr>
                                      <p:tavLst>
                                        <p:tav tm="0">
                                          <p:val>
                                            <p:strVal val="ppt_y"/>
                                          </p:val>
                                        </p:tav>
                                        <p:tav tm="100000">
                                          <p:val>
                                            <p:strVal val="ppt_y+.1"/>
                                          </p:val>
                                        </p:tav>
                                      </p:tavLst>
                                    </p:anim>
                                    <p:set>
                                      <p:cBhvr>
                                        <p:cTn id="206" dur="1" fill="hold">
                                          <p:stCondLst>
                                            <p:cond delay="999"/>
                                          </p:stCondLst>
                                        </p:cTn>
                                        <p:tgtEl>
                                          <p:spTgt spid="110"/>
                                        </p:tgtEl>
                                        <p:attrNameLst>
                                          <p:attrName>style.visibility</p:attrName>
                                        </p:attrNameLst>
                                      </p:cBhvr>
                                      <p:to>
                                        <p:strVal val="hidden"/>
                                      </p:to>
                                    </p:set>
                                  </p:childTnLst>
                                </p:cTn>
                              </p:par>
                              <p:par>
                                <p:cTn id="207" presetID="42" presetClass="exit" presetSubtype="0" fill="hold" nodeType="withEffect">
                                  <p:stCondLst>
                                    <p:cond delay="0"/>
                                  </p:stCondLst>
                                  <p:childTnLst>
                                    <p:animEffect transition="out" filter="fade">
                                      <p:cBhvr>
                                        <p:cTn id="208" dur="1000"/>
                                        <p:tgtEl>
                                          <p:spTgt spid="111"/>
                                        </p:tgtEl>
                                      </p:cBhvr>
                                    </p:animEffect>
                                    <p:anim calcmode="lin" valueType="num">
                                      <p:cBhvr>
                                        <p:cTn id="209" dur="1000"/>
                                        <p:tgtEl>
                                          <p:spTgt spid="111"/>
                                        </p:tgtEl>
                                        <p:attrNameLst>
                                          <p:attrName>ppt_x</p:attrName>
                                        </p:attrNameLst>
                                      </p:cBhvr>
                                      <p:tavLst>
                                        <p:tav tm="0">
                                          <p:val>
                                            <p:strVal val="ppt_x"/>
                                          </p:val>
                                        </p:tav>
                                        <p:tav tm="100000">
                                          <p:val>
                                            <p:strVal val="ppt_x"/>
                                          </p:val>
                                        </p:tav>
                                      </p:tavLst>
                                    </p:anim>
                                    <p:anim calcmode="lin" valueType="num">
                                      <p:cBhvr>
                                        <p:cTn id="210" dur="1000"/>
                                        <p:tgtEl>
                                          <p:spTgt spid="111"/>
                                        </p:tgtEl>
                                        <p:attrNameLst>
                                          <p:attrName>ppt_y</p:attrName>
                                        </p:attrNameLst>
                                      </p:cBhvr>
                                      <p:tavLst>
                                        <p:tav tm="0">
                                          <p:val>
                                            <p:strVal val="ppt_y"/>
                                          </p:val>
                                        </p:tav>
                                        <p:tav tm="100000">
                                          <p:val>
                                            <p:strVal val="ppt_y+.1"/>
                                          </p:val>
                                        </p:tav>
                                      </p:tavLst>
                                    </p:anim>
                                    <p:set>
                                      <p:cBhvr>
                                        <p:cTn id="211" dur="1" fill="hold">
                                          <p:stCondLst>
                                            <p:cond delay="999"/>
                                          </p:stCondLst>
                                        </p:cTn>
                                        <p:tgtEl>
                                          <p:spTgt spid="111"/>
                                        </p:tgtEl>
                                        <p:attrNameLst>
                                          <p:attrName>style.visibility</p:attrName>
                                        </p:attrNameLst>
                                      </p:cBhvr>
                                      <p:to>
                                        <p:strVal val="hidden"/>
                                      </p:to>
                                    </p:set>
                                  </p:childTnLst>
                                </p:cTn>
                              </p:par>
                              <p:par>
                                <p:cTn id="212" presetID="42" presetClass="exit" presetSubtype="0" fill="hold" nodeType="withEffect">
                                  <p:stCondLst>
                                    <p:cond delay="0"/>
                                  </p:stCondLst>
                                  <p:childTnLst>
                                    <p:animEffect transition="out" filter="fade">
                                      <p:cBhvr>
                                        <p:cTn id="213" dur="1000"/>
                                        <p:tgtEl>
                                          <p:spTgt spid="113"/>
                                        </p:tgtEl>
                                      </p:cBhvr>
                                    </p:animEffect>
                                    <p:anim calcmode="lin" valueType="num">
                                      <p:cBhvr>
                                        <p:cTn id="214" dur="1000"/>
                                        <p:tgtEl>
                                          <p:spTgt spid="113"/>
                                        </p:tgtEl>
                                        <p:attrNameLst>
                                          <p:attrName>ppt_x</p:attrName>
                                        </p:attrNameLst>
                                      </p:cBhvr>
                                      <p:tavLst>
                                        <p:tav tm="0">
                                          <p:val>
                                            <p:strVal val="ppt_x"/>
                                          </p:val>
                                        </p:tav>
                                        <p:tav tm="100000">
                                          <p:val>
                                            <p:strVal val="ppt_x"/>
                                          </p:val>
                                        </p:tav>
                                      </p:tavLst>
                                    </p:anim>
                                    <p:anim calcmode="lin" valueType="num">
                                      <p:cBhvr>
                                        <p:cTn id="215" dur="1000"/>
                                        <p:tgtEl>
                                          <p:spTgt spid="113"/>
                                        </p:tgtEl>
                                        <p:attrNameLst>
                                          <p:attrName>ppt_y</p:attrName>
                                        </p:attrNameLst>
                                      </p:cBhvr>
                                      <p:tavLst>
                                        <p:tav tm="0">
                                          <p:val>
                                            <p:strVal val="ppt_y"/>
                                          </p:val>
                                        </p:tav>
                                        <p:tav tm="100000">
                                          <p:val>
                                            <p:strVal val="ppt_y+.1"/>
                                          </p:val>
                                        </p:tav>
                                      </p:tavLst>
                                    </p:anim>
                                    <p:set>
                                      <p:cBhvr>
                                        <p:cTn id="216" dur="1" fill="hold">
                                          <p:stCondLst>
                                            <p:cond delay="999"/>
                                          </p:stCondLst>
                                        </p:cTn>
                                        <p:tgtEl>
                                          <p:spTgt spid="113"/>
                                        </p:tgtEl>
                                        <p:attrNameLst>
                                          <p:attrName>style.visibility</p:attrName>
                                        </p:attrNameLst>
                                      </p:cBhvr>
                                      <p:to>
                                        <p:strVal val="hidden"/>
                                      </p:to>
                                    </p:set>
                                  </p:childTnLst>
                                </p:cTn>
                              </p:par>
                              <p:par>
                                <p:cTn id="217" presetID="42" presetClass="exit" presetSubtype="0" fill="hold" grpId="1" nodeType="withEffect">
                                  <p:stCondLst>
                                    <p:cond delay="0"/>
                                  </p:stCondLst>
                                  <p:childTnLst>
                                    <p:animEffect transition="out" filter="fade">
                                      <p:cBhvr>
                                        <p:cTn id="218" dur="1000"/>
                                        <p:tgtEl>
                                          <p:spTgt spid="114"/>
                                        </p:tgtEl>
                                      </p:cBhvr>
                                    </p:animEffect>
                                    <p:anim calcmode="lin" valueType="num">
                                      <p:cBhvr>
                                        <p:cTn id="219" dur="1000"/>
                                        <p:tgtEl>
                                          <p:spTgt spid="114"/>
                                        </p:tgtEl>
                                        <p:attrNameLst>
                                          <p:attrName>ppt_x</p:attrName>
                                        </p:attrNameLst>
                                      </p:cBhvr>
                                      <p:tavLst>
                                        <p:tav tm="0">
                                          <p:val>
                                            <p:strVal val="ppt_x"/>
                                          </p:val>
                                        </p:tav>
                                        <p:tav tm="100000">
                                          <p:val>
                                            <p:strVal val="ppt_x"/>
                                          </p:val>
                                        </p:tav>
                                      </p:tavLst>
                                    </p:anim>
                                    <p:anim calcmode="lin" valueType="num">
                                      <p:cBhvr>
                                        <p:cTn id="220" dur="1000"/>
                                        <p:tgtEl>
                                          <p:spTgt spid="114"/>
                                        </p:tgtEl>
                                        <p:attrNameLst>
                                          <p:attrName>ppt_y</p:attrName>
                                        </p:attrNameLst>
                                      </p:cBhvr>
                                      <p:tavLst>
                                        <p:tav tm="0">
                                          <p:val>
                                            <p:strVal val="ppt_y"/>
                                          </p:val>
                                        </p:tav>
                                        <p:tav tm="100000">
                                          <p:val>
                                            <p:strVal val="ppt_y+.1"/>
                                          </p:val>
                                        </p:tav>
                                      </p:tavLst>
                                    </p:anim>
                                    <p:set>
                                      <p:cBhvr>
                                        <p:cTn id="221" dur="1" fill="hold">
                                          <p:stCondLst>
                                            <p:cond delay="999"/>
                                          </p:stCondLst>
                                        </p:cTn>
                                        <p:tgtEl>
                                          <p:spTgt spid="114"/>
                                        </p:tgtEl>
                                        <p:attrNameLst>
                                          <p:attrName>style.visibility</p:attrName>
                                        </p:attrNameLst>
                                      </p:cBhvr>
                                      <p:to>
                                        <p:strVal val="hidden"/>
                                      </p:to>
                                    </p:set>
                                  </p:childTnLst>
                                </p:cTn>
                              </p:par>
                              <p:par>
                                <p:cTn id="222" presetID="42" presetClass="exit" presetSubtype="0" fill="hold" grpId="1" nodeType="withEffect">
                                  <p:stCondLst>
                                    <p:cond delay="0"/>
                                  </p:stCondLst>
                                  <p:childTnLst>
                                    <p:animEffect transition="out" filter="fade">
                                      <p:cBhvr>
                                        <p:cTn id="223" dur="1000"/>
                                        <p:tgtEl>
                                          <p:spTgt spid="115"/>
                                        </p:tgtEl>
                                      </p:cBhvr>
                                    </p:animEffect>
                                    <p:anim calcmode="lin" valueType="num">
                                      <p:cBhvr>
                                        <p:cTn id="224" dur="1000"/>
                                        <p:tgtEl>
                                          <p:spTgt spid="115"/>
                                        </p:tgtEl>
                                        <p:attrNameLst>
                                          <p:attrName>ppt_x</p:attrName>
                                        </p:attrNameLst>
                                      </p:cBhvr>
                                      <p:tavLst>
                                        <p:tav tm="0">
                                          <p:val>
                                            <p:strVal val="ppt_x"/>
                                          </p:val>
                                        </p:tav>
                                        <p:tav tm="100000">
                                          <p:val>
                                            <p:strVal val="ppt_x"/>
                                          </p:val>
                                        </p:tav>
                                      </p:tavLst>
                                    </p:anim>
                                    <p:anim calcmode="lin" valueType="num">
                                      <p:cBhvr>
                                        <p:cTn id="225" dur="1000"/>
                                        <p:tgtEl>
                                          <p:spTgt spid="115"/>
                                        </p:tgtEl>
                                        <p:attrNameLst>
                                          <p:attrName>ppt_y</p:attrName>
                                        </p:attrNameLst>
                                      </p:cBhvr>
                                      <p:tavLst>
                                        <p:tav tm="0">
                                          <p:val>
                                            <p:strVal val="ppt_y"/>
                                          </p:val>
                                        </p:tav>
                                        <p:tav tm="100000">
                                          <p:val>
                                            <p:strVal val="ppt_y+.1"/>
                                          </p:val>
                                        </p:tav>
                                      </p:tavLst>
                                    </p:anim>
                                    <p:set>
                                      <p:cBhvr>
                                        <p:cTn id="226" dur="1" fill="hold">
                                          <p:stCondLst>
                                            <p:cond delay="999"/>
                                          </p:stCondLst>
                                        </p:cTn>
                                        <p:tgtEl>
                                          <p:spTgt spid="115"/>
                                        </p:tgtEl>
                                        <p:attrNameLst>
                                          <p:attrName>style.visibility</p:attrName>
                                        </p:attrNameLst>
                                      </p:cBhvr>
                                      <p:to>
                                        <p:strVal val="hidden"/>
                                      </p:to>
                                    </p:set>
                                  </p:childTnLst>
                                </p:cTn>
                              </p:par>
                              <p:par>
                                <p:cTn id="227" presetID="42" presetClass="exit" presetSubtype="0" fill="hold" grpId="1" nodeType="withEffect">
                                  <p:stCondLst>
                                    <p:cond delay="0"/>
                                  </p:stCondLst>
                                  <p:childTnLst>
                                    <p:animEffect transition="out" filter="fade">
                                      <p:cBhvr>
                                        <p:cTn id="228" dur="1000"/>
                                        <p:tgtEl>
                                          <p:spTgt spid="117"/>
                                        </p:tgtEl>
                                      </p:cBhvr>
                                    </p:animEffect>
                                    <p:anim calcmode="lin" valueType="num">
                                      <p:cBhvr>
                                        <p:cTn id="229" dur="1000"/>
                                        <p:tgtEl>
                                          <p:spTgt spid="117"/>
                                        </p:tgtEl>
                                        <p:attrNameLst>
                                          <p:attrName>ppt_x</p:attrName>
                                        </p:attrNameLst>
                                      </p:cBhvr>
                                      <p:tavLst>
                                        <p:tav tm="0">
                                          <p:val>
                                            <p:strVal val="ppt_x"/>
                                          </p:val>
                                        </p:tav>
                                        <p:tav tm="100000">
                                          <p:val>
                                            <p:strVal val="ppt_x"/>
                                          </p:val>
                                        </p:tav>
                                      </p:tavLst>
                                    </p:anim>
                                    <p:anim calcmode="lin" valueType="num">
                                      <p:cBhvr>
                                        <p:cTn id="230" dur="1000"/>
                                        <p:tgtEl>
                                          <p:spTgt spid="117"/>
                                        </p:tgtEl>
                                        <p:attrNameLst>
                                          <p:attrName>ppt_y</p:attrName>
                                        </p:attrNameLst>
                                      </p:cBhvr>
                                      <p:tavLst>
                                        <p:tav tm="0">
                                          <p:val>
                                            <p:strVal val="ppt_y"/>
                                          </p:val>
                                        </p:tav>
                                        <p:tav tm="100000">
                                          <p:val>
                                            <p:strVal val="ppt_y+.1"/>
                                          </p:val>
                                        </p:tav>
                                      </p:tavLst>
                                    </p:anim>
                                    <p:set>
                                      <p:cBhvr>
                                        <p:cTn id="231" dur="1" fill="hold">
                                          <p:stCondLst>
                                            <p:cond delay="999"/>
                                          </p:stCondLst>
                                        </p:cTn>
                                        <p:tgtEl>
                                          <p:spTgt spid="117"/>
                                        </p:tgtEl>
                                        <p:attrNameLst>
                                          <p:attrName>style.visibility</p:attrName>
                                        </p:attrNameLst>
                                      </p:cBhvr>
                                      <p:to>
                                        <p:strVal val="hidden"/>
                                      </p:to>
                                    </p:set>
                                  </p:childTnLst>
                                </p:cTn>
                              </p:par>
                              <p:par>
                                <p:cTn id="232" presetID="42" presetClass="exit" presetSubtype="0" fill="hold" grpId="1" nodeType="withEffect">
                                  <p:stCondLst>
                                    <p:cond delay="0"/>
                                  </p:stCondLst>
                                  <p:childTnLst>
                                    <p:animEffect transition="out" filter="fade">
                                      <p:cBhvr>
                                        <p:cTn id="233" dur="1000"/>
                                        <p:tgtEl>
                                          <p:spTgt spid="118"/>
                                        </p:tgtEl>
                                      </p:cBhvr>
                                    </p:animEffect>
                                    <p:anim calcmode="lin" valueType="num">
                                      <p:cBhvr>
                                        <p:cTn id="234" dur="1000"/>
                                        <p:tgtEl>
                                          <p:spTgt spid="118"/>
                                        </p:tgtEl>
                                        <p:attrNameLst>
                                          <p:attrName>ppt_x</p:attrName>
                                        </p:attrNameLst>
                                      </p:cBhvr>
                                      <p:tavLst>
                                        <p:tav tm="0">
                                          <p:val>
                                            <p:strVal val="ppt_x"/>
                                          </p:val>
                                        </p:tav>
                                        <p:tav tm="100000">
                                          <p:val>
                                            <p:strVal val="ppt_x"/>
                                          </p:val>
                                        </p:tav>
                                      </p:tavLst>
                                    </p:anim>
                                    <p:anim calcmode="lin" valueType="num">
                                      <p:cBhvr>
                                        <p:cTn id="235" dur="1000"/>
                                        <p:tgtEl>
                                          <p:spTgt spid="118"/>
                                        </p:tgtEl>
                                        <p:attrNameLst>
                                          <p:attrName>ppt_y</p:attrName>
                                        </p:attrNameLst>
                                      </p:cBhvr>
                                      <p:tavLst>
                                        <p:tav tm="0">
                                          <p:val>
                                            <p:strVal val="ppt_y"/>
                                          </p:val>
                                        </p:tav>
                                        <p:tav tm="100000">
                                          <p:val>
                                            <p:strVal val="ppt_y+.1"/>
                                          </p:val>
                                        </p:tav>
                                      </p:tavLst>
                                    </p:anim>
                                    <p:set>
                                      <p:cBhvr>
                                        <p:cTn id="236" dur="1" fill="hold">
                                          <p:stCondLst>
                                            <p:cond delay="999"/>
                                          </p:stCondLst>
                                        </p:cTn>
                                        <p:tgtEl>
                                          <p:spTgt spid="118"/>
                                        </p:tgtEl>
                                        <p:attrNameLst>
                                          <p:attrName>style.visibility</p:attrName>
                                        </p:attrNameLst>
                                      </p:cBhvr>
                                      <p:to>
                                        <p:strVal val="hidden"/>
                                      </p:to>
                                    </p:set>
                                  </p:childTnLst>
                                </p:cTn>
                              </p:par>
                              <p:par>
                                <p:cTn id="237" presetID="42" presetClass="exit" presetSubtype="0" fill="hold" nodeType="withEffect">
                                  <p:stCondLst>
                                    <p:cond delay="0"/>
                                  </p:stCondLst>
                                  <p:childTnLst>
                                    <p:animEffect transition="out" filter="fade">
                                      <p:cBhvr>
                                        <p:cTn id="238" dur="1000"/>
                                        <p:tgtEl>
                                          <p:spTgt spid="120"/>
                                        </p:tgtEl>
                                      </p:cBhvr>
                                    </p:animEffect>
                                    <p:anim calcmode="lin" valueType="num">
                                      <p:cBhvr>
                                        <p:cTn id="239" dur="1000"/>
                                        <p:tgtEl>
                                          <p:spTgt spid="120"/>
                                        </p:tgtEl>
                                        <p:attrNameLst>
                                          <p:attrName>ppt_x</p:attrName>
                                        </p:attrNameLst>
                                      </p:cBhvr>
                                      <p:tavLst>
                                        <p:tav tm="0">
                                          <p:val>
                                            <p:strVal val="ppt_x"/>
                                          </p:val>
                                        </p:tav>
                                        <p:tav tm="100000">
                                          <p:val>
                                            <p:strVal val="ppt_x"/>
                                          </p:val>
                                        </p:tav>
                                      </p:tavLst>
                                    </p:anim>
                                    <p:anim calcmode="lin" valueType="num">
                                      <p:cBhvr>
                                        <p:cTn id="240" dur="1000"/>
                                        <p:tgtEl>
                                          <p:spTgt spid="120"/>
                                        </p:tgtEl>
                                        <p:attrNameLst>
                                          <p:attrName>ppt_y</p:attrName>
                                        </p:attrNameLst>
                                      </p:cBhvr>
                                      <p:tavLst>
                                        <p:tav tm="0">
                                          <p:val>
                                            <p:strVal val="ppt_y"/>
                                          </p:val>
                                        </p:tav>
                                        <p:tav tm="100000">
                                          <p:val>
                                            <p:strVal val="ppt_y+.1"/>
                                          </p:val>
                                        </p:tav>
                                      </p:tavLst>
                                    </p:anim>
                                    <p:set>
                                      <p:cBhvr>
                                        <p:cTn id="241" dur="1" fill="hold">
                                          <p:stCondLst>
                                            <p:cond delay="999"/>
                                          </p:stCondLst>
                                        </p:cTn>
                                        <p:tgtEl>
                                          <p:spTgt spid="120"/>
                                        </p:tgtEl>
                                        <p:attrNameLst>
                                          <p:attrName>style.visibility</p:attrName>
                                        </p:attrNameLst>
                                      </p:cBhvr>
                                      <p:to>
                                        <p:strVal val="hidden"/>
                                      </p:to>
                                    </p:set>
                                  </p:childTnLst>
                                </p:cTn>
                              </p:par>
                              <p:par>
                                <p:cTn id="242" presetID="42" presetClass="exit" presetSubtype="0" fill="hold" nodeType="withEffect">
                                  <p:stCondLst>
                                    <p:cond delay="0"/>
                                  </p:stCondLst>
                                  <p:childTnLst>
                                    <p:animEffect transition="out" filter="fade">
                                      <p:cBhvr>
                                        <p:cTn id="243" dur="1000"/>
                                        <p:tgtEl>
                                          <p:spTgt spid="122"/>
                                        </p:tgtEl>
                                      </p:cBhvr>
                                    </p:animEffect>
                                    <p:anim calcmode="lin" valueType="num">
                                      <p:cBhvr>
                                        <p:cTn id="244" dur="1000"/>
                                        <p:tgtEl>
                                          <p:spTgt spid="122"/>
                                        </p:tgtEl>
                                        <p:attrNameLst>
                                          <p:attrName>ppt_x</p:attrName>
                                        </p:attrNameLst>
                                      </p:cBhvr>
                                      <p:tavLst>
                                        <p:tav tm="0">
                                          <p:val>
                                            <p:strVal val="ppt_x"/>
                                          </p:val>
                                        </p:tav>
                                        <p:tav tm="100000">
                                          <p:val>
                                            <p:strVal val="ppt_x"/>
                                          </p:val>
                                        </p:tav>
                                      </p:tavLst>
                                    </p:anim>
                                    <p:anim calcmode="lin" valueType="num">
                                      <p:cBhvr>
                                        <p:cTn id="245" dur="1000"/>
                                        <p:tgtEl>
                                          <p:spTgt spid="122"/>
                                        </p:tgtEl>
                                        <p:attrNameLst>
                                          <p:attrName>ppt_y</p:attrName>
                                        </p:attrNameLst>
                                      </p:cBhvr>
                                      <p:tavLst>
                                        <p:tav tm="0">
                                          <p:val>
                                            <p:strVal val="ppt_y"/>
                                          </p:val>
                                        </p:tav>
                                        <p:tav tm="100000">
                                          <p:val>
                                            <p:strVal val="ppt_y+.1"/>
                                          </p:val>
                                        </p:tav>
                                      </p:tavLst>
                                    </p:anim>
                                    <p:set>
                                      <p:cBhvr>
                                        <p:cTn id="246" dur="1" fill="hold">
                                          <p:stCondLst>
                                            <p:cond delay="999"/>
                                          </p:stCondLst>
                                        </p:cTn>
                                        <p:tgtEl>
                                          <p:spTgt spid="122"/>
                                        </p:tgtEl>
                                        <p:attrNameLst>
                                          <p:attrName>style.visibility</p:attrName>
                                        </p:attrNameLst>
                                      </p:cBhvr>
                                      <p:to>
                                        <p:strVal val="hidden"/>
                                      </p:to>
                                    </p:set>
                                  </p:childTnLst>
                                </p:cTn>
                              </p:par>
                              <p:par>
                                <p:cTn id="247" presetID="42" presetClass="exit" presetSubtype="0" fill="hold" grpId="1" nodeType="withEffect">
                                  <p:stCondLst>
                                    <p:cond delay="0"/>
                                  </p:stCondLst>
                                  <p:childTnLst>
                                    <p:animEffect transition="out" filter="fade">
                                      <p:cBhvr>
                                        <p:cTn id="248" dur="1000"/>
                                        <p:tgtEl>
                                          <p:spTgt spid="124"/>
                                        </p:tgtEl>
                                      </p:cBhvr>
                                    </p:animEffect>
                                    <p:anim calcmode="lin" valueType="num">
                                      <p:cBhvr>
                                        <p:cTn id="249" dur="1000"/>
                                        <p:tgtEl>
                                          <p:spTgt spid="124"/>
                                        </p:tgtEl>
                                        <p:attrNameLst>
                                          <p:attrName>ppt_x</p:attrName>
                                        </p:attrNameLst>
                                      </p:cBhvr>
                                      <p:tavLst>
                                        <p:tav tm="0">
                                          <p:val>
                                            <p:strVal val="ppt_x"/>
                                          </p:val>
                                        </p:tav>
                                        <p:tav tm="100000">
                                          <p:val>
                                            <p:strVal val="ppt_x"/>
                                          </p:val>
                                        </p:tav>
                                      </p:tavLst>
                                    </p:anim>
                                    <p:anim calcmode="lin" valueType="num">
                                      <p:cBhvr>
                                        <p:cTn id="250" dur="1000"/>
                                        <p:tgtEl>
                                          <p:spTgt spid="124"/>
                                        </p:tgtEl>
                                        <p:attrNameLst>
                                          <p:attrName>ppt_y</p:attrName>
                                        </p:attrNameLst>
                                      </p:cBhvr>
                                      <p:tavLst>
                                        <p:tav tm="0">
                                          <p:val>
                                            <p:strVal val="ppt_y"/>
                                          </p:val>
                                        </p:tav>
                                        <p:tav tm="100000">
                                          <p:val>
                                            <p:strVal val="ppt_y+.1"/>
                                          </p:val>
                                        </p:tav>
                                      </p:tavLst>
                                    </p:anim>
                                    <p:set>
                                      <p:cBhvr>
                                        <p:cTn id="251" dur="1" fill="hold">
                                          <p:stCondLst>
                                            <p:cond delay="999"/>
                                          </p:stCondLst>
                                        </p:cTn>
                                        <p:tgtEl>
                                          <p:spTgt spid="124"/>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7" presetClass="emph" presetSubtype="2" fill="hold" nodeType="clickEffect">
                                  <p:stCondLst>
                                    <p:cond delay="0"/>
                                  </p:stCondLst>
                                  <p:childTnLst>
                                    <p:animClr clrSpc="rgb" dir="cw">
                                      <p:cBhvr>
                                        <p:cTn id="255" dur="2000" fill="hold"/>
                                        <p:tgtEl>
                                          <p:spTgt spid="106"/>
                                        </p:tgtEl>
                                        <p:attrNameLst>
                                          <p:attrName>stroke.color</p:attrName>
                                        </p:attrNameLst>
                                      </p:cBhvr>
                                      <p:to>
                                        <a:schemeClr val="accent2"/>
                                      </p:to>
                                    </p:animClr>
                                    <p:set>
                                      <p:cBhvr>
                                        <p:cTn id="256" dur="2000" fill="hold"/>
                                        <p:tgtEl>
                                          <p:spTgt spid="106"/>
                                        </p:tgtEl>
                                        <p:attrNameLst>
                                          <p:attrName>stroke.on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42" presetClass="exit" presetSubtype="0" fill="hold" nodeType="clickEffect">
                                  <p:stCondLst>
                                    <p:cond delay="0"/>
                                  </p:stCondLst>
                                  <p:childTnLst>
                                    <p:animEffect transition="out" filter="fade">
                                      <p:cBhvr>
                                        <p:cTn id="260" dur="1000"/>
                                        <p:tgtEl>
                                          <p:spTgt spid="105"/>
                                        </p:tgtEl>
                                      </p:cBhvr>
                                    </p:animEffect>
                                    <p:anim calcmode="lin" valueType="num">
                                      <p:cBhvr>
                                        <p:cTn id="261" dur="1000"/>
                                        <p:tgtEl>
                                          <p:spTgt spid="105"/>
                                        </p:tgtEl>
                                        <p:attrNameLst>
                                          <p:attrName>ppt_x</p:attrName>
                                        </p:attrNameLst>
                                      </p:cBhvr>
                                      <p:tavLst>
                                        <p:tav tm="0">
                                          <p:val>
                                            <p:strVal val="ppt_x"/>
                                          </p:val>
                                        </p:tav>
                                        <p:tav tm="100000">
                                          <p:val>
                                            <p:strVal val="ppt_x"/>
                                          </p:val>
                                        </p:tav>
                                      </p:tavLst>
                                    </p:anim>
                                    <p:anim calcmode="lin" valueType="num">
                                      <p:cBhvr>
                                        <p:cTn id="262" dur="1000"/>
                                        <p:tgtEl>
                                          <p:spTgt spid="105"/>
                                        </p:tgtEl>
                                        <p:attrNameLst>
                                          <p:attrName>ppt_y</p:attrName>
                                        </p:attrNameLst>
                                      </p:cBhvr>
                                      <p:tavLst>
                                        <p:tav tm="0">
                                          <p:val>
                                            <p:strVal val="ppt_y"/>
                                          </p:val>
                                        </p:tav>
                                        <p:tav tm="100000">
                                          <p:val>
                                            <p:strVal val="ppt_y+.1"/>
                                          </p:val>
                                        </p:tav>
                                      </p:tavLst>
                                    </p:anim>
                                    <p:set>
                                      <p:cBhvr>
                                        <p:cTn id="263" dur="1" fill="hold">
                                          <p:stCondLst>
                                            <p:cond delay="999"/>
                                          </p:stCondLst>
                                        </p:cTn>
                                        <p:tgtEl>
                                          <p:spTgt spid="105"/>
                                        </p:tgtEl>
                                        <p:attrNameLst>
                                          <p:attrName>style.visibility</p:attrName>
                                        </p:attrNameLst>
                                      </p:cBhvr>
                                      <p:to>
                                        <p:strVal val="hidden"/>
                                      </p:to>
                                    </p:set>
                                  </p:childTnLst>
                                </p:cTn>
                              </p:par>
                              <p:par>
                                <p:cTn id="264" presetID="42" presetClass="exit" presetSubtype="0" fill="hold" nodeType="withEffect">
                                  <p:stCondLst>
                                    <p:cond delay="0"/>
                                  </p:stCondLst>
                                  <p:childTnLst>
                                    <p:animEffect transition="out" filter="fade">
                                      <p:cBhvr>
                                        <p:cTn id="265" dur="1000"/>
                                        <p:tgtEl>
                                          <p:spTgt spid="107"/>
                                        </p:tgtEl>
                                      </p:cBhvr>
                                    </p:animEffect>
                                    <p:anim calcmode="lin" valueType="num">
                                      <p:cBhvr>
                                        <p:cTn id="266" dur="1000"/>
                                        <p:tgtEl>
                                          <p:spTgt spid="107"/>
                                        </p:tgtEl>
                                        <p:attrNameLst>
                                          <p:attrName>ppt_x</p:attrName>
                                        </p:attrNameLst>
                                      </p:cBhvr>
                                      <p:tavLst>
                                        <p:tav tm="0">
                                          <p:val>
                                            <p:strVal val="ppt_x"/>
                                          </p:val>
                                        </p:tav>
                                        <p:tav tm="100000">
                                          <p:val>
                                            <p:strVal val="ppt_x"/>
                                          </p:val>
                                        </p:tav>
                                      </p:tavLst>
                                    </p:anim>
                                    <p:anim calcmode="lin" valueType="num">
                                      <p:cBhvr>
                                        <p:cTn id="267" dur="1000"/>
                                        <p:tgtEl>
                                          <p:spTgt spid="107"/>
                                        </p:tgtEl>
                                        <p:attrNameLst>
                                          <p:attrName>ppt_y</p:attrName>
                                        </p:attrNameLst>
                                      </p:cBhvr>
                                      <p:tavLst>
                                        <p:tav tm="0">
                                          <p:val>
                                            <p:strVal val="ppt_y"/>
                                          </p:val>
                                        </p:tav>
                                        <p:tav tm="100000">
                                          <p:val>
                                            <p:strVal val="ppt_y+.1"/>
                                          </p:val>
                                        </p:tav>
                                      </p:tavLst>
                                    </p:anim>
                                    <p:set>
                                      <p:cBhvr>
                                        <p:cTn id="268" dur="1" fill="hold">
                                          <p:stCondLst>
                                            <p:cond delay="999"/>
                                          </p:stCondLst>
                                        </p:cTn>
                                        <p:tgtEl>
                                          <p:spTgt spid="107"/>
                                        </p:tgtEl>
                                        <p:attrNameLst>
                                          <p:attrName>style.visibility</p:attrName>
                                        </p:attrNameLst>
                                      </p:cBhvr>
                                      <p:to>
                                        <p:strVal val="hidden"/>
                                      </p:to>
                                    </p:set>
                                  </p:childTnLst>
                                </p:cTn>
                              </p:par>
                              <p:par>
                                <p:cTn id="269" presetID="42" presetClass="exit" presetSubtype="0" fill="hold" grpId="1" nodeType="withEffect">
                                  <p:stCondLst>
                                    <p:cond delay="0"/>
                                  </p:stCondLst>
                                  <p:childTnLst>
                                    <p:animEffect transition="out" filter="fade">
                                      <p:cBhvr>
                                        <p:cTn id="270" dur="1000"/>
                                        <p:tgtEl>
                                          <p:spTgt spid="116"/>
                                        </p:tgtEl>
                                      </p:cBhvr>
                                    </p:animEffect>
                                    <p:anim calcmode="lin" valueType="num">
                                      <p:cBhvr>
                                        <p:cTn id="271" dur="1000"/>
                                        <p:tgtEl>
                                          <p:spTgt spid="116"/>
                                        </p:tgtEl>
                                        <p:attrNameLst>
                                          <p:attrName>ppt_x</p:attrName>
                                        </p:attrNameLst>
                                      </p:cBhvr>
                                      <p:tavLst>
                                        <p:tav tm="0">
                                          <p:val>
                                            <p:strVal val="ppt_x"/>
                                          </p:val>
                                        </p:tav>
                                        <p:tav tm="100000">
                                          <p:val>
                                            <p:strVal val="ppt_x"/>
                                          </p:val>
                                        </p:tav>
                                      </p:tavLst>
                                    </p:anim>
                                    <p:anim calcmode="lin" valueType="num">
                                      <p:cBhvr>
                                        <p:cTn id="272" dur="1000"/>
                                        <p:tgtEl>
                                          <p:spTgt spid="116"/>
                                        </p:tgtEl>
                                        <p:attrNameLst>
                                          <p:attrName>ppt_y</p:attrName>
                                        </p:attrNameLst>
                                      </p:cBhvr>
                                      <p:tavLst>
                                        <p:tav tm="0">
                                          <p:val>
                                            <p:strVal val="ppt_y"/>
                                          </p:val>
                                        </p:tav>
                                        <p:tav tm="100000">
                                          <p:val>
                                            <p:strVal val="ppt_y+.1"/>
                                          </p:val>
                                        </p:tav>
                                      </p:tavLst>
                                    </p:anim>
                                    <p:set>
                                      <p:cBhvr>
                                        <p:cTn id="273" dur="1" fill="hold">
                                          <p:stCondLst>
                                            <p:cond delay="999"/>
                                          </p:stCondLst>
                                        </p:cTn>
                                        <p:tgtEl>
                                          <p:spTgt spid="116"/>
                                        </p:tgtEl>
                                        <p:attrNameLst>
                                          <p:attrName>style.visibility</p:attrName>
                                        </p:attrNameLst>
                                      </p:cBhvr>
                                      <p:to>
                                        <p:strVal val="hidden"/>
                                      </p:to>
                                    </p:set>
                                  </p:childTnLst>
                                </p:cTn>
                              </p:par>
                              <p:par>
                                <p:cTn id="274" presetID="42" presetClass="exit" presetSubtype="0" fill="hold" grpId="1" nodeType="withEffect">
                                  <p:stCondLst>
                                    <p:cond delay="0"/>
                                  </p:stCondLst>
                                  <p:childTnLst>
                                    <p:animEffect transition="out" filter="fade">
                                      <p:cBhvr>
                                        <p:cTn id="275" dur="1000"/>
                                        <p:tgtEl>
                                          <p:spTgt spid="123"/>
                                        </p:tgtEl>
                                      </p:cBhvr>
                                    </p:animEffect>
                                    <p:anim calcmode="lin" valueType="num">
                                      <p:cBhvr>
                                        <p:cTn id="276" dur="1000"/>
                                        <p:tgtEl>
                                          <p:spTgt spid="123"/>
                                        </p:tgtEl>
                                        <p:attrNameLst>
                                          <p:attrName>ppt_x</p:attrName>
                                        </p:attrNameLst>
                                      </p:cBhvr>
                                      <p:tavLst>
                                        <p:tav tm="0">
                                          <p:val>
                                            <p:strVal val="ppt_x"/>
                                          </p:val>
                                        </p:tav>
                                        <p:tav tm="100000">
                                          <p:val>
                                            <p:strVal val="ppt_x"/>
                                          </p:val>
                                        </p:tav>
                                      </p:tavLst>
                                    </p:anim>
                                    <p:anim calcmode="lin" valueType="num">
                                      <p:cBhvr>
                                        <p:cTn id="277" dur="1000"/>
                                        <p:tgtEl>
                                          <p:spTgt spid="123"/>
                                        </p:tgtEl>
                                        <p:attrNameLst>
                                          <p:attrName>ppt_y</p:attrName>
                                        </p:attrNameLst>
                                      </p:cBhvr>
                                      <p:tavLst>
                                        <p:tav tm="0">
                                          <p:val>
                                            <p:strVal val="ppt_y"/>
                                          </p:val>
                                        </p:tav>
                                        <p:tav tm="100000">
                                          <p:val>
                                            <p:strVal val="ppt_y+.1"/>
                                          </p:val>
                                        </p:tav>
                                      </p:tavLst>
                                    </p:anim>
                                    <p:set>
                                      <p:cBhvr>
                                        <p:cTn id="278" dur="1" fill="hold">
                                          <p:stCondLst>
                                            <p:cond delay="999"/>
                                          </p:stCondLst>
                                        </p:cTn>
                                        <p:tgtEl>
                                          <p:spTgt spid="123"/>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4" grpId="0" animBg="1"/>
      <p:bldP spid="85" grpId="0" animBg="1"/>
      <p:bldP spid="90" grpId="0"/>
      <p:bldP spid="91" grpId="0"/>
      <p:bldP spid="91" grpId="1"/>
      <p:bldP spid="92" grpId="0"/>
      <p:bldP spid="93" grpId="0"/>
      <p:bldP spid="93" grpId="1"/>
      <p:bldP spid="94" grpId="0"/>
      <p:bldP spid="94" grpId="1"/>
      <p:bldP spid="95" grpId="0"/>
      <p:bldP spid="95" grpId="1"/>
      <p:bldP spid="97" grpId="0" animBg="1"/>
      <p:bldP spid="99" grpId="0"/>
      <p:bldP spid="99" grpId="1"/>
      <p:bldP spid="100" grpId="0"/>
      <p:bldP spid="100" grpId="1"/>
      <p:bldP spid="101" grpId="0"/>
      <p:bldP spid="101" grpId="1"/>
      <p:bldP spid="102" grpId="0" animBg="1"/>
      <p:bldP spid="103" grpId="0" animBg="1"/>
      <p:bldP spid="104" grpId="0" animBg="1"/>
      <p:bldP spid="108" grpId="0" animBg="1"/>
      <p:bldP spid="109" grpId="0" animBg="1"/>
      <p:bldP spid="114" grpId="0"/>
      <p:bldP spid="114" grpId="1"/>
      <p:bldP spid="115" grpId="0"/>
      <p:bldP spid="115" grpId="1"/>
      <p:bldP spid="116" grpId="0"/>
      <p:bldP spid="116" grpId="1"/>
      <p:bldP spid="117" grpId="0"/>
      <p:bldP spid="117" grpId="1"/>
      <p:bldP spid="118" grpId="0"/>
      <p:bldP spid="118" grpId="1"/>
      <p:bldP spid="119" grpId="0"/>
      <p:bldP spid="121" grpId="0" animBg="1"/>
      <p:bldP spid="123" grpId="0"/>
      <p:bldP spid="123" grpId="1"/>
      <p:bldP spid="124" grpId="0"/>
      <p:bldP spid="124" grpId="1"/>
      <p:bldP spid="125" grpId="0"/>
      <p:bldP spid="130" grpId="0"/>
      <p:bldP spid="1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4</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matching number of the following graphs.</a:t>
            </a:r>
          </a:p>
          <a:p>
            <a:endParaRPr lang="en-US" sz="2800" dirty="0">
              <a:solidFill>
                <a:schemeClr val="bg1"/>
              </a:solidFill>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5840223" y="21896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Oval 53">
            <a:extLst>
              <a:ext uri="{FF2B5EF4-FFF2-40B4-BE49-F238E27FC236}">
                <a16:creationId xmlns:a16="http://schemas.microsoft.com/office/drawing/2014/main" id="{BDD11F87-DA81-9510-C1CB-0AF4093562CB}"/>
              </a:ext>
            </a:extLst>
          </p:cNvPr>
          <p:cNvSpPr/>
          <p:nvPr/>
        </p:nvSpPr>
        <p:spPr>
          <a:xfrm rot="5400000">
            <a:off x="5127850" y="29097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6560303" y="29097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6" name="Straight Connector 55">
            <a:extLst>
              <a:ext uri="{FF2B5EF4-FFF2-40B4-BE49-F238E27FC236}">
                <a16:creationId xmlns:a16="http://schemas.microsoft.com/office/drawing/2014/main" id="{6205DD86-315C-53B6-CEEF-A9919650168E}"/>
              </a:ext>
            </a:extLst>
          </p:cNvPr>
          <p:cNvCxnSpPr>
            <a:cxnSpLocks/>
            <a:stCxn id="53" idx="5"/>
            <a:endCxn id="54" idx="1"/>
          </p:cNvCxnSpPr>
          <p:nvPr/>
        </p:nvCxnSpPr>
        <p:spPr>
          <a:xfrm flipH="1">
            <a:off x="5250762" y="2312555"/>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6205DD86-315C-53B6-CEEF-A9919650168E}"/>
              </a:ext>
            </a:extLst>
          </p:cNvPr>
          <p:cNvCxnSpPr>
            <a:cxnSpLocks/>
            <a:stCxn id="53" idx="7"/>
            <a:endCxn id="55" idx="3"/>
          </p:cNvCxnSpPr>
          <p:nvPr/>
        </p:nvCxnSpPr>
        <p:spPr>
          <a:xfrm>
            <a:off x="5963135" y="2312555"/>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6205DD86-315C-53B6-CEEF-A9919650168E}"/>
              </a:ext>
            </a:extLst>
          </p:cNvPr>
          <p:cNvCxnSpPr>
            <a:cxnSpLocks/>
            <a:stCxn id="55" idx="4"/>
            <a:endCxn id="54" idx="0"/>
          </p:cNvCxnSpPr>
          <p:nvPr/>
        </p:nvCxnSpPr>
        <p:spPr>
          <a:xfrm flipH="1">
            <a:off x="5271850" y="2981723"/>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BDD11F87-DA81-9510-C1CB-0AF4093562CB}"/>
              </a:ext>
            </a:extLst>
          </p:cNvPr>
          <p:cNvSpPr/>
          <p:nvPr/>
        </p:nvSpPr>
        <p:spPr>
          <a:xfrm rot="5400000">
            <a:off x="5120143" y="4349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6560303" y="434988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1" name="Straight Connector 60">
            <a:extLst>
              <a:ext uri="{FF2B5EF4-FFF2-40B4-BE49-F238E27FC236}">
                <a16:creationId xmlns:a16="http://schemas.microsoft.com/office/drawing/2014/main" id="{6205DD86-315C-53B6-CEEF-A9919650168E}"/>
              </a:ext>
            </a:extLst>
          </p:cNvPr>
          <p:cNvCxnSpPr>
            <a:cxnSpLocks/>
            <a:stCxn id="54" idx="6"/>
            <a:endCxn id="59" idx="2"/>
          </p:cNvCxnSpPr>
          <p:nvPr/>
        </p:nvCxnSpPr>
        <p:spPr>
          <a:xfrm flipH="1">
            <a:off x="5192143" y="3053723"/>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55" idx="6"/>
            <a:endCxn id="60" idx="2"/>
          </p:cNvCxnSpPr>
          <p:nvPr/>
        </p:nvCxnSpPr>
        <p:spPr>
          <a:xfrm>
            <a:off x="6632303" y="3053723"/>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4"/>
            <a:endCxn id="59" idx="0"/>
          </p:cNvCxnSpPr>
          <p:nvPr/>
        </p:nvCxnSpPr>
        <p:spPr>
          <a:xfrm flipH="1">
            <a:off x="5264143" y="4421883"/>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60" idx="3"/>
            <a:endCxn id="54" idx="7"/>
          </p:cNvCxnSpPr>
          <p:nvPr/>
        </p:nvCxnSpPr>
        <p:spPr>
          <a:xfrm flipH="1" flipV="1">
            <a:off x="5250762" y="3032635"/>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5" name="TextBox 64"/>
          <p:cNvSpPr txBox="1"/>
          <p:nvPr/>
        </p:nvSpPr>
        <p:spPr>
          <a:xfrm>
            <a:off x="6204115" y="4710120"/>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6" name="TextBox 65"/>
          <p:cNvSpPr txBox="1"/>
          <p:nvPr/>
        </p:nvSpPr>
        <p:spPr>
          <a:xfrm>
            <a:off x="4809811" y="3398974"/>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67" name="TextBox 66"/>
          <p:cNvSpPr txBox="1"/>
          <p:nvPr/>
        </p:nvSpPr>
        <p:spPr>
          <a:xfrm>
            <a:off x="5192383" y="2213738"/>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68" name="TextBox 67"/>
          <p:cNvSpPr txBox="1"/>
          <p:nvPr/>
        </p:nvSpPr>
        <p:spPr>
          <a:xfrm>
            <a:off x="5833859" y="3235644"/>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69" name="TextBox 68"/>
          <p:cNvSpPr txBox="1"/>
          <p:nvPr/>
        </p:nvSpPr>
        <p:spPr>
          <a:xfrm>
            <a:off x="6648800" y="3398974"/>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0" name="TextBox 69"/>
          <p:cNvSpPr txBox="1"/>
          <p:nvPr/>
        </p:nvSpPr>
        <p:spPr>
          <a:xfrm>
            <a:off x="5686660" y="391272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71" name="Straight Connector 70">
            <a:extLst>
              <a:ext uri="{FF2B5EF4-FFF2-40B4-BE49-F238E27FC236}">
                <a16:creationId xmlns:a16="http://schemas.microsoft.com/office/drawing/2014/main" id="{6205DD86-315C-53B6-CEEF-A9919650168E}"/>
              </a:ext>
            </a:extLst>
          </p:cNvPr>
          <p:cNvCxnSpPr>
            <a:cxnSpLocks/>
            <a:stCxn id="72" idx="3"/>
            <a:endCxn id="59" idx="7"/>
          </p:cNvCxnSpPr>
          <p:nvPr/>
        </p:nvCxnSpPr>
        <p:spPr>
          <a:xfrm flipH="1" flipV="1">
            <a:off x="5243055" y="4472795"/>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5836204" y="507893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3" name="Straight Connector 72">
            <a:extLst>
              <a:ext uri="{FF2B5EF4-FFF2-40B4-BE49-F238E27FC236}">
                <a16:creationId xmlns:a16="http://schemas.microsoft.com/office/drawing/2014/main" id="{6205DD86-315C-53B6-CEEF-A9919650168E}"/>
              </a:ext>
            </a:extLst>
          </p:cNvPr>
          <p:cNvCxnSpPr>
            <a:cxnSpLocks/>
            <a:stCxn id="72" idx="1"/>
            <a:endCxn id="60" idx="5"/>
          </p:cNvCxnSpPr>
          <p:nvPr/>
        </p:nvCxnSpPr>
        <p:spPr>
          <a:xfrm flipV="1">
            <a:off x="5959116" y="4472795"/>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4" name="TextBox 73"/>
          <p:cNvSpPr txBox="1"/>
          <p:nvPr/>
        </p:nvSpPr>
        <p:spPr>
          <a:xfrm>
            <a:off x="5720225" y="2475348"/>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5" name="TextBox 74"/>
          <p:cNvSpPr txBox="1"/>
          <p:nvPr/>
        </p:nvSpPr>
        <p:spPr>
          <a:xfrm>
            <a:off x="5139942" y="4638256"/>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6" name="TextBox 75"/>
          <p:cNvSpPr txBox="1"/>
          <p:nvPr/>
        </p:nvSpPr>
        <p:spPr>
          <a:xfrm>
            <a:off x="6222473" y="2189372"/>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mc:AlternateContent xmlns:mc="http://schemas.openxmlformats.org/markup-compatibility/2006" xmlns:a14="http://schemas.microsoft.com/office/drawing/2010/main">
        <mc:Choice Requires="a14">
          <p:sp>
            <p:nvSpPr>
              <p:cNvPr id="126" name="TextBox 125"/>
              <p:cNvSpPr txBox="1"/>
              <p:nvPr/>
            </p:nvSpPr>
            <p:spPr>
              <a:xfrm>
                <a:off x="5614277" y="5444547"/>
                <a:ext cx="486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5614277" y="5444547"/>
                <a:ext cx="486030" cy="523220"/>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274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4(Cont.)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matching number of the following graphs.</a:t>
            </a:r>
          </a:p>
        </p:txBody>
      </p:sp>
      <p:sp>
        <p:nvSpPr>
          <p:cNvPr id="53" name="Oval 52">
            <a:extLst>
              <a:ext uri="{FF2B5EF4-FFF2-40B4-BE49-F238E27FC236}">
                <a16:creationId xmlns:a16="http://schemas.microsoft.com/office/drawing/2014/main" id="{BDD11F87-DA81-9510-C1CB-0AF4093562CB}"/>
              </a:ext>
            </a:extLst>
          </p:cNvPr>
          <p:cNvSpPr/>
          <p:nvPr/>
        </p:nvSpPr>
        <p:spPr>
          <a:xfrm rot="5400000">
            <a:off x="11084943" y="22248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Oval 53">
            <a:extLst>
              <a:ext uri="{FF2B5EF4-FFF2-40B4-BE49-F238E27FC236}">
                <a16:creationId xmlns:a16="http://schemas.microsoft.com/office/drawing/2014/main" id="{BDD11F87-DA81-9510-C1CB-0AF4093562CB}"/>
              </a:ext>
            </a:extLst>
          </p:cNvPr>
          <p:cNvSpPr/>
          <p:nvPr/>
        </p:nvSpPr>
        <p:spPr>
          <a:xfrm rot="5400000">
            <a:off x="10372570" y="294488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11805023" y="294488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6" name="Straight Connector 55">
            <a:extLst>
              <a:ext uri="{FF2B5EF4-FFF2-40B4-BE49-F238E27FC236}">
                <a16:creationId xmlns:a16="http://schemas.microsoft.com/office/drawing/2014/main" id="{6205DD86-315C-53B6-CEEF-A9919650168E}"/>
              </a:ext>
            </a:extLst>
          </p:cNvPr>
          <p:cNvCxnSpPr>
            <a:cxnSpLocks/>
            <a:stCxn id="53" idx="5"/>
            <a:endCxn id="54" idx="1"/>
          </p:cNvCxnSpPr>
          <p:nvPr/>
        </p:nvCxnSpPr>
        <p:spPr>
          <a:xfrm flipH="1">
            <a:off x="10495482" y="2347716"/>
            <a:ext cx="610549"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6205DD86-315C-53B6-CEEF-A9919650168E}"/>
              </a:ext>
            </a:extLst>
          </p:cNvPr>
          <p:cNvCxnSpPr>
            <a:cxnSpLocks/>
            <a:stCxn id="53" idx="7"/>
            <a:endCxn id="55" idx="3"/>
          </p:cNvCxnSpPr>
          <p:nvPr/>
        </p:nvCxnSpPr>
        <p:spPr>
          <a:xfrm>
            <a:off x="11207855" y="2347716"/>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6205DD86-315C-53B6-CEEF-A9919650168E}"/>
              </a:ext>
            </a:extLst>
          </p:cNvPr>
          <p:cNvCxnSpPr>
            <a:cxnSpLocks/>
            <a:stCxn id="55" idx="4"/>
            <a:endCxn id="54" idx="0"/>
          </p:cNvCxnSpPr>
          <p:nvPr/>
        </p:nvCxnSpPr>
        <p:spPr>
          <a:xfrm flipH="1">
            <a:off x="10516570" y="3016884"/>
            <a:ext cx="1288453"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9" name="Oval 58">
            <a:extLst>
              <a:ext uri="{FF2B5EF4-FFF2-40B4-BE49-F238E27FC236}">
                <a16:creationId xmlns:a16="http://schemas.microsoft.com/office/drawing/2014/main" id="{BDD11F87-DA81-9510-C1CB-0AF4093562CB}"/>
              </a:ext>
            </a:extLst>
          </p:cNvPr>
          <p:cNvSpPr/>
          <p:nvPr/>
        </p:nvSpPr>
        <p:spPr>
          <a:xfrm rot="5400000">
            <a:off x="10364863" y="43850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1805023" y="43850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1" name="Straight Connector 60">
            <a:extLst>
              <a:ext uri="{FF2B5EF4-FFF2-40B4-BE49-F238E27FC236}">
                <a16:creationId xmlns:a16="http://schemas.microsoft.com/office/drawing/2014/main" id="{6205DD86-315C-53B6-CEEF-A9919650168E}"/>
              </a:ext>
            </a:extLst>
          </p:cNvPr>
          <p:cNvCxnSpPr>
            <a:cxnSpLocks/>
            <a:stCxn id="54" idx="6"/>
            <a:endCxn id="59" idx="2"/>
          </p:cNvCxnSpPr>
          <p:nvPr/>
        </p:nvCxnSpPr>
        <p:spPr>
          <a:xfrm flipH="1">
            <a:off x="10436863" y="3088884"/>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55" idx="6"/>
            <a:endCxn id="60" idx="2"/>
          </p:cNvCxnSpPr>
          <p:nvPr/>
        </p:nvCxnSpPr>
        <p:spPr>
          <a:xfrm>
            <a:off x="11877023" y="3088884"/>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4"/>
            <a:endCxn id="59" idx="0"/>
          </p:cNvCxnSpPr>
          <p:nvPr/>
        </p:nvCxnSpPr>
        <p:spPr>
          <a:xfrm flipH="1">
            <a:off x="10508863" y="4457044"/>
            <a:ext cx="129616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60" idx="3"/>
            <a:endCxn id="54" idx="7"/>
          </p:cNvCxnSpPr>
          <p:nvPr/>
        </p:nvCxnSpPr>
        <p:spPr>
          <a:xfrm flipH="1" flipV="1">
            <a:off x="10495482" y="3067796"/>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5" name="TextBox 64"/>
          <p:cNvSpPr txBox="1"/>
          <p:nvPr/>
        </p:nvSpPr>
        <p:spPr>
          <a:xfrm>
            <a:off x="11448835" y="4745281"/>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6" name="TextBox 65"/>
          <p:cNvSpPr txBox="1"/>
          <p:nvPr/>
        </p:nvSpPr>
        <p:spPr>
          <a:xfrm>
            <a:off x="10054531" y="3434135"/>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67" name="TextBox 66"/>
          <p:cNvSpPr txBox="1"/>
          <p:nvPr/>
        </p:nvSpPr>
        <p:spPr>
          <a:xfrm>
            <a:off x="10437103" y="2248899"/>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p:sp>
        <p:nvSpPr>
          <p:cNvPr id="68" name="TextBox 67"/>
          <p:cNvSpPr txBox="1"/>
          <p:nvPr/>
        </p:nvSpPr>
        <p:spPr>
          <a:xfrm>
            <a:off x="11078579" y="3270805"/>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69" name="TextBox 68"/>
          <p:cNvSpPr txBox="1"/>
          <p:nvPr/>
        </p:nvSpPr>
        <p:spPr>
          <a:xfrm>
            <a:off x="11893520" y="3434135"/>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0" name="TextBox 69"/>
          <p:cNvSpPr txBox="1"/>
          <p:nvPr/>
        </p:nvSpPr>
        <p:spPr>
          <a:xfrm>
            <a:off x="10931380" y="3947886"/>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cxnSp>
        <p:nvCxnSpPr>
          <p:cNvPr id="71" name="Straight Connector 70">
            <a:extLst>
              <a:ext uri="{FF2B5EF4-FFF2-40B4-BE49-F238E27FC236}">
                <a16:creationId xmlns:a16="http://schemas.microsoft.com/office/drawing/2014/main" id="{6205DD86-315C-53B6-CEEF-A9919650168E}"/>
              </a:ext>
            </a:extLst>
          </p:cNvPr>
          <p:cNvCxnSpPr>
            <a:cxnSpLocks/>
            <a:stCxn id="72" idx="3"/>
            <a:endCxn id="59" idx="7"/>
          </p:cNvCxnSpPr>
          <p:nvPr/>
        </p:nvCxnSpPr>
        <p:spPr>
          <a:xfrm flipH="1" flipV="1">
            <a:off x="10487775" y="4507956"/>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2" name="Oval 71">
            <a:extLst>
              <a:ext uri="{FF2B5EF4-FFF2-40B4-BE49-F238E27FC236}">
                <a16:creationId xmlns:a16="http://schemas.microsoft.com/office/drawing/2014/main" id="{BDD11F87-DA81-9510-C1CB-0AF4093562CB}"/>
              </a:ext>
            </a:extLst>
          </p:cNvPr>
          <p:cNvSpPr/>
          <p:nvPr/>
        </p:nvSpPr>
        <p:spPr>
          <a:xfrm rot="5400000">
            <a:off x="11080924" y="51140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3" name="Straight Connector 72">
            <a:extLst>
              <a:ext uri="{FF2B5EF4-FFF2-40B4-BE49-F238E27FC236}">
                <a16:creationId xmlns:a16="http://schemas.microsoft.com/office/drawing/2014/main" id="{6205DD86-315C-53B6-CEEF-A9919650168E}"/>
              </a:ext>
            </a:extLst>
          </p:cNvPr>
          <p:cNvCxnSpPr>
            <a:cxnSpLocks/>
            <a:stCxn id="72" idx="1"/>
            <a:endCxn id="60" idx="5"/>
          </p:cNvCxnSpPr>
          <p:nvPr/>
        </p:nvCxnSpPr>
        <p:spPr>
          <a:xfrm flipV="1">
            <a:off x="11203836" y="4507956"/>
            <a:ext cx="622275"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4" name="TextBox 73"/>
          <p:cNvSpPr txBox="1"/>
          <p:nvPr/>
        </p:nvSpPr>
        <p:spPr>
          <a:xfrm>
            <a:off x="10964945" y="2510509"/>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5" name="TextBox 74"/>
          <p:cNvSpPr txBox="1"/>
          <p:nvPr/>
        </p:nvSpPr>
        <p:spPr>
          <a:xfrm>
            <a:off x="10384662" y="467341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6" name="TextBox 75"/>
          <p:cNvSpPr txBox="1"/>
          <p:nvPr/>
        </p:nvSpPr>
        <p:spPr>
          <a:xfrm>
            <a:off x="11467193" y="2224533"/>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sp>
        <p:nvSpPr>
          <p:cNvPr id="78" name="Oval 77">
            <a:extLst>
              <a:ext uri="{FF2B5EF4-FFF2-40B4-BE49-F238E27FC236}">
                <a16:creationId xmlns:a16="http://schemas.microsoft.com/office/drawing/2014/main" id="{BDD11F87-DA81-9510-C1CB-0AF4093562CB}"/>
              </a:ext>
            </a:extLst>
          </p:cNvPr>
          <p:cNvSpPr/>
          <p:nvPr/>
        </p:nvSpPr>
        <p:spPr>
          <a:xfrm rot="5400000">
            <a:off x="5801927" y="21579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5089554" y="28779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0" name="Oval 79">
            <a:extLst>
              <a:ext uri="{FF2B5EF4-FFF2-40B4-BE49-F238E27FC236}">
                <a16:creationId xmlns:a16="http://schemas.microsoft.com/office/drawing/2014/main" id="{BDD11F87-DA81-9510-C1CB-0AF4093562CB}"/>
              </a:ext>
            </a:extLst>
          </p:cNvPr>
          <p:cNvSpPr/>
          <p:nvPr/>
        </p:nvSpPr>
        <p:spPr>
          <a:xfrm rot="5400000">
            <a:off x="6522007" y="287798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2" name="Straight Connector 81">
            <a:extLst>
              <a:ext uri="{FF2B5EF4-FFF2-40B4-BE49-F238E27FC236}">
                <a16:creationId xmlns:a16="http://schemas.microsoft.com/office/drawing/2014/main" id="{6205DD86-315C-53B6-CEEF-A9919650168E}"/>
              </a:ext>
            </a:extLst>
          </p:cNvPr>
          <p:cNvCxnSpPr>
            <a:cxnSpLocks/>
            <a:stCxn id="78" idx="7"/>
            <a:endCxn id="80" idx="3"/>
          </p:cNvCxnSpPr>
          <p:nvPr/>
        </p:nvCxnSpPr>
        <p:spPr>
          <a:xfrm>
            <a:off x="5924839" y="2280817"/>
            <a:ext cx="618256" cy="61825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4" name="Oval 83">
            <a:extLst>
              <a:ext uri="{FF2B5EF4-FFF2-40B4-BE49-F238E27FC236}">
                <a16:creationId xmlns:a16="http://schemas.microsoft.com/office/drawing/2014/main" id="{BDD11F87-DA81-9510-C1CB-0AF4093562CB}"/>
              </a:ext>
            </a:extLst>
          </p:cNvPr>
          <p:cNvSpPr/>
          <p:nvPr/>
        </p:nvSpPr>
        <p:spPr>
          <a:xfrm rot="5400000">
            <a:off x="5081847" y="43181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5" name="Oval 84">
            <a:extLst>
              <a:ext uri="{FF2B5EF4-FFF2-40B4-BE49-F238E27FC236}">
                <a16:creationId xmlns:a16="http://schemas.microsoft.com/office/drawing/2014/main" id="{BDD11F87-DA81-9510-C1CB-0AF4093562CB}"/>
              </a:ext>
            </a:extLst>
          </p:cNvPr>
          <p:cNvSpPr/>
          <p:nvPr/>
        </p:nvSpPr>
        <p:spPr>
          <a:xfrm rot="5400000">
            <a:off x="6522007" y="431814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9" name="Straight Connector 88">
            <a:extLst>
              <a:ext uri="{FF2B5EF4-FFF2-40B4-BE49-F238E27FC236}">
                <a16:creationId xmlns:a16="http://schemas.microsoft.com/office/drawing/2014/main" id="{6205DD86-315C-53B6-CEEF-A9919650168E}"/>
              </a:ext>
            </a:extLst>
          </p:cNvPr>
          <p:cNvCxnSpPr>
            <a:cxnSpLocks/>
            <a:stCxn id="85" idx="3"/>
            <a:endCxn id="79" idx="7"/>
          </p:cNvCxnSpPr>
          <p:nvPr/>
        </p:nvCxnSpPr>
        <p:spPr>
          <a:xfrm flipH="1" flipV="1">
            <a:off x="5212466" y="3000897"/>
            <a:ext cx="1330629" cy="13383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3" name="TextBox 92"/>
          <p:cNvSpPr txBox="1"/>
          <p:nvPr/>
        </p:nvSpPr>
        <p:spPr>
          <a:xfrm>
            <a:off x="5795563" y="3203906"/>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cxnSp>
        <p:nvCxnSpPr>
          <p:cNvPr id="96" name="Straight Connector 95">
            <a:extLst>
              <a:ext uri="{FF2B5EF4-FFF2-40B4-BE49-F238E27FC236}">
                <a16:creationId xmlns:a16="http://schemas.microsoft.com/office/drawing/2014/main" id="{6205DD86-315C-53B6-CEEF-A9919650168E}"/>
              </a:ext>
            </a:extLst>
          </p:cNvPr>
          <p:cNvCxnSpPr>
            <a:cxnSpLocks/>
            <a:stCxn id="97" idx="3"/>
            <a:endCxn id="84" idx="7"/>
          </p:cNvCxnSpPr>
          <p:nvPr/>
        </p:nvCxnSpPr>
        <p:spPr>
          <a:xfrm flipH="1" flipV="1">
            <a:off x="5204759" y="4441057"/>
            <a:ext cx="614237" cy="62722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7" name="Oval 96">
            <a:extLst>
              <a:ext uri="{FF2B5EF4-FFF2-40B4-BE49-F238E27FC236}">
                <a16:creationId xmlns:a16="http://schemas.microsoft.com/office/drawing/2014/main" id="{BDD11F87-DA81-9510-C1CB-0AF4093562CB}"/>
              </a:ext>
            </a:extLst>
          </p:cNvPr>
          <p:cNvSpPr/>
          <p:nvPr/>
        </p:nvSpPr>
        <p:spPr>
          <a:xfrm rot="5400000">
            <a:off x="5797908" y="504719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0" name="TextBox 99"/>
          <p:cNvSpPr txBox="1"/>
          <p:nvPr/>
        </p:nvSpPr>
        <p:spPr>
          <a:xfrm>
            <a:off x="5101646" y="4606518"/>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01" name="TextBox 100"/>
          <p:cNvSpPr txBox="1"/>
          <p:nvPr/>
        </p:nvSpPr>
        <p:spPr>
          <a:xfrm>
            <a:off x="6184177" y="2157634"/>
            <a:ext cx="26642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i</a:t>
            </a:r>
          </a:p>
        </p:txBody>
      </p:sp>
      <p:sp>
        <p:nvSpPr>
          <p:cNvPr id="102" name="Oval 101">
            <a:extLst>
              <a:ext uri="{FF2B5EF4-FFF2-40B4-BE49-F238E27FC236}">
                <a16:creationId xmlns:a16="http://schemas.microsoft.com/office/drawing/2014/main" id="{BDD11F87-DA81-9510-C1CB-0AF4093562CB}"/>
              </a:ext>
            </a:extLst>
          </p:cNvPr>
          <p:cNvSpPr/>
          <p:nvPr/>
        </p:nvSpPr>
        <p:spPr>
          <a:xfrm rot="5400000">
            <a:off x="8547008" y="218017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7834635" y="290025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4" name="Oval 103">
            <a:extLst>
              <a:ext uri="{FF2B5EF4-FFF2-40B4-BE49-F238E27FC236}">
                <a16:creationId xmlns:a16="http://schemas.microsoft.com/office/drawing/2014/main" id="{BDD11F87-DA81-9510-C1CB-0AF4093562CB}"/>
              </a:ext>
            </a:extLst>
          </p:cNvPr>
          <p:cNvSpPr/>
          <p:nvPr/>
        </p:nvSpPr>
        <p:spPr>
          <a:xfrm rot="5400000">
            <a:off x="9267088" y="290025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8" name="Oval 107">
            <a:extLst>
              <a:ext uri="{FF2B5EF4-FFF2-40B4-BE49-F238E27FC236}">
                <a16:creationId xmlns:a16="http://schemas.microsoft.com/office/drawing/2014/main" id="{BDD11F87-DA81-9510-C1CB-0AF4093562CB}"/>
              </a:ext>
            </a:extLst>
          </p:cNvPr>
          <p:cNvSpPr/>
          <p:nvPr/>
        </p:nvSpPr>
        <p:spPr>
          <a:xfrm rot="5400000">
            <a:off x="7826928" y="43404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9" name="Oval 108">
            <a:extLst>
              <a:ext uri="{FF2B5EF4-FFF2-40B4-BE49-F238E27FC236}">
                <a16:creationId xmlns:a16="http://schemas.microsoft.com/office/drawing/2014/main" id="{BDD11F87-DA81-9510-C1CB-0AF4093562CB}"/>
              </a:ext>
            </a:extLst>
          </p:cNvPr>
          <p:cNvSpPr/>
          <p:nvPr/>
        </p:nvSpPr>
        <p:spPr>
          <a:xfrm rot="5400000">
            <a:off x="9267088" y="434041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0" name="Straight Connector 109">
            <a:extLst>
              <a:ext uri="{FF2B5EF4-FFF2-40B4-BE49-F238E27FC236}">
                <a16:creationId xmlns:a16="http://schemas.microsoft.com/office/drawing/2014/main" id="{6205DD86-315C-53B6-CEEF-A9919650168E}"/>
              </a:ext>
            </a:extLst>
          </p:cNvPr>
          <p:cNvCxnSpPr>
            <a:cxnSpLocks/>
            <a:stCxn id="103" idx="6"/>
            <a:endCxn id="108" idx="2"/>
          </p:cNvCxnSpPr>
          <p:nvPr/>
        </p:nvCxnSpPr>
        <p:spPr>
          <a:xfrm flipH="1">
            <a:off x="7898928" y="3044253"/>
            <a:ext cx="7707"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4" idx="6"/>
            <a:endCxn id="109" idx="2"/>
          </p:cNvCxnSpPr>
          <p:nvPr/>
        </p:nvCxnSpPr>
        <p:spPr>
          <a:xfrm>
            <a:off x="9339088" y="3044253"/>
            <a:ext cx="0" cy="12961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5" name="TextBox 114"/>
          <p:cNvSpPr txBox="1"/>
          <p:nvPr/>
        </p:nvSpPr>
        <p:spPr>
          <a:xfrm>
            <a:off x="7516596" y="3389504"/>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118" name="TextBox 117"/>
          <p:cNvSpPr txBox="1"/>
          <p:nvPr/>
        </p:nvSpPr>
        <p:spPr>
          <a:xfrm>
            <a:off x="9012370" y="3434135"/>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121" name="Oval 120">
            <a:extLst>
              <a:ext uri="{FF2B5EF4-FFF2-40B4-BE49-F238E27FC236}">
                <a16:creationId xmlns:a16="http://schemas.microsoft.com/office/drawing/2014/main" id="{BDD11F87-DA81-9510-C1CB-0AF4093562CB}"/>
              </a:ext>
            </a:extLst>
          </p:cNvPr>
          <p:cNvSpPr/>
          <p:nvPr/>
        </p:nvSpPr>
        <p:spPr>
          <a:xfrm rot="5400000">
            <a:off x="8542989" y="506946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7" name="Straight Connector 76"/>
          <p:cNvCxnSpPr/>
          <p:nvPr/>
        </p:nvCxnSpPr>
        <p:spPr>
          <a:xfrm flipH="1">
            <a:off x="7375727" y="2280817"/>
            <a:ext cx="9214" cy="28711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9690342" y="2412508"/>
            <a:ext cx="9214" cy="28711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p:cNvSpPr txBox="1"/>
              <p:nvPr/>
            </p:nvSpPr>
            <p:spPr>
              <a:xfrm>
                <a:off x="5556585" y="534653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5556585" y="5346530"/>
                <a:ext cx="718658" cy="523220"/>
              </a:xfrm>
              <a:prstGeom prst="rect">
                <a:avLst/>
              </a:prstGeom>
              <a:blipFill rotWithShape="0">
                <a:blip r:embed="rId2"/>
                <a:stretch>
                  <a:fillRect/>
                </a:stretch>
              </a:blipFill>
            </p:spPr>
            <p:txBody>
              <a:bodyPr/>
              <a:lstStyle/>
              <a:p>
                <a:r>
                  <a:rPr lang="en-US">
                    <a:noFill/>
                  </a:rPr>
                  <a:t> </a:t>
                </a:r>
              </a:p>
            </p:txBody>
          </p:sp>
        </mc:Fallback>
      </mc:AlternateContent>
      <p:sp>
        <p:nvSpPr>
          <p:cNvPr id="130" name="Rectangle 129"/>
          <p:cNvSpPr/>
          <p:nvPr/>
        </p:nvSpPr>
        <p:spPr>
          <a:xfrm>
            <a:off x="4546647" y="5717909"/>
            <a:ext cx="2646521" cy="954107"/>
          </a:xfrm>
          <a:prstGeom prst="rect">
            <a:avLst/>
          </a:prstGeom>
        </p:spPr>
        <p:txBody>
          <a:bodyPr wrap="square">
            <a:spAutoFit/>
          </a:bodyPr>
          <a:lstStyle/>
          <a:p>
            <a:pPr algn="ctr"/>
            <a:r>
              <a:rPr lang="en-US" sz="2800" dirty="0">
                <a:solidFill>
                  <a:srgbClr val="002060"/>
                </a:solidFill>
              </a:rPr>
              <a:t>Maximum matching</a:t>
            </a:r>
          </a:p>
        </p:txBody>
      </p:sp>
      <mc:AlternateContent xmlns:mc="http://schemas.openxmlformats.org/markup-compatibility/2006" xmlns:a14="http://schemas.microsoft.com/office/drawing/2010/main">
        <mc:Choice Requires="a14">
          <p:sp>
            <p:nvSpPr>
              <p:cNvPr id="131" name="TextBox 130"/>
              <p:cNvSpPr txBox="1"/>
              <p:nvPr/>
            </p:nvSpPr>
            <p:spPr>
              <a:xfrm>
                <a:off x="8251524" y="534653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8251524" y="5346530"/>
                <a:ext cx="726930" cy="523220"/>
              </a:xfrm>
              <a:prstGeom prst="rect">
                <a:avLst/>
              </a:prstGeom>
              <a:blipFill rotWithShape="0">
                <a:blip r:embed="rId3"/>
                <a:stretch>
                  <a:fillRect/>
                </a:stretch>
              </a:blipFill>
            </p:spPr>
            <p:txBody>
              <a:bodyPr/>
              <a:lstStyle/>
              <a:p>
                <a:r>
                  <a:rPr lang="en-US">
                    <a:noFill/>
                  </a:rPr>
                  <a:t> </a:t>
                </a:r>
              </a:p>
            </p:txBody>
          </p:sp>
        </mc:Fallback>
      </mc:AlternateContent>
      <p:sp>
        <p:nvSpPr>
          <p:cNvPr id="132" name="Rectangle 131"/>
          <p:cNvSpPr/>
          <p:nvPr/>
        </p:nvSpPr>
        <p:spPr>
          <a:xfrm>
            <a:off x="7219728" y="5720870"/>
            <a:ext cx="2646521" cy="954107"/>
          </a:xfrm>
          <a:prstGeom prst="rect">
            <a:avLst/>
          </a:prstGeom>
        </p:spPr>
        <p:txBody>
          <a:bodyPr wrap="square">
            <a:spAutoFit/>
          </a:bodyPr>
          <a:lstStyle/>
          <a:p>
            <a:pPr algn="ctr"/>
            <a:r>
              <a:rPr lang="en-US" sz="2800" dirty="0">
                <a:solidFill>
                  <a:srgbClr val="002060"/>
                </a:solidFill>
              </a:rPr>
              <a:t>Not Maximum matching</a:t>
            </a:r>
          </a:p>
        </p:txBody>
      </p:sp>
      <mc:AlternateContent xmlns:mc="http://schemas.openxmlformats.org/markup-compatibility/2006" xmlns:a14="http://schemas.microsoft.com/office/drawing/2010/main">
        <mc:Choice Requires="a14">
          <p:sp>
            <p:nvSpPr>
              <p:cNvPr id="133" name="TextBox 132"/>
              <p:cNvSpPr txBox="1"/>
              <p:nvPr/>
            </p:nvSpPr>
            <p:spPr>
              <a:xfrm>
                <a:off x="10872232" y="5377860"/>
                <a:ext cx="486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133" name="TextBox 132"/>
              <p:cNvSpPr txBox="1">
                <a:spLocks noRot="1" noChangeAspect="1" noMove="1" noResize="1" noEditPoints="1" noAdjustHandles="1" noChangeArrowheads="1" noChangeShapeType="1" noTextEdit="1"/>
              </p:cNvSpPr>
              <p:nvPr/>
            </p:nvSpPr>
            <p:spPr>
              <a:xfrm>
                <a:off x="10872232" y="5377860"/>
                <a:ext cx="486030"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2085154"/>
                <a:ext cx="4288377" cy="4368855"/>
              </a:xfrm>
            </p:spPr>
            <p:txBody>
              <a:bodyPr/>
              <a:lstStyle/>
              <a:p>
                <a:r>
                  <a:rPr lang="en-US" dirty="0"/>
                  <a:t>Consider graph with two maximal matching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1</m:t>
                        </m:r>
                      </m:sub>
                    </m:sSub>
                  </m:oMath>
                </a14:m>
                <a:r>
                  <a:rPr lang="en-US" dirty="0"/>
                  <a:t> and</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2</m:t>
                        </m:r>
                      </m:sub>
                    </m:sSub>
                  </m:oMath>
                </a14:m>
                <a:r>
                  <a:rPr lang="en-US" dirty="0"/>
                  <a:t> of it. </a:t>
                </a:r>
              </a:p>
              <a:p>
                <a:r>
                  <a:rPr lang="en-US" dirty="0"/>
                  <a:t>Here</a:t>
                </a:r>
                <a14:m>
                  <m:oMath xmlns:m="http://schemas.openxmlformats.org/officeDocument/2006/math">
                    <m:r>
                      <a:rPr lang="en-US" i="0"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M</m:t>
                        </m:r>
                      </m:e>
                      <m:sub>
                        <m:r>
                          <a:rPr lang="en-US" b="0" i="1" dirty="0" smtClean="0">
                            <a:latin typeface="Cambria Math" panose="02040503050406030204" pitchFamily="18" charset="0"/>
                          </a:rPr>
                          <m:t>2</m:t>
                        </m:r>
                      </m:sub>
                    </m:sSub>
                  </m:oMath>
                </a14:m>
                <a:r>
                  <a:rPr lang="en-US" dirty="0"/>
                  <a:t> both are maximal but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M</m:t>
                        </m:r>
                      </m:e>
                      <m:sub>
                        <m:r>
                          <a:rPr lang="en-US" i="1" dirty="0">
                            <a:latin typeface="Cambria Math" panose="02040503050406030204" pitchFamily="18" charset="0"/>
                          </a:rPr>
                          <m:t>1</m:t>
                        </m:r>
                      </m:sub>
                    </m:sSub>
                  </m:oMath>
                </a14:m>
                <a:r>
                  <a:rPr lang="en-US" dirty="0"/>
                  <a:t> is largest in size so,</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b="0" i="0" dirty="0" smtClean="0">
                            <a:latin typeface="Cambria Math" panose="02040503050406030204" pitchFamily="18" charset="0"/>
                          </a:rPr>
                          <m:t> </m:t>
                        </m:r>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1</m:t>
                        </m:r>
                      </m:sub>
                    </m:sSub>
                  </m:oMath>
                </a14:m>
                <a:r>
                  <a:rPr lang="en-US" dirty="0"/>
                  <a:t>is maximum matching.</a:t>
                </a:r>
              </a:p>
              <a:p>
                <a:r>
                  <a:rPr lang="en-US" dirty="0"/>
                  <a:t>Size of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M</m:t>
                        </m:r>
                      </m:e>
                      <m:sub>
                        <m:r>
                          <a:rPr lang="en-US" i="1" dirty="0">
                            <a:latin typeface="Cambria Math" panose="02040503050406030204" pitchFamily="18" charset="0"/>
                          </a:rPr>
                          <m:t>1</m:t>
                        </m:r>
                      </m:sub>
                    </m:sSub>
                  </m:oMath>
                </a14:m>
                <a:r>
                  <a:rPr lang="en-US" dirty="0"/>
                  <a:t> is 3.</a:t>
                </a:r>
              </a:p>
              <a:p>
                <a:r>
                  <a:rPr lang="en-US" dirty="0"/>
                  <a:t>Hence, Matching number of graph is 3.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2085154"/>
                <a:ext cx="4288377" cy="4368855"/>
              </a:xfrm>
              <a:blipFill rotWithShape="0">
                <a:blip r:embed="rId5"/>
                <a:stretch>
                  <a:fillRect l="-2703" t="-2371" r="-2845" b="-2650"/>
                </a:stretch>
              </a:blipFill>
            </p:spPr>
            <p:txBody>
              <a:bodyPr/>
              <a:lstStyle/>
              <a:p>
                <a:r>
                  <a:rPr lang="en-US">
                    <a:noFill/>
                  </a:rPr>
                  <a:t> </a:t>
                </a:r>
              </a:p>
            </p:txBody>
          </p:sp>
        </mc:Fallback>
      </mc:AlternateContent>
    </p:spTree>
    <p:extLst>
      <p:ext uri="{BB962C8B-B14F-4D97-AF65-F5344CB8AC3E}">
        <p14:creationId xmlns:p14="http://schemas.microsoft.com/office/powerpoint/2010/main" val="277401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4" grpId="0" animBg="1"/>
      <p:bldP spid="85" grpId="0" animBg="1"/>
      <p:bldP spid="93" grpId="0"/>
      <p:bldP spid="97" grpId="0" animBg="1"/>
      <p:bldP spid="100" grpId="0"/>
      <p:bldP spid="101" grpId="0"/>
      <p:bldP spid="102" grpId="0" animBg="1"/>
      <p:bldP spid="103" grpId="0" animBg="1"/>
      <p:bldP spid="104" grpId="0" animBg="1"/>
      <p:bldP spid="108" grpId="0" animBg="1"/>
      <p:bldP spid="109" grpId="0" animBg="1"/>
      <p:bldP spid="115" grpId="0"/>
      <p:bldP spid="118" grpId="0"/>
      <p:bldP spid="121" grpId="0" animBg="1"/>
      <p:bldP spid="129" grpId="0"/>
      <p:bldP spid="130" grpId="0"/>
      <p:bldP spid="131" grpId="0"/>
      <p:bldP spid="13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3 ⇝ Example 5</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Find matching number of the following graphs.</a:t>
            </a:r>
          </a:p>
          <a:p>
            <a:endParaRPr lang="en-US" sz="2800" dirty="0">
              <a:solidFill>
                <a:schemeClr val="bg1"/>
              </a:solidFill>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4629511" y="417676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6314333" y="419210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4629511" y="56764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3" name="Oval 32">
            <a:extLst>
              <a:ext uri="{FF2B5EF4-FFF2-40B4-BE49-F238E27FC236}">
                <a16:creationId xmlns:a16="http://schemas.microsoft.com/office/drawing/2014/main" id="{BDD11F87-DA81-9510-C1CB-0AF4093562CB}"/>
              </a:ext>
            </a:extLst>
          </p:cNvPr>
          <p:cNvSpPr/>
          <p:nvPr/>
        </p:nvSpPr>
        <p:spPr>
          <a:xfrm rot="5400000">
            <a:off x="6314333" y="567641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4" name="Oval 33">
            <a:extLst>
              <a:ext uri="{FF2B5EF4-FFF2-40B4-BE49-F238E27FC236}">
                <a16:creationId xmlns:a16="http://schemas.microsoft.com/office/drawing/2014/main" id="{BDD11F87-DA81-9510-C1CB-0AF4093562CB}"/>
              </a:ext>
            </a:extLst>
          </p:cNvPr>
          <p:cNvSpPr/>
          <p:nvPr/>
        </p:nvSpPr>
        <p:spPr>
          <a:xfrm rot="5400000">
            <a:off x="5372571" y="49373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6" name="Straight Connector 35">
            <a:extLst>
              <a:ext uri="{FF2B5EF4-FFF2-40B4-BE49-F238E27FC236}">
                <a16:creationId xmlns:a16="http://schemas.microsoft.com/office/drawing/2014/main" id="{6205DD86-315C-53B6-CEEF-A9919650168E}"/>
              </a:ext>
            </a:extLst>
          </p:cNvPr>
          <p:cNvCxnSpPr>
            <a:cxnSpLocks/>
            <a:stCxn id="34" idx="3"/>
            <a:endCxn id="29" idx="7"/>
          </p:cNvCxnSpPr>
          <p:nvPr/>
        </p:nvCxnSpPr>
        <p:spPr>
          <a:xfrm flipH="1" flipV="1">
            <a:off x="4752423" y="4299679"/>
            <a:ext cx="641236" cy="65875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a:stCxn id="31" idx="0"/>
            <a:endCxn id="33" idx="4"/>
          </p:cNvCxnSpPr>
          <p:nvPr/>
        </p:nvCxnSpPr>
        <p:spPr>
          <a:xfrm>
            <a:off x="4773511" y="5748412"/>
            <a:ext cx="154082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2" name="Oval 41">
            <a:extLst>
              <a:ext uri="{FF2B5EF4-FFF2-40B4-BE49-F238E27FC236}">
                <a16:creationId xmlns:a16="http://schemas.microsoft.com/office/drawing/2014/main" id="{BDD11F87-DA81-9510-C1CB-0AF4093562CB}"/>
              </a:ext>
            </a:extLst>
          </p:cNvPr>
          <p:cNvSpPr/>
          <p:nvPr/>
        </p:nvSpPr>
        <p:spPr>
          <a:xfrm rot="5400000">
            <a:off x="7184096" y="493734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42" idx="3"/>
            <a:endCxn id="30" idx="7"/>
          </p:cNvCxnSpPr>
          <p:nvPr/>
        </p:nvCxnSpPr>
        <p:spPr>
          <a:xfrm flipH="1" flipV="1">
            <a:off x="6437245" y="4315018"/>
            <a:ext cx="767939" cy="6434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7" name="TextBox 46"/>
          <p:cNvSpPr txBox="1"/>
          <p:nvPr/>
        </p:nvSpPr>
        <p:spPr>
          <a:xfrm>
            <a:off x="5016798" y="4228800"/>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50" name="TextBox 49"/>
          <p:cNvSpPr txBox="1"/>
          <p:nvPr/>
        </p:nvSpPr>
        <p:spPr>
          <a:xfrm>
            <a:off x="5800427" y="570956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52" name="TextBox 51"/>
          <p:cNvSpPr txBox="1"/>
          <p:nvPr/>
        </p:nvSpPr>
        <p:spPr>
          <a:xfrm>
            <a:off x="6843223" y="4352665"/>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31177" y="2019661"/>
                <a:ext cx="11929644" cy="613010"/>
              </a:xfrm>
            </p:spPr>
            <p:txBody>
              <a:bodyPr/>
              <a:lstStyle/>
              <a:p>
                <a:r>
                  <a:rPr lang="en-US" dirty="0"/>
                  <a:t>Consider graph with two maximal matchings</a:t>
                </a:r>
                <a14:m>
                  <m:oMath xmlns:m="http://schemas.openxmlformats.org/officeDocument/2006/math">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1</m:t>
                        </m:r>
                      </m:sub>
                    </m:sSub>
                    <m:r>
                      <a:rPr lang="en-US" b="0" i="1" dirty="0" smtClean="0">
                        <a:latin typeface="Cambria Math" panose="02040503050406030204" pitchFamily="18" charset="0"/>
                      </a:rPr>
                      <m:t> </m:t>
                    </m:r>
                  </m:oMath>
                </a14:m>
                <a:r>
                  <a:rPr lang="en-US" b="0" i="0" dirty="0">
                    <a:latin typeface="+mj-lt"/>
                  </a:rPr>
                  <a:t>and </a:t>
                </a:r>
                <a14:m>
                  <m:oMath xmlns:m="http://schemas.openxmlformats.org/officeDocument/2006/math">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M</m:t>
                        </m:r>
                      </m:e>
                      <m:sub>
                        <m:r>
                          <a:rPr lang="en-US" b="0" i="0" dirty="0" smtClean="0">
                            <a:latin typeface="Cambria Math" panose="02040503050406030204" pitchFamily="18" charset="0"/>
                          </a:rPr>
                          <m:t>2</m:t>
                        </m:r>
                      </m:sub>
                    </m:sSub>
                  </m:oMath>
                </a14:m>
                <a:r>
                  <a:rPr lang="en-US" dirty="0"/>
                  <a:t>.</a:t>
                </a:r>
              </a:p>
              <a:p>
                <a:r>
                  <a:rPr lang="en-US" dirty="0"/>
                  <a:t>Here,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1</m:t>
                        </m:r>
                      </m:sub>
                    </m:sSub>
                  </m:oMath>
                </a14:m>
                <a:r>
                  <a:rPr lang="en-US" dirty="0"/>
                  <a:t> is maximum but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2</m:t>
                        </m:r>
                      </m:sub>
                    </m:sSub>
                  </m:oMath>
                </a14:m>
                <a:r>
                  <a:rPr lang="en-US" dirty="0"/>
                  <a:t> is not maximum.</a:t>
                </a:r>
              </a:p>
              <a:p>
                <a:r>
                  <a:rPr lang="en-US" dirty="0"/>
                  <a:t>Hence matching number is 3.</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31177" y="2019661"/>
                <a:ext cx="11929644" cy="613010"/>
              </a:xfrm>
              <a:blipFill rotWithShape="0">
                <a:blip r:embed="rId2"/>
                <a:stretch>
                  <a:fillRect l="-971" t="-16832" b="-171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287258" y="5932124"/>
                <a:ext cx="7205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M</m:t>
                          </m:r>
                        </m:e>
                        <m:sub>
                          <m:r>
                            <a:rPr lang="en-US" sz="2800" dirty="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287258" y="5932124"/>
                <a:ext cx="720518" cy="523220"/>
              </a:xfrm>
              <a:prstGeom prst="rect">
                <a:avLst/>
              </a:prstGeom>
              <a:blipFill rotWithShape="0">
                <a:blip r:embed="rId3"/>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BDD11F87-DA81-9510-C1CB-0AF4093562CB}"/>
              </a:ext>
            </a:extLst>
          </p:cNvPr>
          <p:cNvSpPr/>
          <p:nvPr/>
        </p:nvSpPr>
        <p:spPr>
          <a:xfrm rot="5400000">
            <a:off x="7667586" y="421200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Oval 53">
            <a:extLst>
              <a:ext uri="{FF2B5EF4-FFF2-40B4-BE49-F238E27FC236}">
                <a16:creationId xmlns:a16="http://schemas.microsoft.com/office/drawing/2014/main" id="{BDD11F87-DA81-9510-C1CB-0AF4093562CB}"/>
              </a:ext>
            </a:extLst>
          </p:cNvPr>
          <p:cNvSpPr/>
          <p:nvPr/>
        </p:nvSpPr>
        <p:spPr>
          <a:xfrm rot="5400000">
            <a:off x="9352408" y="422734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5" name="Oval 54">
            <a:extLst>
              <a:ext uri="{FF2B5EF4-FFF2-40B4-BE49-F238E27FC236}">
                <a16:creationId xmlns:a16="http://schemas.microsoft.com/office/drawing/2014/main" id="{BDD11F87-DA81-9510-C1CB-0AF4093562CB}"/>
              </a:ext>
            </a:extLst>
          </p:cNvPr>
          <p:cNvSpPr/>
          <p:nvPr/>
        </p:nvSpPr>
        <p:spPr>
          <a:xfrm rot="5400000">
            <a:off x="7667586" y="571165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6" name="Oval 55">
            <a:extLst>
              <a:ext uri="{FF2B5EF4-FFF2-40B4-BE49-F238E27FC236}">
                <a16:creationId xmlns:a16="http://schemas.microsoft.com/office/drawing/2014/main" id="{BDD11F87-DA81-9510-C1CB-0AF4093562CB}"/>
              </a:ext>
            </a:extLst>
          </p:cNvPr>
          <p:cNvSpPr/>
          <p:nvPr/>
        </p:nvSpPr>
        <p:spPr>
          <a:xfrm rot="5400000">
            <a:off x="9352408" y="571165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7" name="Oval 56">
            <a:extLst>
              <a:ext uri="{FF2B5EF4-FFF2-40B4-BE49-F238E27FC236}">
                <a16:creationId xmlns:a16="http://schemas.microsoft.com/office/drawing/2014/main" id="{BDD11F87-DA81-9510-C1CB-0AF4093562CB}"/>
              </a:ext>
            </a:extLst>
          </p:cNvPr>
          <p:cNvSpPr/>
          <p:nvPr/>
        </p:nvSpPr>
        <p:spPr>
          <a:xfrm rot="5400000">
            <a:off x="8410646" y="497258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8" name="Straight Connector 57">
            <a:extLst>
              <a:ext uri="{FF2B5EF4-FFF2-40B4-BE49-F238E27FC236}">
                <a16:creationId xmlns:a16="http://schemas.microsoft.com/office/drawing/2014/main" id="{6205DD86-315C-53B6-CEEF-A9919650168E}"/>
              </a:ext>
            </a:extLst>
          </p:cNvPr>
          <p:cNvCxnSpPr>
            <a:cxnSpLocks/>
            <a:stCxn id="57" idx="3"/>
            <a:endCxn id="53" idx="7"/>
          </p:cNvCxnSpPr>
          <p:nvPr/>
        </p:nvCxnSpPr>
        <p:spPr>
          <a:xfrm flipH="1" flipV="1">
            <a:off x="7790498" y="4334919"/>
            <a:ext cx="641236" cy="65875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57" idx="5"/>
            <a:endCxn id="55" idx="1"/>
          </p:cNvCxnSpPr>
          <p:nvPr/>
        </p:nvCxnSpPr>
        <p:spPr>
          <a:xfrm flipH="1">
            <a:off x="7790498" y="5095493"/>
            <a:ext cx="641236" cy="6372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6205DD86-315C-53B6-CEEF-A9919650168E}"/>
              </a:ext>
            </a:extLst>
          </p:cNvPr>
          <p:cNvCxnSpPr>
            <a:cxnSpLocks/>
            <a:stCxn id="55" idx="2"/>
            <a:endCxn id="53" idx="6"/>
          </p:cNvCxnSpPr>
          <p:nvPr/>
        </p:nvCxnSpPr>
        <p:spPr>
          <a:xfrm flipV="1">
            <a:off x="7739586" y="4356007"/>
            <a:ext cx="0" cy="13556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205DD86-315C-53B6-CEEF-A9919650168E}"/>
              </a:ext>
            </a:extLst>
          </p:cNvPr>
          <p:cNvCxnSpPr>
            <a:cxnSpLocks/>
            <a:stCxn id="56" idx="2"/>
            <a:endCxn id="54" idx="6"/>
          </p:cNvCxnSpPr>
          <p:nvPr/>
        </p:nvCxnSpPr>
        <p:spPr>
          <a:xfrm flipV="1">
            <a:off x="9424408" y="4371346"/>
            <a:ext cx="0" cy="13403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53" idx="0"/>
            <a:endCxn id="54" idx="4"/>
          </p:cNvCxnSpPr>
          <p:nvPr/>
        </p:nvCxnSpPr>
        <p:spPr>
          <a:xfrm>
            <a:off x="7811586" y="4284007"/>
            <a:ext cx="1540822" cy="1533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55" idx="0"/>
            <a:endCxn id="56" idx="4"/>
          </p:cNvCxnSpPr>
          <p:nvPr/>
        </p:nvCxnSpPr>
        <p:spPr>
          <a:xfrm>
            <a:off x="7811586" y="5783652"/>
            <a:ext cx="154082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4" name="Oval 63">
            <a:extLst>
              <a:ext uri="{FF2B5EF4-FFF2-40B4-BE49-F238E27FC236}">
                <a16:creationId xmlns:a16="http://schemas.microsoft.com/office/drawing/2014/main" id="{BDD11F87-DA81-9510-C1CB-0AF4093562CB}"/>
              </a:ext>
            </a:extLst>
          </p:cNvPr>
          <p:cNvSpPr/>
          <p:nvPr/>
        </p:nvSpPr>
        <p:spPr>
          <a:xfrm rot="5400000">
            <a:off x="10222171" y="497258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5" name="Straight Connector 64">
            <a:extLst>
              <a:ext uri="{FF2B5EF4-FFF2-40B4-BE49-F238E27FC236}">
                <a16:creationId xmlns:a16="http://schemas.microsoft.com/office/drawing/2014/main" id="{6205DD86-315C-53B6-CEEF-A9919650168E}"/>
              </a:ext>
            </a:extLst>
          </p:cNvPr>
          <p:cNvCxnSpPr>
            <a:cxnSpLocks/>
            <a:stCxn id="64" idx="3"/>
            <a:endCxn id="54" idx="7"/>
          </p:cNvCxnSpPr>
          <p:nvPr/>
        </p:nvCxnSpPr>
        <p:spPr>
          <a:xfrm flipH="1" flipV="1">
            <a:off x="9475320" y="4350258"/>
            <a:ext cx="767939" cy="6434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56" idx="1"/>
            <a:endCxn id="64" idx="5"/>
          </p:cNvCxnSpPr>
          <p:nvPr/>
        </p:nvCxnSpPr>
        <p:spPr>
          <a:xfrm flipV="1">
            <a:off x="9475320" y="5095493"/>
            <a:ext cx="767939" cy="6372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7" name="TextBox 66"/>
          <p:cNvSpPr txBox="1"/>
          <p:nvPr/>
        </p:nvSpPr>
        <p:spPr>
          <a:xfrm>
            <a:off x="9816011" y="5223963"/>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68" name="TextBox 67"/>
          <p:cNvSpPr txBox="1"/>
          <p:nvPr/>
        </p:nvSpPr>
        <p:spPr>
          <a:xfrm>
            <a:off x="8079029" y="5209851"/>
            <a:ext cx="36260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d</a:t>
            </a:r>
          </a:p>
        </p:txBody>
      </p:sp>
      <p:sp>
        <p:nvSpPr>
          <p:cNvPr id="69" name="TextBox 68"/>
          <p:cNvSpPr txBox="1"/>
          <p:nvPr/>
        </p:nvSpPr>
        <p:spPr>
          <a:xfrm>
            <a:off x="8110239" y="4275006"/>
            <a:ext cx="352982"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e</a:t>
            </a:r>
          </a:p>
        </p:txBody>
      </p:sp>
      <p:sp>
        <p:nvSpPr>
          <p:cNvPr id="70" name="TextBox 69"/>
          <p:cNvSpPr txBox="1"/>
          <p:nvPr/>
        </p:nvSpPr>
        <p:spPr>
          <a:xfrm>
            <a:off x="8655919" y="4281466"/>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71" name="TextBox 70"/>
          <p:cNvSpPr txBox="1"/>
          <p:nvPr/>
        </p:nvSpPr>
        <p:spPr>
          <a:xfrm>
            <a:off x="7709469" y="4839706"/>
            <a:ext cx="356188"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72" name="TextBox 71"/>
          <p:cNvSpPr txBox="1"/>
          <p:nvPr/>
        </p:nvSpPr>
        <p:spPr>
          <a:xfrm>
            <a:off x="8810909" y="572976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73" name="TextBox 72"/>
          <p:cNvSpPr txBox="1"/>
          <p:nvPr/>
        </p:nvSpPr>
        <p:spPr>
          <a:xfrm>
            <a:off x="9408402" y="4779232"/>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g</a:t>
            </a:r>
          </a:p>
        </p:txBody>
      </p:sp>
      <p:sp>
        <p:nvSpPr>
          <p:cNvPr id="74" name="TextBox 73"/>
          <p:cNvSpPr txBox="1"/>
          <p:nvPr/>
        </p:nvSpPr>
        <p:spPr>
          <a:xfrm>
            <a:off x="9828163" y="4367444"/>
            <a:ext cx="35779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h</a:t>
            </a:r>
          </a:p>
        </p:txBody>
      </p:sp>
      <mc:AlternateContent xmlns:mc="http://schemas.openxmlformats.org/markup-compatibility/2006" xmlns:a14="http://schemas.microsoft.com/office/drawing/2010/main">
        <mc:Choice Requires="a14">
          <p:sp>
            <p:nvSpPr>
              <p:cNvPr id="75" name="Rectangle 74"/>
              <p:cNvSpPr/>
              <p:nvPr/>
            </p:nvSpPr>
            <p:spPr>
              <a:xfrm>
                <a:off x="8297891" y="5949443"/>
                <a:ext cx="486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75" name="Rectangle 74"/>
              <p:cNvSpPr>
                <a:spLocks noRot="1" noChangeAspect="1" noMove="1" noResize="1" noEditPoints="1" noAdjustHandles="1" noChangeArrowheads="1" noChangeShapeType="1" noTextEdit="1"/>
              </p:cNvSpPr>
              <p:nvPr/>
            </p:nvSpPr>
            <p:spPr>
              <a:xfrm>
                <a:off x="8297891" y="5949443"/>
                <a:ext cx="486030" cy="523220"/>
              </a:xfrm>
              <a:prstGeom prst="rect">
                <a:avLst/>
              </a:prstGeom>
              <a:blipFill rotWithShape="0">
                <a:blip r:embed="rId4"/>
                <a:stretch>
                  <a:fillRect/>
                </a:stretch>
              </a:blipFill>
            </p:spPr>
            <p:txBody>
              <a:bodyPr/>
              <a:lstStyle/>
              <a:p>
                <a:r>
                  <a:rPr lang="en-US">
                    <a:noFill/>
                  </a:rPr>
                  <a:t> </a:t>
                </a:r>
              </a:p>
            </p:txBody>
          </p:sp>
        </mc:Fallback>
      </mc:AlternateContent>
      <p:cxnSp>
        <p:nvCxnSpPr>
          <p:cNvPr id="76" name="Straight Connector 75"/>
          <p:cNvCxnSpPr/>
          <p:nvPr/>
        </p:nvCxnSpPr>
        <p:spPr>
          <a:xfrm>
            <a:off x="7449750" y="3775935"/>
            <a:ext cx="0" cy="2696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BDD11F87-DA81-9510-C1CB-0AF4093562CB}"/>
              </a:ext>
            </a:extLst>
          </p:cNvPr>
          <p:cNvSpPr/>
          <p:nvPr/>
        </p:nvSpPr>
        <p:spPr>
          <a:xfrm rot="5400000">
            <a:off x="1394339" y="415735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8" name="Oval 77">
            <a:extLst>
              <a:ext uri="{FF2B5EF4-FFF2-40B4-BE49-F238E27FC236}">
                <a16:creationId xmlns:a16="http://schemas.microsoft.com/office/drawing/2014/main" id="{BDD11F87-DA81-9510-C1CB-0AF4093562CB}"/>
              </a:ext>
            </a:extLst>
          </p:cNvPr>
          <p:cNvSpPr/>
          <p:nvPr/>
        </p:nvSpPr>
        <p:spPr>
          <a:xfrm rot="5400000">
            <a:off x="3079161" y="417269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9" name="Oval 78">
            <a:extLst>
              <a:ext uri="{FF2B5EF4-FFF2-40B4-BE49-F238E27FC236}">
                <a16:creationId xmlns:a16="http://schemas.microsoft.com/office/drawing/2014/main" id="{BDD11F87-DA81-9510-C1CB-0AF4093562CB}"/>
              </a:ext>
            </a:extLst>
          </p:cNvPr>
          <p:cNvSpPr/>
          <p:nvPr/>
        </p:nvSpPr>
        <p:spPr>
          <a:xfrm rot="5400000">
            <a:off x="1394339" y="565700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0" name="Oval 79">
            <a:extLst>
              <a:ext uri="{FF2B5EF4-FFF2-40B4-BE49-F238E27FC236}">
                <a16:creationId xmlns:a16="http://schemas.microsoft.com/office/drawing/2014/main" id="{BDD11F87-DA81-9510-C1CB-0AF4093562CB}"/>
              </a:ext>
            </a:extLst>
          </p:cNvPr>
          <p:cNvSpPr/>
          <p:nvPr/>
        </p:nvSpPr>
        <p:spPr>
          <a:xfrm rot="5400000">
            <a:off x="3079161" y="565700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1" name="Oval 80">
            <a:extLst>
              <a:ext uri="{FF2B5EF4-FFF2-40B4-BE49-F238E27FC236}">
                <a16:creationId xmlns:a16="http://schemas.microsoft.com/office/drawing/2014/main" id="{BDD11F87-DA81-9510-C1CB-0AF4093562CB}"/>
              </a:ext>
            </a:extLst>
          </p:cNvPr>
          <p:cNvSpPr/>
          <p:nvPr/>
        </p:nvSpPr>
        <p:spPr>
          <a:xfrm rot="5400000">
            <a:off x="2137399" y="491793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6" name="Straight Connector 85">
            <a:extLst>
              <a:ext uri="{FF2B5EF4-FFF2-40B4-BE49-F238E27FC236}">
                <a16:creationId xmlns:a16="http://schemas.microsoft.com/office/drawing/2014/main" id="{6205DD86-315C-53B6-CEEF-A9919650168E}"/>
              </a:ext>
            </a:extLst>
          </p:cNvPr>
          <p:cNvCxnSpPr>
            <a:cxnSpLocks/>
            <a:stCxn id="77" idx="0"/>
            <a:endCxn id="78" idx="4"/>
          </p:cNvCxnSpPr>
          <p:nvPr/>
        </p:nvCxnSpPr>
        <p:spPr>
          <a:xfrm>
            <a:off x="1538339" y="4229356"/>
            <a:ext cx="1540822" cy="1533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79" idx="0"/>
            <a:endCxn id="80" idx="4"/>
          </p:cNvCxnSpPr>
          <p:nvPr/>
        </p:nvCxnSpPr>
        <p:spPr>
          <a:xfrm>
            <a:off x="1538339" y="5729001"/>
            <a:ext cx="1540822"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8" name="Oval 87">
            <a:extLst>
              <a:ext uri="{FF2B5EF4-FFF2-40B4-BE49-F238E27FC236}">
                <a16:creationId xmlns:a16="http://schemas.microsoft.com/office/drawing/2014/main" id="{BDD11F87-DA81-9510-C1CB-0AF4093562CB}"/>
              </a:ext>
            </a:extLst>
          </p:cNvPr>
          <p:cNvSpPr/>
          <p:nvPr/>
        </p:nvSpPr>
        <p:spPr>
          <a:xfrm rot="5400000">
            <a:off x="3948924" y="491793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TextBox 93"/>
          <p:cNvSpPr txBox="1"/>
          <p:nvPr/>
        </p:nvSpPr>
        <p:spPr>
          <a:xfrm>
            <a:off x="2256725" y="4244485"/>
            <a:ext cx="298480"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f</a:t>
            </a:r>
          </a:p>
        </p:txBody>
      </p:sp>
      <p:sp>
        <p:nvSpPr>
          <p:cNvPr id="96" name="TextBox 95"/>
          <p:cNvSpPr txBox="1"/>
          <p:nvPr/>
        </p:nvSpPr>
        <p:spPr>
          <a:xfrm>
            <a:off x="2483692" y="5746481"/>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mc:AlternateContent xmlns:mc="http://schemas.openxmlformats.org/markup-compatibility/2006" xmlns:a14="http://schemas.microsoft.com/office/drawing/2010/main">
        <mc:Choice Requires="a14">
          <p:sp>
            <p:nvSpPr>
              <p:cNvPr id="99" name="Rectangle 98"/>
              <p:cNvSpPr/>
              <p:nvPr/>
            </p:nvSpPr>
            <p:spPr>
              <a:xfrm>
                <a:off x="2042500" y="5949443"/>
                <a:ext cx="726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dirty="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99" name="Rectangle 98"/>
              <p:cNvSpPr>
                <a:spLocks noRot="1" noChangeAspect="1" noMove="1" noResize="1" noEditPoints="1" noAdjustHandles="1" noChangeArrowheads="1" noChangeShapeType="1" noTextEdit="1"/>
              </p:cNvSpPr>
              <p:nvPr/>
            </p:nvSpPr>
            <p:spPr>
              <a:xfrm>
                <a:off x="2042500" y="5949443"/>
                <a:ext cx="726930" cy="523220"/>
              </a:xfrm>
              <a:prstGeom prst="rect">
                <a:avLst/>
              </a:prstGeom>
              <a:blipFill rotWithShape="0">
                <a:blip r:embed="rId5"/>
                <a:stretch>
                  <a:fillRect/>
                </a:stretch>
              </a:blipFill>
            </p:spPr>
            <p:txBody>
              <a:bodyPr/>
              <a:lstStyle/>
              <a:p>
                <a:r>
                  <a:rPr lang="en-US">
                    <a:noFill/>
                  </a:rPr>
                  <a:t> </a:t>
                </a:r>
              </a:p>
            </p:txBody>
          </p:sp>
        </mc:Fallback>
      </mc:AlternateContent>
      <p:cxnSp>
        <p:nvCxnSpPr>
          <p:cNvPr id="100" name="Straight Connector 99"/>
          <p:cNvCxnSpPr/>
          <p:nvPr/>
        </p:nvCxnSpPr>
        <p:spPr>
          <a:xfrm>
            <a:off x="4320490" y="3680221"/>
            <a:ext cx="0" cy="27924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04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42" grpId="0" animBg="1"/>
      <p:bldP spid="47" grpId="0"/>
      <p:bldP spid="50" grpId="0"/>
      <p:bldP spid="52" grpId="0"/>
      <p:bldP spid="5" grpId="0"/>
      <p:bldP spid="77" grpId="0" animBg="1"/>
      <p:bldP spid="78" grpId="0" animBg="1"/>
      <p:bldP spid="79" grpId="0" animBg="1"/>
      <p:bldP spid="80" grpId="0" animBg="1"/>
      <p:bldP spid="81" grpId="0" animBg="1"/>
      <p:bldP spid="88" grpId="0" animBg="1"/>
      <p:bldP spid="94" grpId="0"/>
      <p:bldP spid="96" grpId="0"/>
      <p:bldP spid="9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uFill>
                  <a:solidFill>
                    <a:schemeClr val="bg1"/>
                  </a:solidFill>
                </a:uFill>
                <a:hlinkClick r:id="" action="ppaction://noaction">
                  <a:extLst>
                    <a:ext uri="{A12FA001-AC4F-418D-AE19-62706E023703}">
                      <ahyp:hlinkClr xmlns:ahyp="http://schemas.microsoft.com/office/drawing/2018/hyperlinkcolor" val="tx"/>
                    </a:ext>
                  </a:extLst>
                </a:hlinkClick>
              </a:rPr>
              <a:t>Method – </a:t>
            </a:r>
            <a:r>
              <a:rPr lang="en-US" u="sng" dirty="0">
                <a:uFill>
                  <a:solidFill>
                    <a:schemeClr val="bg1"/>
                  </a:solidFill>
                </a:uFill>
              </a:rPr>
              <a:t>4</a:t>
            </a:r>
            <a:br>
              <a:rPr lang="en-US" dirty="0">
                <a:hlinkClick r:id="" action="ppaction://noaction">
                  <a:extLst>
                    <a:ext uri="{A12FA001-AC4F-418D-AE19-62706E023703}">
                      <ahyp:hlinkClr xmlns:ahyp="http://schemas.microsoft.com/office/drawing/2018/hyperlinkcolor" val="tx"/>
                    </a:ext>
                  </a:extLst>
                </a:hlinkClick>
              </a:rPr>
            </a:br>
            <a:r>
              <a:rPr lang="en-US" dirty="0"/>
              <a:t>Perfect Matching and Hall’s Theorem (without proof)</a:t>
            </a:r>
          </a:p>
        </p:txBody>
      </p:sp>
    </p:spTree>
    <p:extLst>
      <p:ext uri="{BB962C8B-B14F-4D97-AF65-F5344CB8AC3E}">
        <p14:creationId xmlns:p14="http://schemas.microsoft.com/office/powerpoint/2010/main" val="4214988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Perfect Matching</a:t>
            </a:r>
          </a:p>
        </p:txBody>
      </p:sp>
      <p:sp>
        <p:nvSpPr>
          <p:cNvPr id="5" name="Content Placeholder 4"/>
          <p:cNvSpPr>
            <a:spLocks noGrp="1"/>
          </p:cNvSpPr>
          <p:nvPr>
            <p:ph idx="1"/>
          </p:nvPr>
        </p:nvSpPr>
        <p:spPr>
          <a:xfrm>
            <a:off x="131180" y="863444"/>
            <a:ext cx="11730262" cy="1574956"/>
          </a:xfrm>
        </p:spPr>
        <p:txBody>
          <a:bodyPr/>
          <a:lstStyle/>
          <a:p>
            <a:pPr lvl="0"/>
            <a:r>
              <a:rPr lang="en-US" dirty="0"/>
              <a:t>A matching of a graph in which every vertex is matched is called </a:t>
            </a:r>
            <a:r>
              <a:rPr lang="en-US" b="1" dirty="0"/>
              <a:t>perfect</a:t>
            </a:r>
            <a:r>
              <a:rPr lang="en-US" dirty="0"/>
              <a:t> </a:t>
            </a:r>
            <a:r>
              <a:rPr lang="en-US" b="1" dirty="0"/>
              <a:t>matching</a:t>
            </a:r>
            <a:r>
              <a:rPr lang="en-US" dirty="0"/>
              <a:t>.</a:t>
            </a:r>
            <a:r>
              <a:rPr lang="en-US" b="1" dirty="0"/>
              <a:t> </a:t>
            </a:r>
          </a:p>
          <a:p>
            <a:pPr marL="0" lvl="0" indent="0">
              <a:buNone/>
            </a:pPr>
            <a:r>
              <a:rPr lang="en-US" b="1" dirty="0"/>
              <a:t>OR</a:t>
            </a:r>
          </a:p>
          <a:p>
            <a:pPr lvl="0"/>
            <a:r>
              <a:rPr lang="en-US" dirty="0"/>
              <a:t>A matching for which </a:t>
            </a:r>
            <a:r>
              <a:rPr lang="en-US" b="1" dirty="0"/>
              <a:t>degree</a:t>
            </a:r>
            <a:r>
              <a:rPr lang="en-US" dirty="0"/>
              <a:t> of each vertex is </a:t>
            </a:r>
            <a:r>
              <a:rPr lang="en-US" b="1" dirty="0"/>
              <a:t>1</a:t>
            </a:r>
            <a:r>
              <a:rPr lang="en-US" dirty="0"/>
              <a:t> is called perfect matching.</a:t>
            </a:r>
          </a:p>
          <a:p>
            <a:pPr lvl="0"/>
            <a:endParaRPr lang="en-US" dirty="0"/>
          </a:p>
        </p:txBody>
      </p:sp>
      <p:sp>
        <p:nvSpPr>
          <p:cNvPr id="4" name="Oval 3">
            <a:extLst>
              <a:ext uri="{FF2B5EF4-FFF2-40B4-BE49-F238E27FC236}">
                <a16:creationId xmlns:a16="http://schemas.microsoft.com/office/drawing/2014/main" id="{BDD11F87-DA81-9510-C1CB-0AF4093562CB}"/>
              </a:ext>
            </a:extLst>
          </p:cNvPr>
          <p:cNvSpPr/>
          <p:nvPr/>
        </p:nvSpPr>
        <p:spPr>
          <a:xfrm rot="5400000">
            <a:off x="1681041" y="343529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624464"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2737619"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 name="Straight Connector 7">
            <a:extLst>
              <a:ext uri="{FF2B5EF4-FFF2-40B4-BE49-F238E27FC236}">
                <a16:creationId xmlns:a16="http://schemas.microsoft.com/office/drawing/2014/main" id="{6205DD86-315C-53B6-CEEF-A9919650168E}"/>
              </a:ext>
            </a:extLst>
          </p:cNvPr>
          <p:cNvCxnSpPr>
            <a:cxnSpLocks/>
            <a:stCxn id="4" idx="5"/>
            <a:endCxn id="6" idx="1"/>
          </p:cNvCxnSpPr>
          <p:nvPr/>
        </p:nvCxnSpPr>
        <p:spPr>
          <a:xfrm flipH="1">
            <a:off x="747376" y="3558208"/>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6205DD86-315C-53B6-CEEF-A9919650168E}"/>
              </a:ext>
            </a:extLst>
          </p:cNvPr>
          <p:cNvCxnSpPr>
            <a:cxnSpLocks/>
            <a:stCxn id="4" idx="7"/>
            <a:endCxn id="7" idx="3"/>
          </p:cNvCxnSpPr>
          <p:nvPr/>
        </p:nvCxnSpPr>
        <p:spPr>
          <a:xfrm>
            <a:off x="1803953" y="3558208"/>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205DD86-315C-53B6-CEEF-A9919650168E}"/>
              </a:ext>
            </a:extLst>
          </p:cNvPr>
          <p:cNvCxnSpPr>
            <a:cxnSpLocks/>
            <a:stCxn id="7" idx="4"/>
            <a:endCxn id="6" idx="0"/>
          </p:cNvCxnSpPr>
          <p:nvPr/>
        </p:nvCxnSpPr>
        <p:spPr>
          <a:xfrm flipH="1">
            <a:off x="768464" y="4891827"/>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521576" y="484091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18" name="TextBox 17"/>
          <p:cNvSpPr txBox="1"/>
          <p:nvPr/>
        </p:nvSpPr>
        <p:spPr>
          <a:xfrm>
            <a:off x="2629121" y="489182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19" name="TextBox 18"/>
          <p:cNvSpPr txBox="1"/>
          <p:nvPr/>
        </p:nvSpPr>
        <p:spPr>
          <a:xfrm>
            <a:off x="1564616" y="2984076"/>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30" name="Oval 29">
            <a:extLst>
              <a:ext uri="{FF2B5EF4-FFF2-40B4-BE49-F238E27FC236}">
                <a16:creationId xmlns:a16="http://schemas.microsoft.com/office/drawing/2014/main" id="{BDD11F87-DA81-9510-C1CB-0AF4093562CB}"/>
              </a:ext>
            </a:extLst>
          </p:cNvPr>
          <p:cNvSpPr/>
          <p:nvPr/>
        </p:nvSpPr>
        <p:spPr>
          <a:xfrm rot="5400000">
            <a:off x="4561401" y="343529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3504824"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2" name="Oval 31">
            <a:extLst>
              <a:ext uri="{FF2B5EF4-FFF2-40B4-BE49-F238E27FC236}">
                <a16:creationId xmlns:a16="http://schemas.microsoft.com/office/drawing/2014/main" id="{BDD11F87-DA81-9510-C1CB-0AF4093562CB}"/>
              </a:ext>
            </a:extLst>
          </p:cNvPr>
          <p:cNvSpPr/>
          <p:nvPr/>
        </p:nvSpPr>
        <p:spPr>
          <a:xfrm rot="5400000">
            <a:off x="5617979"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3" name="Straight Connector 32">
            <a:extLst>
              <a:ext uri="{FF2B5EF4-FFF2-40B4-BE49-F238E27FC236}">
                <a16:creationId xmlns:a16="http://schemas.microsoft.com/office/drawing/2014/main" id="{6205DD86-315C-53B6-CEEF-A9919650168E}"/>
              </a:ext>
            </a:extLst>
          </p:cNvPr>
          <p:cNvCxnSpPr>
            <a:cxnSpLocks/>
            <a:stCxn id="30" idx="5"/>
            <a:endCxn id="31" idx="1"/>
          </p:cNvCxnSpPr>
          <p:nvPr/>
        </p:nvCxnSpPr>
        <p:spPr>
          <a:xfrm flipH="1">
            <a:off x="3627736" y="3558208"/>
            <a:ext cx="954753"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a:xfrm>
            <a:off x="3401936" y="484091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37" name="TextBox 36"/>
          <p:cNvSpPr txBox="1"/>
          <p:nvPr/>
        </p:nvSpPr>
        <p:spPr>
          <a:xfrm>
            <a:off x="5509481" y="489182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38" name="TextBox 37"/>
          <p:cNvSpPr txBox="1"/>
          <p:nvPr/>
        </p:nvSpPr>
        <p:spPr>
          <a:xfrm>
            <a:off x="4554334" y="2962989"/>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39" name="Oval 38">
            <a:extLst>
              <a:ext uri="{FF2B5EF4-FFF2-40B4-BE49-F238E27FC236}">
                <a16:creationId xmlns:a16="http://schemas.microsoft.com/office/drawing/2014/main" id="{BDD11F87-DA81-9510-C1CB-0AF4093562CB}"/>
              </a:ext>
            </a:extLst>
          </p:cNvPr>
          <p:cNvSpPr/>
          <p:nvPr/>
        </p:nvSpPr>
        <p:spPr>
          <a:xfrm rot="5400000">
            <a:off x="7441761" y="343529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6385184"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8498339"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3" name="Straight Connector 42">
            <a:extLst>
              <a:ext uri="{FF2B5EF4-FFF2-40B4-BE49-F238E27FC236}">
                <a16:creationId xmlns:a16="http://schemas.microsoft.com/office/drawing/2014/main" id="{6205DD86-315C-53B6-CEEF-A9919650168E}"/>
              </a:ext>
            </a:extLst>
          </p:cNvPr>
          <p:cNvCxnSpPr>
            <a:cxnSpLocks/>
            <a:stCxn id="39" idx="7"/>
            <a:endCxn id="41" idx="3"/>
          </p:cNvCxnSpPr>
          <p:nvPr/>
        </p:nvCxnSpPr>
        <p:spPr>
          <a:xfrm>
            <a:off x="7564673" y="3558208"/>
            <a:ext cx="954754" cy="12827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TextBox 44"/>
          <p:cNvSpPr txBox="1"/>
          <p:nvPr/>
        </p:nvSpPr>
        <p:spPr>
          <a:xfrm>
            <a:off x="6282296" y="484091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46" name="TextBox 45"/>
          <p:cNvSpPr txBox="1"/>
          <p:nvPr/>
        </p:nvSpPr>
        <p:spPr>
          <a:xfrm>
            <a:off x="8389841" y="489182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47" name="TextBox 46"/>
          <p:cNvSpPr txBox="1"/>
          <p:nvPr/>
        </p:nvSpPr>
        <p:spPr>
          <a:xfrm>
            <a:off x="7325336" y="2984076"/>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48" name="Oval 47">
            <a:extLst>
              <a:ext uri="{FF2B5EF4-FFF2-40B4-BE49-F238E27FC236}">
                <a16:creationId xmlns:a16="http://schemas.microsoft.com/office/drawing/2014/main" id="{BDD11F87-DA81-9510-C1CB-0AF4093562CB}"/>
              </a:ext>
            </a:extLst>
          </p:cNvPr>
          <p:cNvSpPr/>
          <p:nvPr/>
        </p:nvSpPr>
        <p:spPr>
          <a:xfrm rot="5400000">
            <a:off x="10322121" y="343529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9" name="Oval 48">
            <a:extLst>
              <a:ext uri="{FF2B5EF4-FFF2-40B4-BE49-F238E27FC236}">
                <a16:creationId xmlns:a16="http://schemas.microsoft.com/office/drawing/2014/main" id="{BDD11F87-DA81-9510-C1CB-0AF4093562CB}"/>
              </a:ext>
            </a:extLst>
          </p:cNvPr>
          <p:cNvSpPr/>
          <p:nvPr/>
        </p:nvSpPr>
        <p:spPr>
          <a:xfrm rot="5400000">
            <a:off x="9265544"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0" name="Oval 49">
            <a:extLst>
              <a:ext uri="{FF2B5EF4-FFF2-40B4-BE49-F238E27FC236}">
                <a16:creationId xmlns:a16="http://schemas.microsoft.com/office/drawing/2014/main" id="{BDD11F87-DA81-9510-C1CB-0AF4093562CB}"/>
              </a:ext>
            </a:extLst>
          </p:cNvPr>
          <p:cNvSpPr/>
          <p:nvPr/>
        </p:nvSpPr>
        <p:spPr>
          <a:xfrm rot="5400000">
            <a:off x="11378699" y="481982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0" idx="4"/>
            <a:endCxn id="49" idx="0"/>
          </p:cNvCxnSpPr>
          <p:nvPr/>
        </p:nvCxnSpPr>
        <p:spPr>
          <a:xfrm flipH="1">
            <a:off x="9409544" y="4891827"/>
            <a:ext cx="196915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4" name="TextBox 53"/>
          <p:cNvSpPr txBox="1"/>
          <p:nvPr/>
        </p:nvSpPr>
        <p:spPr>
          <a:xfrm>
            <a:off x="9162656" y="4840915"/>
            <a:ext cx="34977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c</a:t>
            </a:r>
          </a:p>
        </p:txBody>
      </p:sp>
      <p:sp>
        <p:nvSpPr>
          <p:cNvPr id="55" name="TextBox 54"/>
          <p:cNvSpPr txBox="1"/>
          <p:nvPr/>
        </p:nvSpPr>
        <p:spPr>
          <a:xfrm>
            <a:off x="11270201" y="4891827"/>
            <a:ext cx="360996" cy="523220"/>
          </a:xfrm>
          <a:prstGeom prst="rect">
            <a:avLst/>
          </a:prstGeom>
          <a:noFill/>
        </p:spPr>
        <p:txBody>
          <a:bodyPr wrap="non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b</a:t>
            </a:r>
          </a:p>
        </p:txBody>
      </p:sp>
      <p:sp>
        <p:nvSpPr>
          <p:cNvPr id="56" name="TextBox 55"/>
          <p:cNvSpPr txBox="1"/>
          <p:nvPr/>
        </p:nvSpPr>
        <p:spPr>
          <a:xfrm>
            <a:off x="10205696" y="2984076"/>
            <a:ext cx="376850" cy="523220"/>
          </a:xfrm>
          <a:prstGeom prst="rect">
            <a:avLst/>
          </a:prstGeom>
          <a:noFill/>
        </p:spPr>
        <p:txBody>
          <a:bodyPr wrap="square" rtlCol="0">
            <a:spAutoFit/>
          </a:bodyPr>
          <a:lstStyle/>
          <a:p>
            <a:r>
              <a:rPr lang="en-US" sz="2800" dirty="0">
                <a:solidFill>
                  <a:srgbClr val="00B0F0"/>
                </a:solidFill>
                <a:latin typeface="Roboto Condensed" panose="02000000000000000000" pitchFamily="2" charset="0"/>
                <a:ea typeface="Roboto Condensed" panose="02000000000000000000" pitchFamily="2" charset="0"/>
              </a:rPr>
              <a:t>a</a:t>
            </a:r>
          </a:p>
        </p:txBody>
      </p:sp>
      <p:sp>
        <p:nvSpPr>
          <p:cNvPr id="67" name="TextBox 66"/>
          <p:cNvSpPr txBox="1"/>
          <p:nvPr/>
        </p:nvSpPr>
        <p:spPr>
          <a:xfrm>
            <a:off x="1564616" y="5251428"/>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68" name="TextBox 67"/>
              <p:cNvSpPr txBox="1"/>
              <p:nvPr/>
            </p:nvSpPr>
            <p:spPr>
              <a:xfrm>
                <a:off x="4346072" y="5251428"/>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346072" y="5251428"/>
                <a:ext cx="71865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7147492" y="5251428"/>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7147492" y="5251428"/>
                <a:ext cx="726929"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0030320" y="5251428"/>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0030320" y="5251428"/>
                <a:ext cx="726929" cy="523220"/>
              </a:xfrm>
              <a:prstGeom prst="rect">
                <a:avLst/>
              </a:prstGeom>
              <a:blipFill rotWithShape="0">
                <a:blip r:embed="rId4"/>
                <a:stretch>
                  <a:fillRect/>
                </a:stretch>
              </a:blipFill>
            </p:spPr>
            <p:txBody>
              <a:bodyPr/>
              <a:lstStyle/>
              <a:p>
                <a:r>
                  <a:rPr lang="en-US">
                    <a:noFill/>
                  </a:rPr>
                  <a:t> </a:t>
                </a:r>
              </a:p>
            </p:txBody>
          </p:sp>
        </mc:Fallback>
      </mc:AlternateContent>
      <p:cxnSp>
        <p:nvCxnSpPr>
          <p:cNvPr id="57" name="Straight Connector 56"/>
          <p:cNvCxnSpPr/>
          <p:nvPr/>
        </p:nvCxnSpPr>
        <p:spPr>
          <a:xfrm>
            <a:off x="3196351" y="2770310"/>
            <a:ext cx="6487" cy="2856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66662" y="2768647"/>
            <a:ext cx="13810" cy="2859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994208" y="2770310"/>
            <a:ext cx="0" cy="2856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1265370" y="6013306"/>
                <a:ext cx="8737200" cy="584775"/>
              </a:xfrm>
              <a:prstGeom prst="rect">
                <a:avLst/>
              </a:prstGeom>
            </p:spPr>
            <p:txBody>
              <a:bodyPr wrap="none">
                <a:spAutoFit/>
              </a:bodyPr>
              <a:lstStyle/>
              <a:p>
                <a:r>
                  <a:rPr lang="en-US" sz="3200" dirty="0">
                    <a:solidFill>
                      <a:srgbClr val="002060"/>
                    </a:solidFill>
                  </a:rPr>
                  <a:t>So, for</a:t>
                </a:r>
                <a14:m>
                  <m:oMath xmlns:m="http://schemas.openxmlformats.org/officeDocument/2006/math">
                    <m:r>
                      <a:rPr lang="en-US" sz="3200" i="1" dirty="0" smtClean="0">
                        <a:solidFill>
                          <a:srgbClr val="002060"/>
                        </a:solidFill>
                        <a:latin typeface="Cambria Math" panose="02040503050406030204" pitchFamily="18" charset="0"/>
                      </a:rPr>
                      <m:t> </m:t>
                    </m:r>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K</m:t>
                        </m:r>
                      </m:e>
                      <m:sub>
                        <m:r>
                          <a:rPr lang="en-US" sz="3200" i="0" dirty="0" smtClean="0">
                            <a:solidFill>
                              <a:srgbClr val="002060"/>
                            </a:solidFill>
                            <a:latin typeface="Cambria Math" panose="02040503050406030204" pitchFamily="18" charset="0"/>
                          </a:rPr>
                          <m:t>3</m:t>
                        </m:r>
                      </m:sub>
                    </m:sSub>
                  </m:oMath>
                </a14:m>
                <a:r>
                  <a:rPr lang="en-US" sz="3200" dirty="0">
                    <a:solidFill>
                      <a:srgbClr val="002060"/>
                    </a:solidFill>
                  </a:rPr>
                  <a:t>, </a:t>
                </a:r>
                <a14:m>
                  <m:oMath xmlns:m="http://schemas.openxmlformats.org/officeDocument/2006/math">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M</m:t>
                        </m:r>
                      </m:e>
                      <m:sub>
                        <m:r>
                          <a:rPr lang="en-US" sz="3200" i="0" dirty="0" smtClean="0">
                            <a:solidFill>
                              <a:srgbClr val="002060"/>
                            </a:solidFill>
                            <a:latin typeface="Cambria Math" panose="02040503050406030204" pitchFamily="18" charset="0"/>
                          </a:rPr>
                          <m:t>1</m:t>
                        </m:r>
                      </m:sub>
                    </m:sSub>
                    <m:r>
                      <a:rPr lang="en-US" sz="3200" i="0" dirty="0" smtClean="0">
                        <a:solidFill>
                          <a:srgbClr val="002060"/>
                        </a:solidFill>
                        <a:latin typeface="Cambria Math" panose="02040503050406030204" pitchFamily="18" charset="0"/>
                      </a:rPr>
                      <m:t>, </m:t>
                    </m:r>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M</m:t>
                        </m:r>
                      </m:e>
                      <m:sub>
                        <m:r>
                          <a:rPr lang="en-US" sz="3200" i="0" dirty="0" smtClean="0">
                            <a:solidFill>
                              <a:srgbClr val="002060"/>
                            </a:solidFill>
                            <a:latin typeface="Cambria Math" panose="02040503050406030204" pitchFamily="18" charset="0"/>
                          </a:rPr>
                          <m:t>2</m:t>
                        </m:r>
                      </m:sub>
                    </m:sSub>
                    <m:r>
                      <a:rPr lang="en-US" sz="3200" i="0" dirty="0" smtClean="0">
                        <a:solidFill>
                          <a:srgbClr val="002060"/>
                        </a:solidFill>
                        <a:latin typeface="Cambria Math" panose="02040503050406030204" pitchFamily="18" charset="0"/>
                      </a:rPr>
                      <m:t>, </m:t>
                    </m:r>
                  </m:oMath>
                </a14:m>
                <a:r>
                  <a:rPr lang="en-US" sz="3200" i="0" dirty="0">
                    <a:solidFill>
                      <a:srgbClr val="002060"/>
                    </a:solidFill>
                    <a:latin typeface="+mj-lt"/>
                  </a:rPr>
                  <a:t>and </a:t>
                </a:r>
                <a14:m>
                  <m:oMath xmlns:m="http://schemas.openxmlformats.org/officeDocument/2006/math">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M</m:t>
                        </m:r>
                      </m:e>
                      <m:sub>
                        <m:r>
                          <a:rPr lang="en-US" sz="3200" i="0" dirty="0" smtClean="0">
                            <a:solidFill>
                              <a:srgbClr val="002060"/>
                            </a:solidFill>
                            <a:latin typeface="Cambria Math" panose="02040503050406030204" pitchFamily="18" charset="0"/>
                          </a:rPr>
                          <m:t>3</m:t>
                        </m:r>
                      </m:sub>
                    </m:sSub>
                    <m:r>
                      <a:rPr lang="en-US" sz="3200" i="0" dirty="0" smtClean="0">
                        <a:solidFill>
                          <a:srgbClr val="002060"/>
                        </a:solidFill>
                        <a:latin typeface="Cambria Math" panose="02040503050406030204" pitchFamily="18" charset="0"/>
                      </a:rPr>
                      <m:t> </m:t>
                    </m:r>
                  </m:oMath>
                </a14:m>
                <a:r>
                  <a:rPr lang="en-US" sz="3200" dirty="0">
                    <a:solidFill>
                      <a:srgbClr val="002060"/>
                    </a:solidFill>
                  </a:rPr>
                  <a:t>are </a:t>
                </a:r>
                <a:r>
                  <a:rPr lang="en-US" sz="3200" b="1" dirty="0">
                    <a:solidFill>
                      <a:srgbClr val="002060"/>
                    </a:solidFill>
                  </a:rPr>
                  <a:t>not</a:t>
                </a:r>
                <a:r>
                  <a:rPr lang="en-US" sz="3200" dirty="0">
                    <a:solidFill>
                      <a:srgbClr val="002060"/>
                    </a:solidFill>
                  </a:rPr>
                  <a:t> perfect matching </a:t>
                </a:r>
              </a:p>
            </p:txBody>
          </p:sp>
        </mc:Choice>
        <mc:Fallback xmlns="">
          <p:sp>
            <p:nvSpPr>
              <p:cNvPr id="11" name="Rectangle 10"/>
              <p:cNvSpPr>
                <a:spLocks noRot="1" noChangeAspect="1" noMove="1" noResize="1" noEditPoints="1" noAdjustHandles="1" noChangeArrowheads="1" noChangeShapeType="1" noTextEdit="1"/>
              </p:cNvSpPr>
              <p:nvPr/>
            </p:nvSpPr>
            <p:spPr>
              <a:xfrm>
                <a:off x="1265370" y="6013306"/>
                <a:ext cx="8737200" cy="584775"/>
              </a:xfrm>
              <a:prstGeom prst="rect">
                <a:avLst/>
              </a:prstGeom>
              <a:blipFill rotWithShape="0">
                <a:blip r:embed="rId5"/>
                <a:stretch>
                  <a:fillRect l="-1814" t="-13542" r="-768" b="-33333"/>
                </a:stretch>
              </a:blipFill>
            </p:spPr>
            <p:txBody>
              <a:bodyPr/>
              <a:lstStyle/>
              <a:p>
                <a:r>
                  <a:rPr lang="en-US">
                    <a:noFill/>
                  </a:rPr>
                  <a:t> </a:t>
                </a:r>
              </a:p>
            </p:txBody>
          </p:sp>
        </mc:Fallback>
      </mc:AlternateContent>
    </p:spTree>
    <p:extLst>
      <p:ext uri="{BB962C8B-B14F-4D97-AF65-F5344CB8AC3E}">
        <p14:creationId xmlns:p14="http://schemas.microsoft.com/office/powerpoint/2010/main" val="15237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7" grpId="0"/>
      <p:bldP spid="18" grpId="0"/>
      <p:bldP spid="19" grpId="0"/>
      <p:bldP spid="30" grpId="0" animBg="1"/>
      <p:bldP spid="31" grpId="0" animBg="1"/>
      <p:bldP spid="32" grpId="0" animBg="1"/>
      <p:bldP spid="36" grpId="0"/>
      <p:bldP spid="37" grpId="0"/>
      <p:bldP spid="38" grpId="0"/>
      <p:bldP spid="39" grpId="0" animBg="1"/>
      <p:bldP spid="40" grpId="0" animBg="1"/>
      <p:bldP spid="41" grpId="0" animBg="1"/>
      <p:bldP spid="45" grpId="0"/>
      <p:bldP spid="46" grpId="0"/>
      <p:bldP spid="47" grpId="0"/>
      <p:bldP spid="48" grpId="0" animBg="1"/>
      <p:bldP spid="49" grpId="0" animBg="1"/>
      <p:bldP spid="50" grpId="0" animBg="1"/>
      <p:bldP spid="54" grpId="0"/>
      <p:bldP spid="55" grpId="0"/>
      <p:bldP spid="56" grpId="0"/>
      <p:bldP spid="67" grpId="0"/>
      <p:bldP spid="68" grpId="0"/>
      <p:bldP spid="69" grpId="0"/>
      <p:bldP spid="70"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Perfect Matching</a:t>
            </a:r>
          </a:p>
        </p:txBody>
      </p:sp>
      <p:sp>
        <p:nvSpPr>
          <p:cNvPr id="5" name="Content Placeholder 4"/>
          <p:cNvSpPr>
            <a:spLocks noGrp="1"/>
          </p:cNvSpPr>
          <p:nvPr>
            <p:ph idx="1"/>
          </p:nvPr>
        </p:nvSpPr>
        <p:spPr>
          <a:xfrm>
            <a:off x="131180" y="863444"/>
            <a:ext cx="11730262" cy="565306"/>
          </a:xfrm>
        </p:spPr>
        <p:txBody>
          <a:bodyPr/>
          <a:lstStyle/>
          <a:p>
            <a:pPr lvl="0"/>
            <a:r>
              <a:rPr lang="en-US" dirty="0"/>
              <a:t>A matching for which degree of each vertex is 1 is called perfect matching.</a:t>
            </a:r>
          </a:p>
          <a:p>
            <a:pPr lvl="0"/>
            <a:endParaRPr lang="en-US" dirty="0"/>
          </a:p>
        </p:txBody>
      </p:sp>
      <mc:AlternateContent xmlns:mc="http://schemas.openxmlformats.org/markup-compatibility/2006" xmlns:a14="http://schemas.microsoft.com/office/drawing/2010/main">
        <mc:Choice Requires="a14">
          <p:sp>
            <p:nvSpPr>
              <p:cNvPr id="11" name="Rectangle 10"/>
              <p:cNvSpPr/>
              <p:nvPr/>
            </p:nvSpPr>
            <p:spPr>
              <a:xfrm>
                <a:off x="2003612" y="5290010"/>
                <a:ext cx="7980538" cy="1077218"/>
              </a:xfrm>
              <a:prstGeom prst="rect">
                <a:avLst/>
              </a:prstGeom>
            </p:spPr>
            <p:txBody>
              <a:bodyPr wrap="square">
                <a:spAutoFit/>
              </a:bodyPr>
              <a:lstStyle/>
              <a:p>
                <a:pPr algn="ctr"/>
                <a:r>
                  <a:rPr lang="en-US" sz="3200" dirty="0">
                    <a:solidFill>
                      <a:srgbClr val="002060"/>
                    </a:solidFill>
                  </a:rPr>
                  <a:t>So, for</a:t>
                </a:r>
                <a14:m>
                  <m:oMath xmlns:m="http://schemas.openxmlformats.org/officeDocument/2006/math">
                    <m:r>
                      <a:rPr lang="en-US" sz="3200" i="1" dirty="0" smtClean="0">
                        <a:solidFill>
                          <a:srgbClr val="002060"/>
                        </a:solidFill>
                        <a:latin typeface="Cambria Math" panose="02040503050406030204" pitchFamily="18" charset="0"/>
                      </a:rPr>
                      <m:t> </m:t>
                    </m:r>
                    <m:r>
                      <m:rPr>
                        <m:sty m:val="p"/>
                      </m:rPr>
                      <a:rPr lang="en-US" sz="3200" b="0" i="0" dirty="0" smtClean="0">
                        <a:solidFill>
                          <a:srgbClr val="002060"/>
                        </a:solidFill>
                        <a:latin typeface="Cambria Math" panose="02040503050406030204" pitchFamily="18" charset="0"/>
                      </a:rPr>
                      <m:t>G</m:t>
                    </m:r>
                    <m:r>
                      <a:rPr lang="en-US" sz="3200" b="0" i="0" dirty="0" smtClean="0">
                        <a:solidFill>
                          <a:srgbClr val="002060"/>
                        </a:solidFill>
                        <a:latin typeface="Cambria Math" panose="02040503050406030204" pitchFamily="18" charset="0"/>
                      </a:rPr>
                      <m:t>, </m:t>
                    </m:r>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M</m:t>
                        </m:r>
                      </m:e>
                      <m:sub>
                        <m:r>
                          <a:rPr lang="en-US" sz="3200" i="0" dirty="0" smtClean="0">
                            <a:solidFill>
                              <a:srgbClr val="002060"/>
                            </a:solidFill>
                            <a:latin typeface="Cambria Math" panose="02040503050406030204" pitchFamily="18" charset="0"/>
                          </a:rPr>
                          <m:t>2</m:t>
                        </m:r>
                      </m:sub>
                    </m:sSub>
                    <m:r>
                      <a:rPr lang="en-US" sz="3200" i="0" dirty="0" smtClean="0">
                        <a:solidFill>
                          <a:srgbClr val="002060"/>
                        </a:solidFill>
                        <a:latin typeface="Cambria Math" panose="02040503050406030204" pitchFamily="18" charset="0"/>
                      </a:rPr>
                      <m:t>, </m:t>
                    </m:r>
                    <m:r>
                      <m:rPr>
                        <m:sty m:val="p"/>
                      </m:rPr>
                      <a:rPr lang="en-US" sz="3200" i="0" dirty="0" smtClean="0">
                        <a:solidFill>
                          <a:srgbClr val="002060"/>
                        </a:solidFill>
                        <a:latin typeface="Cambria Math" panose="02040503050406030204" pitchFamily="18" charset="0"/>
                      </a:rPr>
                      <m:t>and</m:t>
                    </m:r>
                    <m:r>
                      <a:rPr lang="en-US" sz="3200" i="0" dirty="0" smtClean="0">
                        <a:solidFill>
                          <a:srgbClr val="002060"/>
                        </a:solidFill>
                        <a:latin typeface="Cambria Math" panose="02040503050406030204" pitchFamily="18" charset="0"/>
                      </a:rPr>
                      <m:t> </m:t>
                    </m:r>
                    <m:sSub>
                      <m:sSubPr>
                        <m:ctrlPr>
                          <a:rPr lang="en-US" sz="3200" i="1" dirty="0" smtClean="0">
                            <a:solidFill>
                              <a:srgbClr val="002060"/>
                            </a:solidFill>
                            <a:latin typeface="Cambria Math" panose="02040503050406030204" pitchFamily="18" charset="0"/>
                          </a:rPr>
                        </m:ctrlPr>
                      </m:sSubPr>
                      <m:e>
                        <m:r>
                          <m:rPr>
                            <m:sty m:val="p"/>
                          </m:rPr>
                          <a:rPr lang="en-US" sz="3200" i="0" dirty="0" smtClean="0">
                            <a:solidFill>
                              <a:srgbClr val="002060"/>
                            </a:solidFill>
                            <a:latin typeface="Cambria Math" panose="02040503050406030204" pitchFamily="18" charset="0"/>
                          </a:rPr>
                          <m:t>M</m:t>
                        </m:r>
                      </m:e>
                      <m:sub>
                        <m:r>
                          <a:rPr lang="en-US" sz="3200" i="0" dirty="0" smtClean="0">
                            <a:solidFill>
                              <a:srgbClr val="002060"/>
                            </a:solidFill>
                            <a:latin typeface="Cambria Math" panose="02040503050406030204" pitchFamily="18" charset="0"/>
                          </a:rPr>
                          <m:t>3</m:t>
                        </m:r>
                      </m:sub>
                    </m:sSub>
                    <m:r>
                      <a:rPr lang="en-US" sz="3200" i="1" dirty="0" smtClean="0">
                        <a:solidFill>
                          <a:srgbClr val="002060"/>
                        </a:solidFill>
                        <a:latin typeface="Cambria Math" panose="02040503050406030204" pitchFamily="18" charset="0"/>
                      </a:rPr>
                      <m:t> </m:t>
                    </m:r>
                  </m:oMath>
                </a14:m>
                <a:r>
                  <a:rPr lang="en-US" sz="3200" dirty="0">
                    <a:solidFill>
                      <a:srgbClr val="002060"/>
                    </a:solidFill>
                  </a:rPr>
                  <a:t>are perfect matching but,</a:t>
                </a:r>
              </a:p>
              <a:p>
                <a:pPr algn="ctr"/>
                <a:r>
                  <a:rPr lang="en-US" sz="3200" dirty="0">
                    <a:solidFill>
                      <a:srgbClr val="002060"/>
                    </a:solidFill>
                  </a:rPr>
                  <a:t> </a:t>
                </a:r>
                <a14:m>
                  <m:oMath xmlns:m="http://schemas.openxmlformats.org/officeDocument/2006/math">
                    <m:sSub>
                      <m:sSubPr>
                        <m:ctrlPr>
                          <a:rPr lang="en-US" sz="3200" i="1" dirty="0">
                            <a:solidFill>
                              <a:srgbClr val="002060"/>
                            </a:solidFill>
                            <a:latin typeface="Cambria Math" panose="02040503050406030204" pitchFamily="18" charset="0"/>
                          </a:rPr>
                        </m:ctrlPr>
                      </m:sSubPr>
                      <m:e>
                        <m:r>
                          <m:rPr>
                            <m:sty m:val="p"/>
                          </m:rPr>
                          <a:rPr lang="en-US" sz="3200" dirty="0">
                            <a:solidFill>
                              <a:srgbClr val="002060"/>
                            </a:solidFill>
                            <a:latin typeface="Cambria Math" panose="02040503050406030204" pitchFamily="18" charset="0"/>
                          </a:rPr>
                          <m:t>M</m:t>
                        </m:r>
                      </m:e>
                      <m:sub>
                        <m:r>
                          <a:rPr lang="en-US" sz="3200" dirty="0">
                            <a:solidFill>
                              <a:srgbClr val="002060"/>
                            </a:solidFill>
                            <a:latin typeface="Cambria Math" panose="02040503050406030204" pitchFamily="18" charset="0"/>
                          </a:rPr>
                          <m:t>1</m:t>
                        </m:r>
                      </m:sub>
                    </m:sSub>
                    <m:r>
                      <a:rPr lang="en-US" sz="3200" dirty="0">
                        <a:solidFill>
                          <a:srgbClr val="002060"/>
                        </a:solidFill>
                        <a:latin typeface="Cambria Math" panose="02040503050406030204" pitchFamily="18" charset="0"/>
                      </a:rPr>
                      <m:t>, </m:t>
                    </m:r>
                  </m:oMath>
                </a14:m>
                <a:r>
                  <a:rPr lang="en-US" sz="3200" dirty="0">
                    <a:solidFill>
                      <a:srgbClr val="002060"/>
                    </a:solidFill>
                  </a:rPr>
                  <a:t>and </a:t>
                </a:r>
                <a14:m>
                  <m:oMath xmlns:m="http://schemas.openxmlformats.org/officeDocument/2006/math">
                    <m:sSub>
                      <m:sSubPr>
                        <m:ctrlPr>
                          <a:rPr lang="en-US" sz="3200" i="1" dirty="0">
                            <a:solidFill>
                              <a:srgbClr val="002060"/>
                            </a:solidFill>
                            <a:latin typeface="Cambria Math" panose="02040503050406030204" pitchFamily="18" charset="0"/>
                          </a:rPr>
                        </m:ctrlPr>
                      </m:sSubPr>
                      <m:e>
                        <m:r>
                          <m:rPr>
                            <m:sty m:val="p"/>
                          </m:rPr>
                          <a:rPr lang="en-US" sz="3200" dirty="0">
                            <a:solidFill>
                              <a:srgbClr val="002060"/>
                            </a:solidFill>
                            <a:latin typeface="Cambria Math" panose="02040503050406030204" pitchFamily="18" charset="0"/>
                          </a:rPr>
                          <m:t>M</m:t>
                        </m:r>
                      </m:e>
                      <m:sub>
                        <m:r>
                          <a:rPr lang="en-US" sz="3200" dirty="0">
                            <a:solidFill>
                              <a:srgbClr val="002060"/>
                            </a:solidFill>
                            <a:latin typeface="Cambria Math" panose="02040503050406030204" pitchFamily="18" charset="0"/>
                          </a:rPr>
                          <m:t>4</m:t>
                        </m:r>
                      </m:sub>
                    </m:sSub>
                    <m:r>
                      <a:rPr lang="en-US" sz="3200" dirty="0">
                        <a:solidFill>
                          <a:srgbClr val="002060"/>
                        </a:solidFill>
                        <a:latin typeface="Cambria Math" panose="02040503050406030204" pitchFamily="18" charset="0"/>
                      </a:rPr>
                      <m:t> </m:t>
                    </m:r>
                  </m:oMath>
                </a14:m>
                <a:r>
                  <a:rPr lang="en-US" sz="3200" dirty="0">
                    <a:solidFill>
                      <a:srgbClr val="002060"/>
                    </a:solidFill>
                  </a:rPr>
                  <a:t>are not perfect matching.</a:t>
                </a:r>
              </a:p>
            </p:txBody>
          </p:sp>
        </mc:Choice>
        <mc:Fallback xmlns="">
          <p:sp>
            <p:nvSpPr>
              <p:cNvPr id="11" name="Rectangle 10"/>
              <p:cNvSpPr>
                <a:spLocks noRot="1" noChangeAspect="1" noMove="1" noResize="1" noEditPoints="1" noAdjustHandles="1" noChangeArrowheads="1" noChangeShapeType="1" noTextEdit="1"/>
              </p:cNvSpPr>
              <p:nvPr/>
            </p:nvSpPr>
            <p:spPr>
              <a:xfrm>
                <a:off x="2003612" y="5290010"/>
                <a:ext cx="7980538" cy="1077218"/>
              </a:xfrm>
              <a:prstGeom prst="rect">
                <a:avLst/>
              </a:prstGeom>
              <a:blipFill rotWithShape="0">
                <a:blip r:embed="rId2"/>
                <a:stretch>
                  <a:fillRect l="-688" t="-7386" r="-535" b="-18182"/>
                </a:stretch>
              </a:blipFill>
            </p:spPr>
            <p:txBody>
              <a:bodyPr/>
              <a:lstStyle/>
              <a:p>
                <a:r>
                  <a:rPr lang="en-US">
                    <a:noFill/>
                  </a:rPr>
                  <a:t> </a:t>
                </a:r>
              </a:p>
            </p:txBody>
          </p:sp>
        </mc:Fallback>
      </mc:AlternateContent>
      <p:sp>
        <p:nvSpPr>
          <p:cNvPr id="42" name="TextBox 41"/>
          <p:cNvSpPr txBox="1"/>
          <p:nvPr/>
        </p:nvSpPr>
        <p:spPr>
          <a:xfrm>
            <a:off x="1420527" y="4625920"/>
            <a:ext cx="396262" cy="523220"/>
          </a:xfrm>
          <a:prstGeom prst="rect">
            <a:avLst/>
          </a:prstGeom>
          <a:noFill/>
        </p:spPr>
        <p:txBody>
          <a:bodyPr wrap="none" rtlCol="0">
            <a:spAutoFit/>
          </a:bodyPr>
          <a:lstStyle/>
          <a:p>
            <a:r>
              <a:rPr lang="en-US" sz="2800" dirty="0">
                <a:solidFill>
                  <a:srgbClr val="002060"/>
                </a:solidFill>
              </a:rPr>
              <a:t>G</a:t>
            </a:r>
          </a:p>
        </p:txBody>
      </p:sp>
      <mc:AlternateContent xmlns:mc="http://schemas.openxmlformats.org/markup-compatibility/2006" xmlns:a14="http://schemas.microsoft.com/office/drawing/2010/main">
        <mc:Choice Requires="a14">
          <p:sp>
            <p:nvSpPr>
              <p:cNvPr id="44" name="TextBox 43"/>
              <p:cNvSpPr txBox="1"/>
              <p:nvPr/>
            </p:nvSpPr>
            <p:spPr>
              <a:xfrm>
                <a:off x="3524991" y="4625920"/>
                <a:ext cx="7186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524991" y="4625920"/>
                <a:ext cx="718658"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676754" y="4625920"/>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676754" y="4625920"/>
                <a:ext cx="72692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922944" y="4625920"/>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i="0" dirty="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922944" y="4625920"/>
                <a:ext cx="726929" cy="523220"/>
              </a:xfrm>
              <a:prstGeom prst="rect">
                <a:avLst/>
              </a:prstGeom>
              <a:blipFill rotWithShape="0">
                <a:blip r:embed="rId5"/>
                <a:stretch>
                  <a:fillRect/>
                </a:stretch>
              </a:blipFill>
            </p:spPr>
            <p:txBody>
              <a:bodyPr/>
              <a:lstStyle/>
              <a:p>
                <a:r>
                  <a:rPr lang="en-US">
                    <a:noFill/>
                  </a:rPr>
                  <a:t> </a:t>
                </a:r>
              </a:p>
            </p:txBody>
          </p:sp>
        </mc:Fallback>
      </mc:AlternateContent>
      <p:sp>
        <p:nvSpPr>
          <p:cNvPr id="60" name="Oval 59">
            <a:extLst>
              <a:ext uri="{FF2B5EF4-FFF2-40B4-BE49-F238E27FC236}">
                <a16:creationId xmlns:a16="http://schemas.microsoft.com/office/drawing/2014/main" id="{BDD11F87-DA81-9510-C1CB-0AF4093562CB}"/>
              </a:ext>
            </a:extLst>
          </p:cNvPr>
          <p:cNvSpPr/>
          <p:nvPr/>
        </p:nvSpPr>
        <p:spPr>
          <a:xfrm rot="5400000">
            <a:off x="735086" y="19985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1" name="Oval 60">
            <a:extLst>
              <a:ext uri="{FF2B5EF4-FFF2-40B4-BE49-F238E27FC236}">
                <a16:creationId xmlns:a16="http://schemas.microsoft.com/office/drawing/2014/main" id="{BDD11F87-DA81-9510-C1CB-0AF4093562CB}"/>
              </a:ext>
            </a:extLst>
          </p:cNvPr>
          <p:cNvSpPr/>
          <p:nvPr/>
        </p:nvSpPr>
        <p:spPr>
          <a:xfrm rot="5400000">
            <a:off x="2489511" y="19985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stCxn id="61" idx="4"/>
            <a:endCxn id="60" idx="0"/>
          </p:cNvCxnSpPr>
          <p:nvPr/>
        </p:nvCxnSpPr>
        <p:spPr>
          <a:xfrm flipH="1">
            <a:off x="879086" y="2070563"/>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3" name="Oval 62">
            <a:extLst>
              <a:ext uri="{FF2B5EF4-FFF2-40B4-BE49-F238E27FC236}">
                <a16:creationId xmlns:a16="http://schemas.microsoft.com/office/drawing/2014/main" id="{BDD11F87-DA81-9510-C1CB-0AF4093562CB}"/>
              </a:ext>
            </a:extLst>
          </p:cNvPr>
          <p:cNvSpPr/>
          <p:nvPr/>
        </p:nvSpPr>
        <p:spPr>
          <a:xfrm rot="5400000">
            <a:off x="738047" y="430160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4" name="Oval 63">
            <a:extLst>
              <a:ext uri="{FF2B5EF4-FFF2-40B4-BE49-F238E27FC236}">
                <a16:creationId xmlns:a16="http://schemas.microsoft.com/office/drawing/2014/main" id="{BDD11F87-DA81-9510-C1CB-0AF4093562CB}"/>
              </a:ext>
            </a:extLst>
          </p:cNvPr>
          <p:cNvSpPr/>
          <p:nvPr/>
        </p:nvSpPr>
        <p:spPr>
          <a:xfrm rot="5400000">
            <a:off x="2489511" y="430160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5" name="Straight Connector 64">
            <a:extLst>
              <a:ext uri="{FF2B5EF4-FFF2-40B4-BE49-F238E27FC236}">
                <a16:creationId xmlns:a16="http://schemas.microsoft.com/office/drawing/2014/main" id="{6205DD86-315C-53B6-CEEF-A9919650168E}"/>
              </a:ext>
            </a:extLst>
          </p:cNvPr>
          <p:cNvCxnSpPr>
            <a:cxnSpLocks/>
            <a:stCxn id="60" idx="6"/>
            <a:endCxn id="63" idx="2"/>
          </p:cNvCxnSpPr>
          <p:nvPr/>
        </p:nvCxnSpPr>
        <p:spPr>
          <a:xfrm>
            <a:off x="807086" y="2142563"/>
            <a:ext cx="2961" cy="215904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61" idx="6"/>
            <a:endCxn id="64" idx="2"/>
          </p:cNvCxnSpPr>
          <p:nvPr/>
        </p:nvCxnSpPr>
        <p:spPr>
          <a:xfrm>
            <a:off x="2561511" y="2142563"/>
            <a:ext cx="0" cy="215904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6205DD86-315C-53B6-CEEF-A9919650168E}"/>
              </a:ext>
            </a:extLst>
          </p:cNvPr>
          <p:cNvCxnSpPr>
            <a:cxnSpLocks/>
            <a:stCxn id="64" idx="4"/>
            <a:endCxn id="63" idx="0"/>
          </p:cNvCxnSpPr>
          <p:nvPr/>
        </p:nvCxnSpPr>
        <p:spPr>
          <a:xfrm flipH="1" flipV="1">
            <a:off x="882047" y="4373607"/>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6205DD86-315C-53B6-CEEF-A9919650168E}"/>
              </a:ext>
            </a:extLst>
          </p:cNvPr>
          <p:cNvCxnSpPr>
            <a:cxnSpLocks/>
            <a:stCxn id="64" idx="3"/>
            <a:endCxn id="60" idx="7"/>
          </p:cNvCxnSpPr>
          <p:nvPr/>
        </p:nvCxnSpPr>
        <p:spPr>
          <a:xfrm flipH="1" flipV="1">
            <a:off x="857998" y="2121475"/>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73" name="Oval 72">
            <a:extLst>
              <a:ext uri="{FF2B5EF4-FFF2-40B4-BE49-F238E27FC236}">
                <a16:creationId xmlns:a16="http://schemas.microsoft.com/office/drawing/2014/main" id="{BDD11F87-DA81-9510-C1CB-0AF4093562CB}"/>
              </a:ext>
            </a:extLst>
          </p:cNvPr>
          <p:cNvSpPr/>
          <p:nvPr/>
        </p:nvSpPr>
        <p:spPr>
          <a:xfrm rot="5400000">
            <a:off x="2944061"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4" name="Oval 73">
            <a:extLst>
              <a:ext uri="{FF2B5EF4-FFF2-40B4-BE49-F238E27FC236}">
                <a16:creationId xmlns:a16="http://schemas.microsoft.com/office/drawing/2014/main" id="{BDD11F87-DA81-9510-C1CB-0AF4093562CB}"/>
              </a:ext>
            </a:extLst>
          </p:cNvPr>
          <p:cNvSpPr/>
          <p:nvPr/>
        </p:nvSpPr>
        <p:spPr>
          <a:xfrm rot="5400000">
            <a:off x="4698486"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6" name="Oval 75">
            <a:extLst>
              <a:ext uri="{FF2B5EF4-FFF2-40B4-BE49-F238E27FC236}">
                <a16:creationId xmlns:a16="http://schemas.microsoft.com/office/drawing/2014/main" id="{BDD11F87-DA81-9510-C1CB-0AF4093562CB}"/>
              </a:ext>
            </a:extLst>
          </p:cNvPr>
          <p:cNvSpPr/>
          <p:nvPr/>
        </p:nvSpPr>
        <p:spPr>
          <a:xfrm rot="5400000">
            <a:off x="2947022" y="43016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7" name="Oval 76">
            <a:extLst>
              <a:ext uri="{FF2B5EF4-FFF2-40B4-BE49-F238E27FC236}">
                <a16:creationId xmlns:a16="http://schemas.microsoft.com/office/drawing/2014/main" id="{BDD11F87-DA81-9510-C1CB-0AF4093562CB}"/>
              </a:ext>
            </a:extLst>
          </p:cNvPr>
          <p:cNvSpPr/>
          <p:nvPr/>
        </p:nvSpPr>
        <p:spPr>
          <a:xfrm rot="5400000">
            <a:off x="4698486" y="43016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1" name="Straight Connector 80">
            <a:extLst>
              <a:ext uri="{FF2B5EF4-FFF2-40B4-BE49-F238E27FC236}">
                <a16:creationId xmlns:a16="http://schemas.microsoft.com/office/drawing/2014/main" id="{6205DD86-315C-53B6-CEEF-A9919650168E}"/>
              </a:ext>
            </a:extLst>
          </p:cNvPr>
          <p:cNvCxnSpPr>
            <a:cxnSpLocks/>
            <a:stCxn id="77" idx="3"/>
            <a:endCxn id="73" idx="7"/>
          </p:cNvCxnSpPr>
          <p:nvPr/>
        </p:nvCxnSpPr>
        <p:spPr>
          <a:xfrm flipH="1" flipV="1">
            <a:off x="3066973" y="2121472"/>
            <a:ext cx="1652601" cy="220122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2" name="Oval 81">
            <a:extLst>
              <a:ext uri="{FF2B5EF4-FFF2-40B4-BE49-F238E27FC236}">
                <a16:creationId xmlns:a16="http://schemas.microsoft.com/office/drawing/2014/main" id="{BDD11F87-DA81-9510-C1CB-0AF4093562CB}"/>
              </a:ext>
            </a:extLst>
          </p:cNvPr>
          <p:cNvSpPr/>
          <p:nvPr/>
        </p:nvSpPr>
        <p:spPr>
          <a:xfrm rot="5400000">
            <a:off x="5169204"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3" name="Oval 82">
            <a:extLst>
              <a:ext uri="{FF2B5EF4-FFF2-40B4-BE49-F238E27FC236}">
                <a16:creationId xmlns:a16="http://schemas.microsoft.com/office/drawing/2014/main" id="{BDD11F87-DA81-9510-C1CB-0AF4093562CB}"/>
              </a:ext>
            </a:extLst>
          </p:cNvPr>
          <p:cNvSpPr/>
          <p:nvPr/>
        </p:nvSpPr>
        <p:spPr>
          <a:xfrm rot="5400000">
            <a:off x="6923629"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4" name="Straight Connector 83">
            <a:extLst>
              <a:ext uri="{FF2B5EF4-FFF2-40B4-BE49-F238E27FC236}">
                <a16:creationId xmlns:a16="http://schemas.microsoft.com/office/drawing/2014/main" id="{6205DD86-315C-53B6-CEEF-A9919650168E}"/>
              </a:ext>
            </a:extLst>
          </p:cNvPr>
          <p:cNvCxnSpPr>
            <a:cxnSpLocks/>
            <a:stCxn id="83" idx="4"/>
            <a:endCxn id="82" idx="0"/>
          </p:cNvCxnSpPr>
          <p:nvPr/>
        </p:nvCxnSpPr>
        <p:spPr>
          <a:xfrm flipH="1">
            <a:off x="5313204" y="207056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5" name="Oval 84">
            <a:extLst>
              <a:ext uri="{FF2B5EF4-FFF2-40B4-BE49-F238E27FC236}">
                <a16:creationId xmlns:a16="http://schemas.microsoft.com/office/drawing/2014/main" id="{BDD11F87-DA81-9510-C1CB-0AF4093562CB}"/>
              </a:ext>
            </a:extLst>
          </p:cNvPr>
          <p:cNvSpPr/>
          <p:nvPr/>
        </p:nvSpPr>
        <p:spPr>
          <a:xfrm rot="5400000">
            <a:off x="5172165" y="43016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6" name="Oval 85">
            <a:extLst>
              <a:ext uri="{FF2B5EF4-FFF2-40B4-BE49-F238E27FC236}">
                <a16:creationId xmlns:a16="http://schemas.microsoft.com/office/drawing/2014/main" id="{BDD11F87-DA81-9510-C1CB-0AF4093562CB}"/>
              </a:ext>
            </a:extLst>
          </p:cNvPr>
          <p:cNvSpPr/>
          <p:nvPr/>
        </p:nvSpPr>
        <p:spPr>
          <a:xfrm rot="5400000">
            <a:off x="6923629" y="43016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89" name="Straight Connector 88">
            <a:extLst>
              <a:ext uri="{FF2B5EF4-FFF2-40B4-BE49-F238E27FC236}">
                <a16:creationId xmlns:a16="http://schemas.microsoft.com/office/drawing/2014/main" id="{6205DD86-315C-53B6-CEEF-A9919650168E}"/>
              </a:ext>
            </a:extLst>
          </p:cNvPr>
          <p:cNvCxnSpPr>
            <a:cxnSpLocks/>
            <a:stCxn id="86" idx="4"/>
            <a:endCxn id="85" idx="0"/>
          </p:cNvCxnSpPr>
          <p:nvPr/>
        </p:nvCxnSpPr>
        <p:spPr>
          <a:xfrm flipH="1" flipV="1">
            <a:off x="5316165" y="437360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1" name="Oval 90">
            <a:extLst>
              <a:ext uri="{FF2B5EF4-FFF2-40B4-BE49-F238E27FC236}">
                <a16:creationId xmlns:a16="http://schemas.microsoft.com/office/drawing/2014/main" id="{BDD11F87-DA81-9510-C1CB-0AF4093562CB}"/>
              </a:ext>
            </a:extLst>
          </p:cNvPr>
          <p:cNvSpPr/>
          <p:nvPr/>
        </p:nvSpPr>
        <p:spPr>
          <a:xfrm rot="5400000">
            <a:off x="7394347"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2" name="Oval 91">
            <a:extLst>
              <a:ext uri="{FF2B5EF4-FFF2-40B4-BE49-F238E27FC236}">
                <a16:creationId xmlns:a16="http://schemas.microsoft.com/office/drawing/2014/main" id="{BDD11F87-DA81-9510-C1CB-0AF4093562CB}"/>
              </a:ext>
            </a:extLst>
          </p:cNvPr>
          <p:cNvSpPr/>
          <p:nvPr/>
        </p:nvSpPr>
        <p:spPr>
          <a:xfrm rot="5400000">
            <a:off x="9148772"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3" name="Straight Connector 92">
            <a:extLst>
              <a:ext uri="{FF2B5EF4-FFF2-40B4-BE49-F238E27FC236}">
                <a16:creationId xmlns:a16="http://schemas.microsoft.com/office/drawing/2014/main" id="{6205DD86-315C-53B6-CEEF-A9919650168E}"/>
              </a:ext>
            </a:extLst>
          </p:cNvPr>
          <p:cNvCxnSpPr>
            <a:cxnSpLocks/>
            <a:stCxn id="92" idx="4"/>
            <a:endCxn id="91" idx="0"/>
          </p:cNvCxnSpPr>
          <p:nvPr/>
        </p:nvCxnSpPr>
        <p:spPr>
          <a:xfrm flipH="1">
            <a:off x="7538347" y="2070560"/>
            <a:ext cx="1610425"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4" name="Oval 93">
            <a:extLst>
              <a:ext uri="{FF2B5EF4-FFF2-40B4-BE49-F238E27FC236}">
                <a16:creationId xmlns:a16="http://schemas.microsoft.com/office/drawing/2014/main" id="{BDD11F87-DA81-9510-C1CB-0AF4093562CB}"/>
              </a:ext>
            </a:extLst>
          </p:cNvPr>
          <p:cNvSpPr/>
          <p:nvPr/>
        </p:nvSpPr>
        <p:spPr>
          <a:xfrm rot="5400000">
            <a:off x="7397308" y="43016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5" name="Oval 94">
            <a:extLst>
              <a:ext uri="{FF2B5EF4-FFF2-40B4-BE49-F238E27FC236}">
                <a16:creationId xmlns:a16="http://schemas.microsoft.com/office/drawing/2014/main" id="{BDD11F87-DA81-9510-C1CB-0AF4093562CB}"/>
              </a:ext>
            </a:extLst>
          </p:cNvPr>
          <p:cNvSpPr/>
          <p:nvPr/>
        </p:nvSpPr>
        <p:spPr>
          <a:xfrm rot="5400000">
            <a:off x="9148772" y="43016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8" name="Straight Connector 97">
            <a:extLst>
              <a:ext uri="{FF2B5EF4-FFF2-40B4-BE49-F238E27FC236}">
                <a16:creationId xmlns:a16="http://schemas.microsoft.com/office/drawing/2014/main" id="{6205DD86-315C-53B6-CEEF-A9919650168E}"/>
              </a:ext>
            </a:extLst>
          </p:cNvPr>
          <p:cNvCxnSpPr>
            <a:cxnSpLocks/>
            <a:stCxn id="95" idx="4"/>
            <a:endCxn id="94" idx="0"/>
          </p:cNvCxnSpPr>
          <p:nvPr/>
        </p:nvCxnSpPr>
        <p:spPr>
          <a:xfrm flipH="1" flipV="1">
            <a:off x="7541308" y="4373604"/>
            <a:ext cx="1607464" cy="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p:cNvCxnSpPr/>
          <p:nvPr/>
        </p:nvCxnSpPr>
        <p:spPr>
          <a:xfrm>
            <a:off x="2789464" y="1554443"/>
            <a:ext cx="0" cy="35946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028292" y="1544390"/>
            <a:ext cx="0" cy="3160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227206" y="1544388"/>
            <a:ext cx="0" cy="31038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8030" y="1601538"/>
            <a:ext cx="0" cy="31038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10368747" y="4625920"/>
                <a:ext cx="7269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rgbClr val="002060"/>
                              </a:solidFill>
                              <a:latin typeface="Cambria Math" panose="02040503050406030204" pitchFamily="18" charset="0"/>
                            </a:rPr>
                          </m:ctrlPr>
                        </m:sSubPr>
                        <m:e>
                          <m:r>
                            <m:rPr>
                              <m:sty m:val="p"/>
                            </m:rPr>
                            <a:rPr lang="en-US" sz="2800" i="0" dirty="0" smtClean="0">
                              <a:solidFill>
                                <a:srgbClr val="002060"/>
                              </a:solidFill>
                              <a:latin typeface="Cambria Math" panose="02040503050406030204" pitchFamily="18" charset="0"/>
                            </a:rPr>
                            <m:t>M</m:t>
                          </m:r>
                        </m:e>
                        <m:sub>
                          <m:r>
                            <a:rPr lang="en-US" sz="2800" b="0" i="0" dirty="0" smtClean="0">
                              <a:solidFill>
                                <a:srgbClr val="002060"/>
                              </a:solidFill>
                              <a:latin typeface="Cambria Math" panose="02040503050406030204" pitchFamily="18" charset="0"/>
                            </a:rPr>
                            <m:t>4</m:t>
                          </m:r>
                        </m:sub>
                      </m:sSub>
                    </m:oMath>
                  </m:oMathPara>
                </a14:m>
                <a:endParaRPr lang="en-US" sz="2800" dirty="0">
                  <a:solidFill>
                    <a:srgbClr val="00206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0368747" y="4625920"/>
                <a:ext cx="726930" cy="523220"/>
              </a:xfrm>
              <a:prstGeom prst="rect">
                <a:avLst/>
              </a:prstGeom>
              <a:blipFill rotWithShape="0">
                <a:blip r:embed="rId6"/>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BDD11F87-DA81-9510-C1CB-0AF4093562CB}"/>
              </a:ext>
            </a:extLst>
          </p:cNvPr>
          <p:cNvSpPr/>
          <p:nvPr/>
        </p:nvSpPr>
        <p:spPr>
          <a:xfrm rot="5400000">
            <a:off x="9840150"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11594575" y="199856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5" name="Oval 44">
            <a:extLst>
              <a:ext uri="{FF2B5EF4-FFF2-40B4-BE49-F238E27FC236}">
                <a16:creationId xmlns:a16="http://schemas.microsoft.com/office/drawing/2014/main" id="{BDD11F87-DA81-9510-C1CB-0AF4093562CB}"/>
              </a:ext>
            </a:extLst>
          </p:cNvPr>
          <p:cNvSpPr/>
          <p:nvPr/>
        </p:nvSpPr>
        <p:spPr>
          <a:xfrm rot="5400000">
            <a:off x="9843111" y="43016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6" name="Oval 45">
            <a:extLst>
              <a:ext uri="{FF2B5EF4-FFF2-40B4-BE49-F238E27FC236}">
                <a16:creationId xmlns:a16="http://schemas.microsoft.com/office/drawing/2014/main" id="{BDD11F87-DA81-9510-C1CB-0AF4093562CB}"/>
              </a:ext>
            </a:extLst>
          </p:cNvPr>
          <p:cNvSpPr/>
          <p:nvPr/>
        </p:nvSpPr>
        <p:spPr>
          <a:xfrm rot="5400000">
            <a:off x="11594575" y="430160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Tree>
    <p:extLst>
      <p:ext uri="{BB962C8B-B14F-4D97-AF65-F5344CB8AC3E}">
        <p14:creationId xmlns:p14="http://schemas.microsoft.com/office/powerpoint/2010/main" val="36050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p:bldP spid="44" grpId="0"/>
      <p:bldP spid="51" grpId="0"/>
      <p:bldP spid="52" grpId="0"/>
      <p:bldP spid="60" grpId="0" animBg="1"/>
      <p:bldP spid="61" grpId="0" animBg="1"/>
      <p:bldP spid="63" grpId="0" animBg="1"/>
      <p:bldP spid="64" grpId="0" animBg="1"/>
      <p:bldP spid="73" grpId="0" animBg="1"/>
      <p:bldP spid="74" grpId="0" animBg="1"/>
      <p:bldP spid="76" grpId="0" animBg="1"/>
      <p:bldP spid="77" grpId="0" animBg="1"/>
      <p:bldP spid="82" grpId="0" animBg="1"/>
      <p:bldP spid="83" grpId="0" animBg="1"/>
      <p:bldP spid="85" grpId="0" animBg="1"/>
      <p:bldP spid="86" grpId="0" animBg="1"/>
      <p:bldP spid="91" grpId="0" animBg="1"/>
      <p:bldP spid="92" grpId="0" animBg="1"/>
      <p:bldP spid="94" grpId="0" animBg="1"/>
      <p:bldP spid="95" grpId="0" animBg="1"/>
      <p:bldP spid="39" grpId="0"/>
      <p:bldP spid="40" grpId="0" animBg="1"/>
      <p:bldP spid="41" grpId="0" animBg="1"/>
      <p:bldP spid="45" grpId="0" animBg="1"/>
      <p:bldP spid="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Is Perfect matching possible for graph with odd order?</a:t>
            </a:r>
          </a:p>
        </p:txBody>
      </p:sp>
      <mc:AlternateContent xmlns:mc="http://schemas.openxmlformats.org/markup-compatibility/2006" xmlns:a14="http://schemas.microsoft.com/office/drawing/2010/main">
        <mc:Choice Requires="a14">
          <p:sp>
            <p:nvSpPr>
              <p:cNvPr id="96" name="Content Placeholder 95"/>
              <p:cNvSpPr>
                <a:spLocks noGrp="1"/>
              </p:cNvSpPr>
              <p:nvPr>
                <p:ph idx="1"/>
              </p:nvPr>
            </p:nvSpPr>
            <p:spPr/>
            <p:txBody>
              <a:bodyPr/>
              <a:lstStyle/>
              <a:p>
                <a:r>
                  <a:rPr lang="en-US" dirty="0"/>
                  <a:t>From definition,</a:t>
                </a:r>
              </a:p>
              <a:p>
                <a:pPr lvl="1">
                  <a:lnSpc>
                    <a:spcPct val="100000"/>
                  </a:lnSpc>
                </a:pPr>
                <a:r>
                  <a:rPr lang="en-US" dirty="0"/>
                  <a:t>In a perfect matching, the degree of each vertex is 1.</a:t>
                </a:r>
              </a:p>
              <a:p>
                <a:pPr lvl="1">
                  <a:lnSpc>
                    <a:spcPct val="100000"/>
                  </a:lnSpc>
                </a:pPr>
                <a:r>
                  <a:rPr lang="en-US" dirty="0"/>
                  <a:t>So, a perfect matching of a graph is a </a:t>
                </a:r>
                <a:r>
                  <a:rPr lang="en-US" b="1" dirty="0"/>
                  <a:t>matching</a:t>
                </a:r>
                <a:r>
                  <a:rPr lang="en-US" dirty="0"/>
                  <a:t> where </a:t>
                </a:r>
                <a:r>
                  <a:rPr lang="en-US" b="1" dirty="0"/>
                  <a:t>every vertex of the graph is connected to exactly one edge</a:t>
                </a:r>
                <a:r>
                  <a:rPr lang="en-US" dirty="0"/>
                  <a:t> in the matching.</a:t>
                </a:r>
              </a:p>
              <a:p>
                <a:pPr lvl="1">
                  <a:lnSpc>
                    <a:spcPct val="100000"/>
                  </a:lnSpc>
                </a:pPr>
                <a:r>
                  <a:rPr lang="en-US" dirty="0"/>
                  <a:t>That means, a perfect matching has</a:t>
                </a:r>
                <a14:m>
                  <m:oMath xmlns:m="http://schemas.openxmlformats.org/officeDocument/2006/math">
                    <m:r>
                      <a:rPr lang="en-US" b="0" i="0" dirty="0" smtClean="0">
                        <a:latin typeface="Cambria Math" panose="02040503050406030204" pitchFamily="18" charset="0"/>
                      </a:rPr>
                      <m:t> </m:t>
                    </m:r>
                    <m:f>
                      <m:fPr>
                        <m:ctrlPr>
                          <a:rPr lang="en-US" b="1" i="1" dirty="0" smtClean="0">
                            <a:latin typeface="Cambria Math" panose="02040503050406030204" pitchFamily="18" charset="0"/>
                          </a:rPr>
                        </m:ctrlPr>
                      </m:fPr>
                      <m:num>
                        <m:r>
                          <a:rPr lang="en-US" b="1" i="0" dirty="0" smtClean="0">
                            <a:latin typeface="Cambria Math" panose="02040503050406030204" pitchFamily="18" charset="0"/>
                          </a:rPr>
                          <m:t>𝐧</m:t>
                        </m:r>
                      </m:num>
                      <m:den>
                        <m:r>
                          <a:rPr lang="en-US" b="1" i="0" dirty="0">
                            <a:latin typeface="Cambria Math" panose="02040503050406030204" pitchFamily="18" charset="0"/>
                          </a:rPr>
                          <m:t>𝟐</m:t>
                        </m:r>
                      </m:den>
                    </m:f>
                    <m:r>
                      <a:rPr lang="en-US" b="1" i="0" dirty="0">
                        <a:latin typeface="Cambria Math" panose="02040503050406030204" pitchFamily="18" charset="0"/>
                      </a:rPr>
                      <m:t> </m:t>
                    </m:r>
                  </m:oMath>
                </a14:m>
                <a:r>
                  <a:rPr lang="en-US" b="1" dirty="0"/>
                  <a:t>edges</a:t>
                </a:r>
                <a:r>
                  <a:rPr lang="en-US" dirty="0"/>
                  <a:t> (where</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oMath>
                </a14:m>
                <a:r>
                  <a:rPr lang="en-US" dirty="0"/>
                  <a:t> is the number of vertices).</a:t>
                </a:r>
              </a:p>
              <a:p>
                <a:pPr lvl="1">
                  <a:lnSpc>
                    <a:spcPct val="100000"/>
                  </a:lnSpc>
                </a:pPr>
                <a:r>
                  <a:rPr lang="en-US" dirty="0"/>
                  <a:t>Therefore, perfect matchings are </a:t>
                </a:r>
                <a:r>
                  <a:rPr lang="en-US" b="1" dirty="0"/>
                  <a:t>only possible in graphs with an even number of vertices</a:t>
                </a:r>
                <a:r>
                  <a:rPr lang="en-US" dirty="0"/>
                  <a:t>.</a:t>
                </a:r>
              </a:p>
              <a:p>
                <a:pPr lvl="1">
                  <a:lnSpc>
                    <a:spcPct val="100000"/>
                  </a:lnSpc>
                </a:pPr>
                <a:r>
                  <a:rPr lang="en-US" dirty="0"/>
                  <a:t>Hence, </a:t>
                </a:r>
                <a:r>
                  <a:rPr lang="en-US" b="1" dirty="0"/>
                  <a:t>perfect matching is not possible for graph with odd order.</a:t>
                </a:r>
                <a:endParaRPr lang="en-US" dirty="0"/>
              </a:p>
            </p:txBody>
          </p:sp>
        </mc:Choice>
        <mc:Fallback xmlns="">
          <p:sp>
            <p:nvSpPr>
              <p:cNvPr id="96" name="Content Placeholder 95"/>
              <p:cNvSpPr>
                <a:spLocks noGrp="1" noRot="1" noChangeAspect="1" noMove="1" noResize="1" noEditPoints="1" noAdjustHandles="1" noChangeArrowheads="1" noChangeShapeType="1" noTextEdit="1"/>
              </p:cNvSpPr>
              <p:nvPr>
                <p:ph idx="1"/>
              </p:nvPr>
            </p:nvSpPr>
            <p:spPr>
              <a:blipFill rotWithShape="0">
                <a:blip r:embed="rId2"/>
                <a:stretch>
                  <a:fillRect l="-971" t="-1963" r="-1074"/>
                </a:stretch>
              </a:blipFill>
            </p:spPr>
            <p:txBody>
              <a:bodyPr/>
              <a:lstStyle/>
              <a:p>
                <a:r>
                  <a:rPr lang="en-US">
                    <a:noFill/>
                  </a:rPr>
                  <a:t> </a:t>
                </a:r>
              </a:p>
            </p:txBody>
          </p:sp>
        </mc:Fallback>
      </mc:AlternateContent>
    </p:spTree>
    <p:extLst>
      <p:ext uri="{BB962C8B-B14F-4D97-AF65-F5344CB8AC3E}">
        <p14:creationId xmlns:p14="http://schemas.microsoft.com/office/powerpoint/2010/main" val="12613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uFill>
                  <a:solidFill>
                    <a:schemeClr val="bg1"/>
                  </a:solidFill>
                </a:uFill>
                <a:hlinkClick r:id="" action="ppaction://noaction">
                  <a:extLst>
                    <a:ext uri="{A12FA001-AC4F-418D-AE19-62706E023703}">
                      <ahyp:hlinkClr xmlns:ahyp="http://schemas.microsoft.com/office/drawing/2018/hyperlinkcolor" val="tx"/>
                    </a:ext>
                  </a:extLst>
                </a:hlinkClick>
              </a:rPr>
              <a:t>Method – 1</a:t>
            </a:r>
            <a:br>
              <a:rPr lang="en-US" dirty="0">
                <a:hlinkClick r:id="" action="ppaction://noaction">
                  <a:extLst>
                    <a:ext uri="{A12FA001-AC4F-418D-AE19-62706E023703}">
                      <ahyp:hlinkClr xmlns:ahyp="http://schemas.microsoft.com/office/drawing/2018/hyperlinkcolor" val="tx"/>
                    </a:ext>
                  </a:extLst>
                </a:hlinkClick>
              </a:rPr>
            </a:br>
            <a:r>
              <a:rPr lang="en-US" dirty="0"/>
              <a:t>Introduction to Domination in Graphs: Dominating Set  </a:t>
            </a:r>
          </a:p>
        </p:txBody>
      </p:sp>
    </p:spTree>
    <p:extLst>
      <p:ext uri="{BB962C8B-B14F-4D97-AF65-F5344CB8AC3E}">
        <p14:creationId xmlns:p14="http://schemas.microsoft.com/office/powerpoint/2010/main" val="1907672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Is Perfect matching possible for all graph with even order?</a:t>
            </a:r>
          </a:p>
        </p:txBody>
      </p:sp>
      <p:sp>
        <p:nvSpPr>
          <p:cNvPr id="96" name="Content Placeholder 95"/>
          <p:cNvSpPr>
            <a:spLocks noGrp="1"/>
          </p:cNvSpPr>
          <p:nvPr>
            <p:ph idx="1"/>
          </p:nvPr>
        </p:nvSpPr>
        <p:spPr>
          <a:xfrm>
            <a:off x="131180" y="863445"/>
            <a:ext cx="11929641" cy="1159320"/>
          </a:xfrm>
        </p:spPr>
        <p:txBody>
          <a:bodyPr/>
          <a:lstStyle/>
          <a:p>
            <a:r>
              <a:rPr lang="en-US" dirty="0"/>
              <a:t>No perfect matching is not possible for all graph with even order.</a:t>
            </a:r>
          </a:p>
          <a:p>
            <a:r>
              <a:rPr lang="en-US" dirty="0"/>
              <a:t>Consider following graph with all of its possible matching, </a:t>
            </a:r>
          </a:p>
        </p:txBody>
      </p:sp>
      <p:sp>
        <p:nvSpPr>
          <p:cNvPr id="4" name="Oval 3">
            <a:extLst>
              <a:ext uri="{FF2B5EF4-FFF2-40B4-BE49-F238E27FC236}">
                <a16:creationId xmlns:a16="http://schemas.microsoft.com/office/drawing/2014/main" id="{BDD11F87-DA81-9510-C1CB-0AF4093562CB}"/>
              </a:ext>
            </a:extLst>
          </p:cNvPr>
          <p:cNvSpPr/>
          <p:nvPr/>
        </p:nvSpPr>
        <p:spPr>
          <a:xfrm rot="5400000">
            <a:off x="6600027" y="360280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 name="Oval 4">
            <a:extLst>
              <a:ext uri="{FF2B5EF4-FFF2-40B4-BE49-F238E27FC236}">
                <a16:creationId xmlns:a16="http://schemas.microsoft.com/office/drawing/2014/main" id="{BDD11F87-DA81-9510-C1CB-0AF4093562CB}"/>
              </a:ext>
            </a:extLst>
          </p:cNvPr>
          <p:cNvSpPr/>
          <p:nvPr/>
        </p:nvSpPr>
        <p:spPr>
          <a:xfrm rot="5400000">
            <a:off x="7287350" y="43149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 name="Straight Connector 5">
            <a:extLst>
              <a:ext uri="{FF2B5EF4-FFF2-40B4-BE49-F238E27FC236}">
                <a16:creationId xmlns:a16="http://schemas.microsoft.com/office/drawing/2014/main" id="{6205DD86-315C-53B6-CEEF-A9919650168E}"/>
              </a:ext>
            </a:extLst>
          </p:cNvPr>
          <p:cNvCxnSpPr>
            <a:cxnSpLocks/>
            <a:stCxn id="5" idx="3"/>
            <a:endCxn id="4" idx="7"/>
          </p:cNvCxnSpPr>
          <p:nvPr/>
        </p:nvCxnSpPr>
        <p:spPr>
          <a:xfrm flipH="1" flipV="1">
            <a:off x="6722939" y="3725713"/>
            <a:ext cx="585499" cy="610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8" name="Oval 7">
            <a:extLst>
              <a:ext uri="{FF2B5EF4-FFF2-40B4-BE49-F238E27FC236}">
                <a16:creationId xmlns:a16="http://schemas.microsoft.com/office/drawing/2014/main" id="{BDD11F87-DA81-9510-C1CB-0AF4093562CB}"/>
              </a:ext>
            </a:extLst>
          </p:cNvPr>
          <p:cNvSpPr/>
          <p:nvPr/>
        </p:nvSpPr>
        <p:spPr>
          <a:xfrm rot="5400000">
            <a:off x="5899151" y="433603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 name="Straight Connector 8">
            <a:extLst>
              <a:ext uri="{FF2B5EF4-FFF2-40B4-BE49-F238E27FC236}">
                <a16:creationId xmlns:a16="http://schemas.microsoft.com/office/drawing/2014/main" id="{6205DD86-315C-53B6-CEEF-A9919650168E}"/>
              </a:ext>
            </a:extLst>
          </p:cNvPr>
          <p:cNvCxnSpPr>
            <a:cxnSpLocks/>
            <a:stCxn id="8" idx="1"/>
            <a:endCxn id="4" idx="5"/>
          </p:cNvCxnSpPr>
          <p:nvPr/>
        </p:nvCxnSpPr>
        <p:spPr>
          <a:xfrm flipV="1">
            <a:off x="6022063" y="3725713"/>
            <a:ext cx="599052" cy="6314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 name="Oval 9">
            <a:extLst>
              <a:ext uri="{FF2B5EF4-FFF2-40B4-BE49-F238E27FC236}">
                <a16:creationId xmlns:a16="http://schemas.microsoft.com/office/drawing/2014/main" id="{BDD11F87-DA81-9510-C1CB-0AF4093562CB}"/>
              </a:ext>
            </a:extLst>
          </p:cNvPr>
          <p:cNvSpPr/>
          <p:nvPr/>
        </p:nvSpPr>
        <p:spPr>
          <a:xfrm rot="5400000">
            <a:off x="6601245" y="28906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10" idx="6"/>
            <a:endCxn id="4" idx="2"/>
          </p:cNvCxnSpPr>
          <p:nvPr/>
        </p:nvCxnSpPr>
        <p:spPr>
          <a:xfrm flipH="1">
            <a:off x="6672027" y="3034658"/>
            <a:ext cx="1218" cy="56814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3" name="Oval 32">
            <a:extLst>
              <a:ext uri="{FF2B5EF4-FFF2-40B4-BE49-F238E27FC236}">
                <a16:creationId xmlns:a16="http://schemas.microsoft.com/office/drawing/2014/main" id="{BDD11F87-DA81-9510-C1CB-0AF4093562CB}"/>
              </a:ext>
            </a:extLst>
          </p:cNvPr>
          <p:cNvSpPr/>
          <p:nvPr/>
        </p:nvSpPr>
        <p:spPr>
          <a:xfrm rot="5400000">
            <a:off x="8849502" y="360280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4" name="Oval 33">
            <a:extLst>
              <a:ext uri="{FF2B5EF4-FFF2-40B4-BE49-F238E27FC236}">
                <a16:creationId xmlns:a16="http://schemas.microsoft.com/office/drawing/2014/main" id="{BDD11F87-DA81-9510-C1CB-0AF4093562CB}"/>
              </a:ext>
            </a:extLst>
          </p:cNvPr>
          <p:cNvSpPr/>
          <p:nvPr/>
        </p:nvSpPr>
        <p:spPr>
          <a:xfrm rot="5400000">
            <a:off x="9536825" y="43149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5" name="Straight Connector 34">
            <a:extLst>
              <a:ext uri="{FF2B5EF4-FFF2-40B4-BE49-F238E27FC236}">
                <a16:creationId xmlns:a16="http://schemas.microsoft.com/office/drawing/2014/main" id="{6205DD86-315C-53B6-CEEF-A9919650168E}"/>
              </a:ext>
            </a:extLst>
          </p:cNvPr>
          <p:cNvCxnSpPr>
            <a:cxnSpLocks/>
            <a:stCxn id="34" idx="3"/>
            <a:endCxn id="33" idx="7"/>
          </p:cNvCxnSpPr>
          <p:nvPr/>
        </p:nvCxnSpPr>
        <p:spPr>
          <a:xfrm flipH="1" flipV="1">
            <a:off x="8972414" y="3725713"/>
            <a:ext cx="585499" cy="610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Oval 35">
            <a:extLst>
              <a:ext uri="{FF2B5EF4-FFF2-40B4-BE49-F238E27FC236}">
                <a16:creationId xmlns:a16="http://schemas.microsoft.com/office/drawing/2014/main" id="{BDD11F87-DA81-9510-C1CB-0AF4093562CB}"/>
              </a:ext>
            </a:extLst>
          </p:cNvPr>
          <p:cNvSpPr/>
          <p:nvPr/>
        </p:nvSpPr>
        <p:spPr>
          <a:xfrm rot="5400000">
            <a:off x="8081397" y="43149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7" name="Straight Connector 36">
            <a:extLst>
              <a:ext uri="{FF2B5EF4-FFF2-40B4-BE49-F238E27FC236}">
                <a16:creationId xmlns:a16="http://schemas.microsoft.com/office/drawing/2014/main" id="{6205DD86-315C-53B6-CEEF-A9919650168E}"/>
              </a:ext>
            </a:extLst>
          </p:cNvPr>
          <p:cNvCxnSpPr>
            <a:cxnSpLocks/>
            <a:stCxn id="36" idx="1"/>
            <a:endCxn id="33" idx="5"/>
          </p:cNvCxnSpPr>
          <p:nvPr/>
        </p:nvCxnSpPr>
        <p:spPr>
          <a:xfrm flipV="1">
            <a:off x="8204309" y="3725713"/>
            <a:ext cx="666281" cy="610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8" name="Oval 37">
            <a:extLst>
              <a:ext uri="{FF2B5EF4-FFF2-40B4-BE49-F238E27FC236}">
                <a16:creationId xmlns:a16="http://schemas.microsoft.com/office/drawing/2014/main" id="{BDD11F87-DA81-9510-C1CB-0AF4093562CB}"/>
              </a:ext>
            </a:extLst>
          </p:cNvPr>
          <p:cNvSpPr/>
          <p:nvPr/>
        </p:nvSpPr>
        <p:spPr>
          <a:xfrm rot="5400000">
            <a:off x="8850720" y="28906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9" name="Straight Connector 38">
            <a:extLst>
              <a:ext uri="{FF2B5EF4-FFF2-40B4-BE49-F238E27FC236}">
                <a16:creationId xmlns:a16="http://schemas.microsoft.com/office/drawing/2014/main" id="{6205DD86-315C-53B6-CEEF-A9919650168E}"/>
              </a:ext>
            </a:extLst>
          </p:cNvPr>
          <p:cNvCxnSpPr>
            <a:cxnSpLocks/>
            <a:stCxn id="38" idx="6"/>
            <a:endCxn id="33" idx="2"/>
          </p:cNvCxnSpPr>
          <p:nvPr/>
        </p:nvCxnSpPr>
        <p:spPr>
          <a:xfrm flipH="1">
            <a:off x="8921502" y="3034658"/>
            <a:ext cx="1218" cy="56814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0" name="Oval 39">
            <a:extLst>
              <a:ext uri="{FF2B5EF4-FFF2-40B4-BE49-F238E27FC236}">
                <a16:creationId xmlns:a16="http://schemas.microsoft.com/office/drawing/2014/main" id="{BDD11F87-DA81-9510-C1CB-0AF4093562CB}"/>
              </a:ext>
            </a:extLst>
          </p:cNvPr>
          <p:cNvSpPr/>
          <p:nvPr/>
        </p:nvSpPr>
        <p:spPr>
          <a:xfrm rot="5400000">
            <a:off x="11107613" y="360280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11794936" y="43149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2" name="Straight Connector 41">
            <a:extLst>
              <a:ext uri="{FF2B5EF4-FFF2-40B4-BE49-F238E27FC236}">
                <a16:creationId xmlns:a16="http://schemas.microsoft.com/office/drawing/2014/main" id="{6205DD86-315C-53B6-CEEF-A9919650168E}"/>
              </a:ext>
            </a:extLst>
          </p:cNvPr>
          <p:cNvCxnSpPr>
            <a:cxnSpLocks/>
            <a:stCxn id="41" idx="3"/>
            <a:endCxn id="40" idx="7"/>
          </p:cNvCxnSpPr>
          <p:nvPr/>
        </p:nvCxnSpPr>
        <p:spPr>
          <a:xfrm flipH="1" flipV="1">
            <a:off x="11230525" y="3725713"/>
            <a:ext cx="585499" cy="610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3" name="Oval 42">
            <a:extLst>
              <a:ext uri="{FF2B5EF4-FFF2-40B4-BE49-F238E27FC236}">
                <a16:creationId xmlns:a16="http://schemas.microsoft.com/office/drawing/2014/main" id="{BDD11F87-DA81-9510-C1CB-0AF4093562CB}"/>
              </a:ext>
            </a:extLst>
          </p:cNvPr>
          <p:cNvSpPr/>
          <p:nvPr/>
        </p:nvSpPr>
        <p:spPr>
          <a:xfrm rot="5400000">
            <a:off x="10348290" y="43149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4" name="Straight Connector 43">
            <a:extLst>
              <a:ext uri="{FF2B5EF4-FFF2-40B4-BE49-F238E27FC236}">
                <a16:creationId xmlns:a16="http://schemas.microsoft.com/office/drawing/2014/main" id="{6205DD86-315C-53B6-CEEF-A9919650168E}"/>
              </a:ext>
            </a:extLst>
          </p:cNvPr>
          <p:cNvCxnSpPr>
            <a:cxnSpLocks/>
            <a:stCxn id="43" idx="1"/>
            <a:endCxn id="40" idx="5"/>
          </p:cNvCxnSpPr>
          <p:nvPr/>
        </p:nvCxnSpPr>
        <p:spPr>
          <a:xfrm flipV="1">
            <a:off x="10471202" y="3725713"/>
            <a:ext cx="657499" cy="610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Oval 44">
            <a:extLst>
              <a:ext uri="{FF2B5EF4-FFF2-40B4-BE49-F238E27FC236}">
                <a16:creationId xmlns:a16="http://schemas.microsoft.com/office/drawing/2014/main" id="{BDD11F87-DA81-9510-C1CB-0AF4093562CB}"/>
              </a:ext>
            </a:extLst>
          </p:cNvPr>
          <p:cNvSpPr/>
          <p:nvPr/>
        </p:nvSpPr>
        <p:spPr>
          <a:xfrm rot="5400000">
            <a:off x="11108831" y="289065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6" name="Straight Connector 45">
            <a:extLst>
              <a:ext uri="{FF2B5EF4-FFF2-40B4-BE49-F238E27FC236}">
                <a16:creationId xmlns:a16="http://schemas.microsoft.com/office/drawing/2014/main" id="{6205DD86-315C-53B6-CEEF-A9919650168E}"/>
              </a:ext>
            </a:extLst>
          </p:cNvPr>
          <p:cNvCxnSpPr>
            <a:cxnSpLocks/>
            <a:stCxn id="45" idx="6"/>
            <a:endCxn id="40" idx="2"/>
          </p:cNvCxnSpPr>
          <p:nvPr/>
        </p:nvCxnSpPr>
        <p:spPr>
          <a:xfrm flipH="1">
            <a:off x="11179613" y="3034658"/>
            <a:ext cx="1218" cy="56814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4" name="Oval 63">
            <a:extLst>
              <a:ext uri="{FF2B5EF4-FFF2-40B4-BE49-F238E27FC236}">
                <a16:creationId xmlns:a16="http://schemas.microsoft.com/office/drawing/2014/main" id="{BDD11F87-DA81-9510-C1CB-0AF4093562CB}"/>
              </a:ext>
            </a:extLst>
          </p:cNvPr>
          <p:cNvSpPr/>
          <p:nvPr/>
        </p:nvSpPr>
        <p:spPr>
          <a:xfrm rot="5400000">
            <a:off x="3148629" y="388687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5" name="Oval 64">
            <a:extLst>
              <a:ext uri="{FF2B5EF4-FFF2-40B4-BE49-F238E27FC236}">
                <a16:creationId xmlns:a16="http://schemas.microsoft.com/office/drawing/2014/main" id="{BDD11F87-DA81-9510-C1CB-0AF4093562CB}"/>
              </a:ext>
            </a:extLst>
          </p:cNvPr>
          <p:cNvSpPr/>
          <p:nvPr/>
        </p:nvSpPr>
        <p:spPr>
          <a:xfrm rot="5400000">
            <a:off x="5175053" y="54899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6" name="Straight Connector 65">
            <a:extLst>
              <a:ext uri="{FF2B5EF4-FFF2-40B4-BE49-F238E27FC236}">
                <a16:creationId xmlns:a16="http://schemas.microsoft.com/office/drawing/2014/main" id="{6205DD86-315C-53B6-CEEF-A9919650168E}"/>
              </a:ext>
            </a:extLst>
          </p:cNvPr>
          <p:cNvCxnSpPr>
            <a:cxnSpLocks/>
            <a:stCxn id="65" idx="3"/>
            <a:endCxn id="64" idx="7"/>
          </p:cNvCxnSpPr>
          <p:nvPr/>
        </p:nvCxnSpPr>
        <p:spPr>
          <a:xfrm flipH="1" flipV="1">
            <a:off x="3271541" y="4009784"/>
            <a:ext cx="1924600" cy="150127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7" name="Oval 66">
            <a:extLst>
              <a:ext uri="{FF2B5EF4-FFF2-40B4-BE49-F238E27FC236}">
                <a16:creationId xmlns:a16="http://schemas.microsoft.com/office/drawing/2014/main" id="{BDD11F87-DA81-9510-C1CB-0AF4093562CB}"/>
              </a:ext>
            </a:extLst>
          </p:cNvPr>
          <p:cNvSpPr/>
          <p:nvPr/>
        </p:nvSpPr>
        <p:spPr>
          <a:xfrm rot="5400000">
            <a:off x="1006881" y="5489966"/>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8" name="Straight Connector 67">
            <a:extLst>
              <a:ext uri="{FF2B5EF4-FFF2-40B4-BE49-F238E27FC236}">
                <a16:creationId xmlns:a16="http://schemas.microsoft.com/office/drawing/2014/main" id="{6205DD86-315C-53B6-CEEF-A9919650168E}"/>
              </a:ext>
            </a:extLst>
          </p:cNvPr>
          <p:cNvCxnSpPr>
            <a:cxnSpLocks/>
            <a:stCxn id="67" idx="1"/>
            <a:endCxn id="64" idx="5"/>
          </p:cNvCxnSpPr>
          <p:nvPr/>
        </p:nvCxnSpPr>
        <p:spPr>
          <a:xfrm flipV="1">
            <a:off x="1129793" y="4009784"/>
            <a:ext cx="2039924" cy="150127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9" name="Oval 68">
            <a:extLst>
              <a:ext uri="{FF2B5EF4-FFF2-40B4-BE49-F238E27FC236}">
                <a16:creationId xmlns:a16="http://schemas.microsoft.com/office/drawing/2014/main" id="{BDD11F87-DA81-9510-C1CB-0AF4093562CB}"/>
              </a:ext>
            </a:extLst>
          </p:cNvPr>
          <p:cNvSpPr/>
          <p:nvPr/>
        </p:nvSpPr>
        <p:spPr>
          <a:xfrm rot="5400000">
            <a:off x="3148629" y="202276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0" name="Straight Connector 69">
            <a:extLst>
              <a:ext uri="{FF2B5EF4-FFF2-40B4-BE49-F238E27FC236}">
                <a16:creationId xmlns:a16="http://schemas.microsoft.com/office/drawing/2014/main" id="{6205DD86-315C-53B6-CEEF-A9919650168E}"/>
              </a:ext>
            </a:extLst>
          </p:cNvPr>
          <p:cNvCxnSpPr>
            <a:cxnSpLocks/>
            <a:stCxn id="69" idx="6"/>
            <a:endCxn id="64" idx="2"/>
          </p:cNvCxnSpPr>
          <p:nvPr/>
        </p:nvCxnSpPr>
        <p:spPr>
          <a:xfrm>
            <a:off x="3220629" y="2166765"/>
            <a:ext cx="0" cy="172010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p:cNvCxnSpPr>
          <p:nvPr/>
        </p:nvCxnSpPr>
        <p:spPr>
          <a:xfrm>
            <a:off x="7751065" y="2793566"/>
            <a:ext cx="0" cy="1720107"/>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p:cNvCxnSpPr>
          <p:nvPr/>
        </p:nvCxnSpPr>
        <p:spPr>
          <a:xfrm>
            <a:off x="10064774" y="2814747"/>
            <a:ext cx="0" cy="1720107"/>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80" name="Rectangle 79"/>
              <p:cNvSpPr/>
              <p:nvPr/>
            </p:nvSpPr>
            <p:spPr>
              <a:xfrm>
                <a:off x="6404966" y="4614694"/>
                <a:ext cx="527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M</m:t>
                          </m:r>
                        </m:e>
                        <m:sub>
                          <m:r>
                            <a:rPr lang="en-US" i="0" dirty="0" smtClean="0">
                              <a:latin typeface="Cambria Math" panose="02040503050406030204" pitchFamily="18" charset="0"/>
                            </a:rPr>
                            <m:t>1</m:t>
                          </m:r>
                        </m:sub>
                      </m:sSub>
                    </m:oMath>
                  </m:oMathPara>
                </a14:m>
                <a:endParaRPr lang="en-US" dirty="0"/>
              </a:p>
            </p:txBody>
          </p:sp>
        </mc:Choice>
        <mc:Fallback xmlns="">
          <p:sp>
            <p:nvSpPr>
              <p:cNvPr id="80" name="Rectangle 79"/>
              <p:cNvSpPr>
                <a:spLocks noRot="1" noChangeAspect="1" noMove="1" noResize="1" noEditPoints="1" noAdjustHandles="1" noChangeArrowheads="1" noChangeShapeType="1" noTextEdit="1"/>
              </p:cNvSpPr>
              <p:nvPr/>
            </p:nvSpPr>
            <p:spPr>
              <a:xfrm>
                <a:off x="6404966" y="4614694"/>
                <a:ext cx="527132"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8655275" y="4614694"/>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n-US" dirty="0">
                              <a:latin typeface="Cambria Math" panose="02040503050406030204" pitchFamily="18" charset="0"/>
                            </a:rPr>
                            <m:t>M</m:t>
                          </m:r>
                        </m:e>
                        <m:sub>
                          <m:r>
                            <a:rPr lang="en-US" b="0" i="0" dirty="0" smtClean="0">
                              <a:latin typeface="Cambria Math" panose="02040503050406030204" pitchFamily="18" charset="0"/>
                            </a:rPr>
                            <m:t>2</m:t>
                          </m:r>
                        </m:sub>
                      </m:sSub>
                    </m:oMath>
                  </m:oMathPara>
                </a14:m>
                <a:endParaRPr lang="en-US" dirty="0"/>
              </a:p>
            </p:txBody>
          </p:sp>
        </mc:Choice>
        <mc:Fallback xmlns="">
          <p:sp>
            <p:nvSpPr>
              <p:cNvPr id="83" name="Rectangle 82"/>
              <p:cNvSpPr>
                <a:spLocks noRot="1" noChangeAspect="1" noMove="1" noResize="1" noEditPoints="1" noAdjustHandles="1" noChangeArrowheads="1" noChangeShapeType="1" noTextEdit="1"/>
              </p:cNvSpPr>
              <p:nvPr/>
            </p:nvSpPr>
            <p:spPr>
              <a:xfrm>
                <a:off x="8655275" y="4614694"/>
                <a:ext cx="53245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10913386" y="4614694"/>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n-US" dirty="0">
                              <a:latin typeface="Cambria Math" panose="02040503050406030204" pitchFamily="18" charset="0"/>
                            </a:rPr>
                            <m:t>M</m:t>
                          </m:r>
                        </m:e>
                        <m:sub>
                          <m:r>
                            <a:rPr lang="en-US" b="0" i="0" dirty="0" smtClean="0">
                              <a:latin typeface="Cambria Math" panose="02040503050406030204" pitchFamily="18" charset="0"/>
                            </a:rPr>
                            <m:t>3</m:t>
                          </m:r>
                        </m:sub>
                      </m:sSub>
                    </m:oMath>
                  </m:oMathPara>
                </a14:m>
                <a:endParaRPr lang="en-US" dirty="0"/>
              </a:p>
            </p:txBody>
          </p:sp>
        </mc:Choice>
        <mc:Fallback xmlns="">
          <p:sp>
            <p:nvSpPr>
              <p:cNvPr id="85" name="Rectangle 84"/>
              <p:cNvSpPr>
                <a:spLocks noRot="1" noChangeAspect="1" noMove="1" noResize="1" noEditPoints="1" noAdjustHandles="1" noChangeArrowheads="1" noChangeShapeType="1" noTextEdit="1"/>
              </p:cNvSpPr>
              <p:nvPr/>
            </p:nvSpPr>
            <p:spPr>
              <a:xfrm>
                <a:off x="10913386" y="4614694"/>
                <a:ext cx="532453" cy="369332"/>
              </a:xfrm>
              <a:prstGeom prst="rect">
                <a:avLst/>
              </a:prstGeom>
              <a:blipFill rotWithShape="0">
                <a:blip r:embed="rId4"/>
                <a:stretch>
                  <a:fillRect/>
                </a:stretch>
              </a:blipFill>
            </p:spPr>
            <p:txBody>
              <a:bodyPr/>
              <a:lstStyle/>
              <a:p>
                <a:r>
                  <a:rPr lang="en-US">
                    <a:noFill/>
                  </a:rPr>
                  <a:t> </a:t>
                </a:r>
              </a:p>
            </p:txBody>
          </p:sp>
        </mc:Fallback>
      </mc:AlternateContent>
      <p:sp>
        <p:nvSpPr>
          <p:cNvPr id="84" name="Rectangle 83"/>
          <p:cNvSpPr/>
          <p:nvPr/>
        </p:nvSpPr>
        <p:spPr>
          <a:xfrm>
            <a:off x="855024" y="5986163"/>
            <a:ext cx="9752991" cy="523220"/>
          </a:xfrm>
          <a:prstGeom prst="rect">
            <a:avLst/>
          </a:prstGeom>
        </p:spPr>
        <p:txBody>
          <a:bodyPr wrap="none">
            <a:spAutoFit/>
          </a:bodyPr>
          <a:lstStyle/>
          <a:p>
            <a:r>
              <a:rPr lang="en-US" sz="2800" dirty="0">
                <a:solidFill>
                  <a:srgbClr val="002060"/>
                </a:solidFill>
              </a:rPr>
              <a:t>Hence perfect matching is not possible for all graph with even order</a:t>
            </a:r>
          </a:p>
        </p:txBody>
      </p:sp>
    </p:spTree>
    <p:extLst>
      <p:ext uri="{BB962C8B-B14F-4D97-AF65-F5344CB8AC3E}">
        <p14:creationId xmlns:p14="http://schemas.microsoft.com/office/powerpoint/2010/main" val="29477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2000" fill="hold"/>
                                        <p:tgtEl>
                                          <p:spTgt spid="11"/>
                                        </p:tgtEl>
                                        <p:attrNameLst>
                                          <p:attrName>stroke.color</p:attrName>
                                        </p:attrNameLst>
                                      </p:cBhvr>
                                      <p:to>
                                        <a:schemeClr val="accent2"/>
                                      </p:to>
                                    </p:animClr>
                                    <p:set>
                                      <p:cBhvr>
                                        <p:cTn id="47" dur="2000" fill="hold"/>
                                        <p:tgtEl>
                                          <p:spTgt spid="11"/>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nodeType="clickEffect">
                                  <p:stCondLst>
                                    <p:cond delay="0"/>
                                  </p:stCondLst>
                                  <p:childTnLst>
                                    <p:animEffect transition="out" filter="fade">
                                      <p:cBhvr>
                                        <p:cTn id="51" dur="1000"/>
                                        <p:tgtEl>
                                          <p:spTgt spid="6"/>
                                        </p:tgtEl>
                                      </p:cBhvr>
                                    </p:animEffect>
                                    <p:anim calcmode="lin" valueType="num">
                                      <p:cBhvr>
                                        <p:cTn id="52" dur="1000"/>
                                        <p:tgtEl>
                                          <p:spTgt spid="6"/>
                                        </p:tgtEl>
                                        <p:attrNameLst>
                                          <p:attrName>ppt_x</p:attrName>
                                        </p:attrNameLst>
                                      </p:cBhvr>
                                      <p:tavLst>
                                        <p:tav tm="0">
                                          <p:val>
                                            <p:strVal val="ppt_x"/>
                                          </p:val>
                                        </p:tav>
                                        <p:tav tm="100000">
                                          <p:val>
                                            <p:strVal val="ppt_x"/>
                                          </p:val>
                                        </p:tav>
                                      </p:tavLst>
                                    </p:anim>
                                    <p:anim calcmode="lin" valueType="num">
                                      <p:cBhvr>
                                        <p:cTn id="53" dur="1000"/>
                                        <p:tgtEl>
                                          <p:spTgt spid="6"/>
                                        </p:tgtEl>
                                        <p:attrNameLst>
                                          <p:attrName>ppt_y</p:attrName>
                                        </p:attrNameLst>
                                      </p:cBhvr>
                                      <p:tavLst>
                                        <p:tav tm="0">
                                          <p:val>
                                            <p:strVal val="ppt_y"/>
                                          </p:val>
                                        </p:tav>
                                        <p:tav tm="100000">
                                          <p:val>
                                            <p:strVal val="ppt_y+.1"/>
                                          </p:val>
                                        </p:tav>
                                      </p:tavLst>
                                    </p:anim>
                                    <p:set>
                                      <p:cBhvr>
                                        <p:cTn id="54" dur="1" fill="hold">
                                          <p:stCondLst>
                                            <p:cond delay="999"/>
                                          </p:stCondLst>
                                        </p:cTn>
                                        <p:tgtEl>
                                          <p:spTgt spid="6"/>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9"/>
                                        </p:tgtEl>
                                      </p:cBhvr>
                                    </p:animEffect>
                                    <p:anim calcmode="lin" valueType="num">
                                      <p:cBhvr>
                                        <p:cTn id="57" dur="1000"/>
                                        <p:tgtEl>
                                          <p:spTgt spid="9"/>
                                        </p:tgtEl>
                                        <p:attrNameLst>
                                          <p:attrName>ppt_x</p:attrName>
                                        </p:attrNameLst>
                                      </p:cBhvr>
                                      <p:tavLst>
                                        <p:tav tm="0">
                                          <p:val>
                                            <p:strVal val="ppt_x"/>
                                          </p:val>
                                        </p:tav>
                                        <p:tav tm="100000">
                                          <p:val>
                                            <p:strVal val="ppt_x"/>
                                          </p:val>
                                        </p:tav>
                                      </p:tavLst>
                                    </p:anim>
                                    <p:anim calcmode="lin" valueType="num">
                                      <p:cBhvr>
                                        <p:cTn id="58" dur="1000"/>
                                        <p:tgtEl>
                                          <p:spTgt spid="9"/>
                                        </p:tgtEl>
                                        <p:attrNameLst>
                                          <p:attrName>ppt_y</p:attrName>
                                        </p:attrNameLst>
                                      </p:cBhvr>
                                      <p:tavLst>
                                        <p:tav tm="0">
                                          <p:val>
                                            <p:strVal val="ppt_y"/>
                                          </p:val>
                                        </p:tav>
                                        <p:tav tm="100000">
                                          <p:val>
                                            <p:strVal val="ppt_y+.1"/>
                                          </p:val>
                                        </p:tav>
                                      </p:tavLst>
                                    </p:anim>
                                    <p:set>
                                      <p:cBhvr>
                                        <p:cTn id="59" dur="1" fill="hold">
                                          <p:stCondLst>
                                            <p:cond delay="999"/>
                                          </p:stCondLst>
                                        </p:cTn>
                                        <p:tgtEl>
                                          <p:spTgt spid="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7" presetClass="emph" presetSubtype="2" fill="hold" nodeType="clickEffect">
                                  <p:stCondLst>
                                    <p:cond delay="0"/>
                                  </p:stCondLst>
                                  <p:childTnLst>
                                    <p:animClr clrSpc="rgb" dir="cw">
                                      <p:cBhvr>
                                        <p:cTn id="79" dur="2000" fill="hold"/>
                                        <p:tgtEl>
                                          <p:spTgt spid="37"/>
                                        </p:tgtEl>
                                        <p:attrNameLst>
                                          <p:attrName>stroke.color</p:attrName>
                                        </p:attrNameLst>
                                      </p:cBhvr>
                                      <p:to>
                                        <a:schemeClr val="accent2"/>
                                      </p:to>
                                    </p:animClr>
                                    <p:set>
                                      <p:cBhvr>
                                        <p:cTn id="80" dur="2000" fill="hold"/>
                                        <p:tgtEl>
                                          <p:spTgt spid="37"/>
                                        </p:tgtEl>
                                        <p:attrNameLst>
                                          <p:attrName>stroke.on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42" presetClass="exit" presetSubtype="0" fill="hold" nodeType="clickEffect">
                                  <p:stCondLst>
                                    <p:cond delay="0"/>
                                  </p:stCondLst>
                                  <p:childTnLst>
                                    <p:animEffect transition="out" filter="fade">
                                      <p:cBhvr>
                                        <p:cTn id="84" dur="1000"/>
                                        <p:tgtEl>
                                          <p:spTgt spid="35"/>
                                        </p:tgtEl>
                                      </p:cBhvr>
                                    </p:animEffect>
                                    <p:anim calcmode="lin" valueType="num">
                                      <p:cBhvr>
                                        <p:cTn id="85" dur="1000"/>
                                        <p:tgtEl>
                                          <p:spTgt spid="35"/>
                                        </p:tgtEl>
                                        <p:attrNameLst>
                                          <p:attrName>ppt_x</p:attrName>
                                        </p:attrNameLst>
                                      </p:cBhvr>
                                      <p:tavLst>
                                        <p:tav tm="0">
                                          <p:val>
                                            <p:strVal val="ppt_x"/>
                                          </p:val>
                                        </p:tav>
                                        <p:tav tm="100000">
                                          <p:val>
                                            <p:strVal val="ppt_x"/>
                                          </p:val>
                                        </p:tav>
                                      </p:tavLst>
                                    </p:anim>
                                    <p:anim calcmode="lin" valueType="num">
                                      <p:cBhvr>
                                        <p:cTn id="86" dur="1000"/>
                                        <p:tgtEl>
                                          <p:spTgt spid="35"/>
                                        </p:tgtEl>
                                        <p:attrNameLst>
                                          <p:attrName>ppt_y</p:attrName>
                                        </p:attrNameLst>
                                      </p:cBhvr>
                                      <p:tavLst>
                                        <p:tav tm="0">
                                          <p:val>
                                            <p:strVal val="ppt_y"/>
                                          </p:val>
                                        </p:tav>
                                        <p:tav tm="100000">
                                          <p:val>
                                            <p:strVal val="ppt_y+.1"/>
                                          </p:val>
                                        </p:tav>
                                      </p:tavLst>
                                    </p:anim>
                                    <p:set>
                                      <p:cBhvr>
                                        <p:cTn id="87" dur="1" fill="hold">
                                          <p:stCondLst>
                                            <p:cond delay="999"/>
                                          </p:stCondLst>
                                        </p:cTn>
                                        <p:tgtEl>
                                          <p:spTgt spid="35"/>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000"/>
                                        <p:tgtEl>
                                          <p:spTgt spid="39"/>
                                        </p:tgtEl>
                                      </p:cBhvr>
                                    </p:animEffect>
                                    <p:anim calcmode="lin" valueType="num">
                                      <p:cBhvr>
                                        <p:cTn id="90" dur="1000"/>
                                        <p:tgtEl>
                                          <p:spTgt spid="39"/>
                                        </p:tgtEl>
                                        <p:attrNameLst>
                                          <p:attrName>ppt_x</p:attrName>
                                        </p:attrNameLst>
                                      </p:cBhvr>
                                      <p:tavLst>
                                        <p:tav tm="0">
                                          <p:val>
                                            <p:strVal val="ppt_x"/>
                                          </p:val>
                                        </p:tav>
                                        <p:tav tm="100000">
                                          <p:val>
                                            <p:strVal val="ppt_x"/>
                                          </p:val>
                                        </p:tav>
                                      </p:tavLst>
                                    </p:anim>
                                    <p:anim calcmode="lin" valueType="num">
                                      <p:cBhvr>
                                        <p:cTn id="91" dur="1000"/>
                                        <p:tgtEl>
                                          <p:spTgt spid="39"/>
                                        </p:tgtEl>
                                        <p:attrNameLst>
                                          <p:attrName>ppt_y</p:attrName>
                                        </p:attrNameLst>
                                      </p:cBhvr>
                                      <p:tavLst>
                                        <p:tav tm="0">
                                          <p:val>
                                            <p:strVal val="ppt_y"/>
                                          </p:val>
                                        </p:tav>
                                        <p:tav tm="100000">
                                          <p:val>
                                            <p:strVal val="ppt_y+.1"/>
                                          </p:val>
                                        </p:tav>
                                      </p:tavLst>
                                    </p:anim>
                                    <p:set>
                                      <p:cBhvr>
                                        <p:cTn id="92" dur="1" fill="hold">
                                          <p:stCondLst>
                                            <p:cond delay="999"/>
                                          </p:stCondLst>
                                        </p:cTn>
                                        <p:tgtEl>
                                          <p:spTgt spid="3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42"/>
                                        </p:tgtEl>
                                        <p:attrNameLst>
                                          <p:attrName>stroke.color</p:attrName>
                                        </p:attrNameLst>
                                      </p:cBhvr>
                                      <p:to>
                                        <a:schemeClr val="accent2"/>
                                      </p:to>
                                    </p:animClr>
                                    <p:set>
                                      <p:cBhvr>
                                        <p:cTn id="113" dur="2000" fill="hold"/>
                                        <p:tgtEl>
                                          <p:spTgt spid="42"/>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42" presetClass="exit" presetSubtype="0" fill="hold" nodeType="clickEffect">
                                  <p:stCondLst>
                                    <p:cond delay="0"/>
                                  </p:stCondLst>
                                  <p:childTnLst>
                                    <p:animEffect transition="out" filter="fade">
                                      <p:cBhvr>
                                        <p:cTn id="117" dur="1000"/>
                                        <p:tgtEl>
                                          <p:spTgt spid="44"/>
                                        </p:tgtEl>
                                      </p:cBhvr>
                                    </p:animEffect>
                                    <p:anim calcmode="lin" valueType="num">
                                      <p:cBhvr>
                                        <p:cTn id="118" dur="1000"/>
                                        <p:tgtEl>
                                          <p:spTgt spid="44"/>
                                        </p:tgtEl>
                                        <p:attrNameLst>
                                          <p:attrName>ppt_x</p:attrName>
                                        </p:attrNameLst>
                                      </p:cBhvr>
                                      <p:tavLst>
                                        <p:tav tm="0">
                                          <p:val>
                                            <p:strVal val="ppt_x"/>
                                          </p:val>
                                        </p:tav>
                                        <p:tav tm="100000">
                                          <p:val>
                                            <p:strVal val="ppt_x"/>
                                          </p:val>
                                        </p:tav>
                                      </p:tavLst>
                                    </p:anim>
                                    <p:anim calcmode="lin" valueType="num">
                                      <p:cBhvr>
                                        <p:cTn id="119" dur="1000"/>
                                        <p:tgtEl>
                                          <p:spTgt spid="44"/>
                                        </p:tgtEl>
                                        <p:attrNameLst>
                                          <p:attrName>ppt_y</p:attrName>
                                        </p:attrNameLst>
                                      </p:cBhvr>
                                      <p:tavLst>
                                        <p:tav tm="0">
                                          <p:val>
                                            <p:strVal val="ppt_y"/>
                                          </p:val>
                                        </p:tav>
                                        <p:tav tm="100000">
                                          <p:val>
                                            <p:strVal val="ppt_y+.1"/>
                                          </p:val>
                                        </p:tav>
                                      </p:tavLst>
                                    </p:anim>
                                    <p:set>
                                      <p:cBhvr>
                                        <p:cTn id="120" dur="1" fill="hold">
                                          <p:stCondLst>
                                            <p:cond delay="999"/>
                                          </p:stCondLst>
                                        </p:cTn>
                                        <p:tgtEl>
                                          <p:spTgt spid="44"/>
                                        </p:tgtEl>
                                        <p:attrNameLst>
                                          <p:attrName>style.visibility</p:attrName>
                                        </p:attrNameLst>
                                      </p:cBhvr>
                                      <p:to>
                                        <p:strVal val="hidden"/>
                                      </p:to>
                                    </p:set>
                                  </p:childTnLst>
                                </p:cTn>
                              </p:par>
                              <p:par>
                                <p:cTn id="121" presetID="42" presetClass="exit" presetSubtype="0" fill="hold" nodeType="withEffect">
                                  <p:stCondLst>
                                    <p:cond delay="0"/>
                                  </p:stCondLst>
                                  <p:childTnLst>
                                    <p:animEffect transition="out" filter="fade">
                                      <p:cBhvr>
                                        <p:cTn id="122" dur="1000"/>
                                        <p:tgtEl>
                                          <p:spTgt spid="46"/>
                                        </p:tgtEl>
                                      </p:cBhvr>
                                    </p:animEffect>
                                    <p:anim calcmode="lin" valueType="num">
                                      <p:cBhvr>
                                        <p:cTn id="123" dur="1000"/>
                                        <p:tgtEl>
                                          <p:spTgt spid="46"/>
                                        </p:tgtEl>
                                        <p:attrNameLst>
                                          <p:attrName>ppt_x</p:attrName>
                                        </p:attrNameLst>
                                      </p:cBhvr>
                                      <p:tavLst>
                                        <p:tav tm="0">
                                          <p:val>
                                            <p:strVal val="ppt_x"/>
                                          </p:val>
                                        </p:tav>
                                        <p:tav tm="100000">
                                          <p:val>
                                            <p:strVal val="ppt_x"/>
                                          </p:val>
                                        </p:tav>
                                      </p:tavLst>
                                    </p:anim>
                                    <p:anim calcmode="lin" valueType="num">
                                      <p:cBhvr>
                                        <p:cTn id="124" dur="1000"/>
                                        <p:tgtEl>
                                          <p:spTgt spid="46"/>
                                        </p:tgtEl>
                                        <p:attrNameLst>
                                          <p:attrName>ppt_y</p:attrName>
                                        </p:attrNameLst>
                                      </p:cBhvr>
                                      <p:tavLst>
                                        <p:tav tm="0">
                                          <p:val>
                                            <p:strVal val="ppt_y"/>
                                          </p:val>
                                        </p:tav>
                                        <p:tav tm="100000">
                                          <p:val>
                                            <p:strVal val="ppt_y+.1"/>
                                          </p:val>
                                        </p:tav>
                                      </p:tavLst>
                                    </p:anim>
                                    <p:set>
                                      <p:cBhvr>
                                        <p:cTn id="125" dur="1" fill="hold">
                                          <p:stCondLst>
                                            <p:cond delay="999"/>
                                          </p:stCondLst>
                                        </p:cTn>
                                        <p:tgtEl>
                                          <p:spTgt spid="46"/>
                                        </p:tgtEl>
                                        <p:attrNameLst>
                                          <p:attrName>style.visibility</p:attrName>
                                        </p:attrNameLst>
                                      </p:cBhvr>
                                      <p:to>
                                        <p:strVal val="hidden"/>
                                      </p:to>
                                    </p:set>
                                  </p:childTnLst>
                                </p:cTn>
                              </p:par>
                              <p:par>
                                <p:cTn id="126" presetID="1" presetClass="entr" presetSubtype="0" fill="hold" nodeType="withEffect">
                                  <p:stCondLst>
                                    <p:cond delay="0"/>
                                  </p:stCondLst>
                                  <p:childTnLst>
                                    <p:set>
                                      <p:cBhvr>
                                        <p:cTn id="127" dur="1" fill="hold">
                                          <p:stCondLst>
                                            <p:cond delay="0"/>
                                          </p:stCondLst>
                                        </p:cTn>
                                        <p:tgtEl>
                                          <p:spTgt spid="81"/>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80"/>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83"/>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85"/>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33" grpId="0" animBg="1"/>
      <p:bldP spid="34" grpId="0" animBg="1"/>
      <p:bldP spid="36" grpId="0" animBg="1"/>
      <p:bldP spid="38" grpId="0" animBg="1"/>
      <p:bldP spid="40" grpId="0" animBg="1"/>
      <p:bldP spid="41" grpId="0" animBg="1"/>
      <p:bldP spid="43" grpId="0" animBg="1"/>
      <p:bldP spid="45" grpId="0" animBg="1"/>
      <p:bldP spid="64" grpId="0" animBg="1"/>
      <p:bldP spid="65" grpId="0" animBg="1"/>
      <p:bldP spid="67" grpId="0" animBg="1"/>
      <p:bldP spid="69" grpId="0" animBg="1"/>
      <p:bldP spid="80" grpId="0"/>
      <p:bldP spid="83" grpId="0"/>
      <p:bldP spid="85" grpId="0"/>
      <p:bldP spid="8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Real life situation can be modeled by a graph</a:t>
            </a:r>
          </a:p>
        </p:txBody>
      </p:sp>
      <p:sp>
        <p:nvSpPr>
          <p:cNvPr id="3" name="Content Placeholder 2"/>
          <p:cNvSpPr>
            <a:spLocks noGrp="1"/>
          </p:cNvSpPr>
          <p:nvPr>
            <p:ph idx="1"/>
          </p:nvPr>
        </p:nvSpPr>
        <p:spPr/>
        <p:txBody>
          <a:bodyPr/>
          <a:lstStyle/>
          <a:p>
            <a:pPr>
              <a:lnSpc>
                <a:spcPct val="100000"/>
              </a:lnSpc>
            </a:pPr>
            <a:r>
              <a:rPr lang="en-US" dirty="0"/>
              <a:t>A mathematics department at a university has acquired a collection of 12 different mathematics books on a variety of subjects to be presented to students who have performed well on a competitive mathematics exam (one book to each successful student). </a:t>
            </a:r>
          </a:p>
          <a:p>
            <a:pPr>
              <a:lnSpc>
                <a:spcPct val="100000"/>
              </a:lnSpc>
            </a:pPr>
            <a:r>
              <a:rPr lang="en-US" dirty="0"/>
              <a:t>There would be a problem if more than 12 students qualified for these books. </a:t>
            </a:r>
          </a:p>
          <a:p>
            <a:pPr>
              <a:lnSpc>
                <a:spcPct val="100000"/>
              </a:lnSpc>
            </a:pPr>
            <a:r>
              <a:rPr lang="en-US" dirty="0"/>
              <a:t>It turns out, however, that this is not a problem as only 10 students did well enough on the exam to receive books. Nevertheless, another possible difficulty has arisen. </a:t>
            </a:r>
          </a:p>
          <a:p>
            <a:pPr>
              <a:lnSpc>
                <a:spcPct val="100000"/>
              </a:lnSpc>
            </a:pPr>
            <a:r>
              <a:rPr lang="en-US" dirty="0"/>
              <a:t>Some of the students already have copies of some books and there are some books that certain students have no need for. </a:t>
            </a:r>
          </a:p>
        </p:txBody>
      </p:sp>
    </p:spTree>
    <p:extLst>
      <p:ext uri="{BB962C8B-B14F-4D97-AF65-F5344CB8AC3E}">
        <p14:creationId xmlns:p14="http://schemas.microsoft.com/office/powerpoint/2010/main" val="694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Real life situation can be modeled by a graph</a:t>
            </a:r>
          </a:p>
        </p:txBody>
      </p:sp>
      <p:sp>
        <p:nvSpPr>
          <p:cNvPr id="3" name="Content Placeholder 2"/>
          <p:cNvSpPr>
            <a:spLocks noGrp="1"/>
          </p:cNvSpPr>
          <p:nvPr>
            <p:ph idx="1"/>
          </p:nvPr>
        </p:nvSpPr>
        <p:spPr/>
        <p:txBody>
          <a:bodyPr/>
          <a:lstStyle/>
          <a:p>
            <a:pPr>
              <a:lnSpc>
                <a:spcPct val="100000"/>
              </a:lnSpc>
            </a:pPr>
            <a:r>
              <a:rPr lang="en-US" dirty="0"/>
              <a:t>The question is this: Is there a way of distributing 10 of the 12 books to the 10 students so that each student receives a book that he or she would like to have? </a:t>
            </a:r>
          </a:p>
          <a:p>
            <a:pPr>
              <a:lnSpc>
                <a:spcPct val="100000"/>
              </a:lnSpc>
            </a:pPr>
            <a:r>
              <a:rPr lang="en-US" b="1" dirty="0"/>
              <a:t>The answer to this problem may be no, even though there are more books than students. </a:t>
            </a:r>
          </a:p>
          <a:p>
            <a:pPr>
              <a:lnSpc>
                <a:spcPct val="100000"/>
              </a:lnSpc>
            </a:pPr>
            <a:r>
              <a:rPr lang="en-US" dirty="0"/>
              <a:t>For example, there may be three or more books that no student wants. </a:t>
            </a:r>
          </a:p>
          <a:p>
            <a:pPr>
              <a:lnSpc>
                <a:spcPct val="100000"/>
              </a:lnSpc>
            </a:pPr>
            <a:r>
              <a:rPr lang="en-US" dirty="0"/>
              <a:t>Also, perhaps there are four students only interested in the same three books, in which case it would be impossible to distribute four books to these four students. </a:t>
            </a:r>
          </a:p>
        </p:txBody>
      </p:sp>
    </p:spTree>
    <p:extLst>
      <p:ext uri="{BB962C8B-B14F-4D97-AF65-F5344CB8AC3E}">
        <p14:creationId xmlns:p14="http://schemas.microsoft.com/office/powerpoint/2010/main" val="297047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Real life situation can be modeled by a graph</a:t>
            </a:r>
          </a:p>
        </p:txBody>
      </p:sp>
      <p:sp>
        <p:nvSpPr>
          <p:cNvPr id="3" name="Content Placeholder 2"/>
          <p:cNvSpPr>
            <a:spLocks noGrp="1"/>
          </p:cNvSpPr>
          <p:nvPr>
            <p:ph idx="1"/>
          </p:nvPr>
        </p:nvSpPr>
        <p:spPr>
          <a:xfrm>
            <a:off x="131180" y="863445"/>
            <a:ext cx="11929641" cy="2652488"/>
          </a:xfrm>
        </p:spPr>
        <p:txBody>
          <a:bodyPr/>
          <a:lstStyle/>
          <a:p>
            <a:pPr>
              <a:lnSpc>
                <a:spcPct val="100000"/>
              </a:lnSpc>
            </a:pPr>
            <a:r>
              <a:rPr lang="en-US" dirty="0"/>
              <a:t>It may already be clear that this situation can be modeled by a graph G whose vertices are the students, say S1, S2, …, S10 and the books, say B1, B2, …, B12.</a:t>
            </a:r>
          </a:p>
          <a:p>
            <a:pPr>
              <a:lnSpc>
                <a:spcPct val="100000"/>
              </a:lnSpc>
            </a:pPr>
            <a:r>
              <a:rPr lang="en-US" dirty="0"/>
              <a:t>So, G is a bipartite graph sets U = {S1, S2, …, S10} and W = {B1, B2, …, B12}. </a:t>
            </a:r>
          </a:p>
          <a:p>
            <a:pPr>
              <a:lnSpc>
                <a:spcPct val="100000"/>
              </a:lnSpc>
            </a:pPr>
            <a:r>
              <a:rPr lang="en-US" dirty="0"/>
              <a:t>For example, if student S1 would like to have any of the books B2, B3, B5, B7, then the graph G contains the subgraphs shown in Figure.</a:t>
            </a:r>
          </a:p>
        </p:txBody>
      </p:sp>
      <p:sp>
        <p:nvSpPr>
          <p:cNvPr id="4" name="Oval 3">
            <a:extLst>
              <a:ext uri="{FF2B5EF4-FFF2-40B4-BE49-F238E27FC236}">
                <a16:creationId xmlns:a16="http://schemas.microsoft.com/office/drawing/2014/main" id="{BDD11F87-DA81-9510-C1CB-0AF4093562CB}"/>
              </a:ext>
            </a:extLst>
          </p:cNvPr>
          <p:cNvSpPr/>
          <p:nvPr/>
        </p:nvSpPr>
        <p:spPr>
          <a:xfrm rot="5400000">
            <a:off x="3143781"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 name="Oval 4">
            <a:extLst>
              <a:ext uri="{FF2B5EF4-FFF2-40B4-BE49-F238E27FC236}">
                <a16:creationId xmlns:a16="http://schemas.microsoft.com/office/drawing/2014/main" id="{BDD11F87-DA81-9510-C1CB-0AF4093562CB}"/>
              </a:ext>
            </a:extLst>
          </p:cNvPr>
          <p:cNvSpPr/>
          <p:nvPr/>
        </p:nvSpPr>
        <p:spPr>
          <a:xfrm rot="5400000">
            <a:off x="3845076"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582968"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5320860"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6017606"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6788458"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 name="Oval 15">
            <a:extLst>
              <a:ext uri="{FF2B5EF4-FFF2-40B4-BE49-F238E27FC236}">
                <a16:creationId xmlns:a16="http://schemas.microsoft.com/office/drawing/2014/main" id="{BDD11F87-DA81-9510-C1CB-0AF4093562CB}"/>
              </a:ext>
            </a:extLst>
          </p:cNvPr>
          <p:cNvSpPr/>
          <p:nvPr/>
        </p:nvSpPr>
        <p:spPr>
          <a:xfrm rot="5400000">
            <a:off x="7487310"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8202285"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8923740"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9573194" y="4365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Rectangle 21"/>
          <p:cNvSpPr/>
          <p:nvPr/>
        </p:nvSpPr>
        <p:spPr>
          <a:xfrm>
            <a:off x="2966665" y="3892755"/>
            <a:ext cx="548548" cy="523220"/>
          </a:xfrm>
          <a:prstGeom prst="rect">
            <a:avLst/>
          </a:prstGeom>
        </p:spPr>
        <p:txBody>
          <a:bodyPr wrap="none">
            <a:spAutoFit/>
          </a:bodyPr>
          <a:lstStyle/>
          <a:p>
            <a:r>
              <a:rPr lang="en-US" sz="2800" dirty="0">
                <a:solidFill>
                  <a:srgbClr val="002060"/>
                </a:solidFill>
              </a:rPr>
              <a:t>S1</a:t>
            </a:r>
          </a:p>
        </p:txBody>
      </p:sp>
      <p:sp>
        <p:nvSpPr>
          <p:cNvPr id="23" name="Rectangle 22"/>
          <p:cNvSpPr/>
          <p:nvPr/>
        </p:nvSpPr>
        <p:spPr>
          <a:xfrm>
            <a:off x="3642802" y="3885099"/>
            <a:ext cx="548548" cy="523220"/>
          </a:xfrm>
          <a:prstGeom prst="rect">
            <a:avLst/>
          </a:prstGeom>
        </p:spPr>
        <p:txBody>
          <a:bodyPr wrap="none">
            <a:spAutoFit/>
          </a:bodyPr>
          <a:lstStyle/>
          <a:p>
            <a:r>
              <a:rPr lang="en-US" sz="2800" dirty="0">
                <a:solidFill>
                  <a:srgbClr val="002060"/>
                </a:solidFill>
              </a:rPr>
              <a:t>S2</a:t>
            </a:r>
          </a:p>
        </p:txBody>
      </p:sp>
      <p:sp>
        <p:nvSpPr>
          <p:cNvPr id="24" name="Rectangle 23"/>
          <p:cNvSpPr/>
          <p:nvPr/>
        </p:nvSpPr>
        <p:spPr>
          <a:xfrm>
            <a:off x="4380694" y="3885099"/>
            <a:ext cx="548548" cy="523220"/>
          </a:xfrm>
          <a:prstGeom prst="rect">
            <a:avLst/>
          </a:prstGeom>
        </p:spPr>
        <p:txBody>
          <a:bodyPr wrap="none">
            <a:spAutoFit/>
          </a:bodyPr>
          <a:lstStyle/>
          <a:p>
            <a:r>
              <a:rPr lang="en-US" sz="2800" dirty="0">
                <a:solidFill>
                  <a:srgbClr val="002060"/>
                </a:solidFill>
              </a:rPr>
              <a:t>S3</a:t>
            </a:r>
          </a:p>
        </p:txBody>
      </p:sp>
      <p:sp>
        <p:nvSpPr>
          <p:cNvPr id="25" name="Rectangle 24"/>
          <p:cNvSpPr/>
          <p:nvPr/>
        </p:nvSpPr>
        <p:spPr>
          <a:xfrm>
            <a:off x="5135378" y="3885099"/>
            <a:ext cx="548548" cy="523220"/>
          </a:xfrm>
          <a:prstGeom prst="rect">
            <a:avLst/>
          </a:prstGeom>
        </p:spPr>
        <p:txBody>
          <a:bodyPr wrap="none">
            <a:spAutoFit/>
          </a:bodyPr>
          <a:lstStyle/>
          <a:p>
            <a:r>
              <a:rPr lang="en-US" sz="2800" dirty="0">
                <a:solidFill>
                  <a:srgbClr val="002060"/>
                </a:solidFill>
              </a:rPr>
              <a:t>S4</a:t>
            </a:r>
          </a:p>
        </p:txBody>
      </p:sp>
      <p:sp>
        <p:nvSpPr>
          <p:cNvPr id="26" name="Rectangle 25"/>
          <p:cNvSpPr/>
          <p:nvPr/>
        </p:nvSpPr>
        <p:spPr>
          <a:xfrm>
            <a:off x="5808867" y="3885099"/>
            <a:ext cx="548548" cy="523220"/>
          </a:xfrm>
          <a:prstGeom prst="rect">
            <a:avLst/>
          </a:prstGeom>
        </p:spPr>
        <p:txBody>
          <a:bodyPr wrap="none">
            <a:spAutoFit/>
          </a:bodyPr>
          <a:lstStyle/>
          <a:p>
            <a:r>
              <a:rPr lang="en-US" sz="2800" dirty="0">
                <a:solidFill>
                  <a:srgbClr val="002060"/>
                </a:solidFill>
              </a:rPr>
              <a:t>S5</a:t>
            </a:r>
          </a:p>
        </p:txBody>
      </p:sp>
      <p:sp>
        <p:nvSpPr>
          <p:cNvPr id="27" name="Rectangle 26"/>
          <p:cNvSpPr/>
          <p:nvPr/>
        </p:nvSpPr>
        <p:spPr>
          <a:xfrm>
            <a:off x="7273225" y="3885099"/>
            <a:ext cx="548548" cy="523220"/>
          </a:xfrm>
          <a:prstGeom prst="rect">
            <a:avLst/>
          </a:prstGeom>
        </p:spPr>
        <p:txBody>
          <a:bodyPr wrap="none">
            <a:spAutoFit/>
          </a:bodyPr>
          <a:lstStyle/>
          <a:p>
            <a:r>
              <a:rPr lang="en-US" sz="2800" dirty="0">
                <a:solidFill>
                  <a:srgbClr val="002060"/>
                </a:solidFill>
              </a:rPr>
              <a:t>S7</a:t>
            </a:r>
          </a:p>
        </p:txBody>
      </p:sp>
      <p:sp>
        <p:nvSpPr>
          <p:cNvPr id="28" name="Rectangle 27"/>
          <p:cNvSpPr/>
          <p:nvPr/>
        </p:nvSpPr>
        <p:spPr>
          <a:xfrm>
            <a:off x="7989808" y="3891356"/>
            <a:ext cx="548548" cy="523220"/>
          </a:xfrm>
          <a:prstGeom prst="rect">
            <a:avLst/>
          </a:prstGeom>
        </p:spPr>
        <p:txBody>
          <a:bodyPr wrap="none">
            <a:spAutoFit/>
          </a:bodyPr>
          <a:lstStyle/>
          <a:p>
            <a:r>
              <a:rPr lang="en-US" sz="2800" dirty="0">
                <a:solidFill>
                  <a:srgbClr val="002060"/>
                </a:solidFill>
              </a:rPr>
              <a:t>S8</a:t>
            </a:r>
          </a:p>
        </p:txBody>
      </p:sp>
      <p:sp>
        <p:nvSpPr>
          <p:cNvPr id="29" name="Rectangle 28"/>
          <p:cNvSpPr/>
          <p:nvPr/>
        </p:nvSpPr>
        <p:spPr>
          <a:xfrm>
            <a:off x="8745501" y="3885099"/>
            <a:ext cx="548548" cy="523220"/>
          </a:xfrm>
          <a:prstGeom prst="rect">
            <a:avLst/>
          </a:prstGeom>
        </p:spPr>
        <p:txBody>
          <a:bodyPr wrap="none">
            <a:spAutoFit/>
          </a:bodyPr>
          <a:lstStyle/>
          <a:p>
            <a:r>
              <a:rPr lang="en-US" sz="2800" dirty="0">
                <a:solidFill>
                  <a:srgbClr val="002060"/>
                </a:solidFill>
              </a:rPr>
              <a:t>S9</a:t>
            </a:r>
          </a:p>
        </p:txBody>
      </p:sp>
      <p:sp>
        <p:nvSpPr>
          <p:cNvPr id="30" name="Rectangle 29"/>
          <p:cNvSpPr/>
          <p:nvPr/>
        </p:nvSpPr>
        <p:spPr>
          <a:xfrm>
            <a:off x="9339104" y="3885099"/>
            <a:ext cx="726481" cy="523220"/>
          </a:xfrm>
          <a:prstGeom prst="rect">
            <a:avLst/>
          </a:prstGeom>
        </p:spPr>
        <p:txBody>
          <a:bodyPr wrap="none">
            <a:spAutoFit/>
          </a:bodyPr>
          <a:lstStyle/>
          <a:p>
            <a:r>
              <a:rPr lang="en-US" sz="2800" dirty="0">
                <a:solidFill>
                  <a:srgbClr val="002060"/>
                </a:solidFill>
              </a:rPr>
              <a:t>S10</a:t>
            </a:r>
          </a:p>
        </p:txBody>
      </p:sp>
      <p:sp>
        <p:nvSpPr>
          <p:cNvPr id="31" name="Rectangle 30"/>
          <p:cNvSpPr/>
          <p:nvPr/>
        </p:nvSpPr>
        <p:spPr>
          <a:xfrm>
            <a:off x="6549485" y="3885099"/>
            <a:ext cx="548548" cy="523220"/>
          </a:xfrm>
          <a:prstGeom prst="rect">
            <a:avLst/>
          </a:prstGeom>
        </p:spPr>
        <p:txBody>
          <a:bodyPr wrap="none">
            <a:spAutoFit/>
          </a:bodyPr>
          <a:lstStyle/>
          <a:p>
            <a:r>
              <a:rPr lang="en-US" sz="2800" dirty="0">
                <a:solidFill>
                  <a:srgbClr val="002060"/>
                </a:solidFill>
              </a:rPr>
              <a:t>S6</a:t>
            </a:r>
          </a:p>
        </p:txBody>
      </p:sp>
      <p:sp>
        <p:nvSpPr>
          <p:cNvPr id="32" name="Oval 31">
            <a:extLst>
              <a:ext uri="{FF2B5EF4-FFF2-40B4-BE49-F238E27FC236}">
                <a16:creationId xmlns:a16="http://schemas.microsoft.com/office/drawing/2014/main" id="{BDD11F87-DA81-9510-C1CB-0AF4093562CB}"/>
              </a:ext>
            </a:extLst>
          </p:cNvPr>
          <p:cNvSpPr/>
          <p:nvPr/>
        </p:nvSpPr>
        <p:spPr>
          <a:xfrm rot="5400000">
            <a:off x="2353311"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3" name="Oval 32">
            <a:extLst>
              <a:ext uri="{FF2B5EF4-FFF2-40B4-BE49-F238E27FC236}">
                <a16:creationId xmlns:a16="http://schemas.microsoft.com/office/drawing/2014/main" id="{BDD11F87-DA81-9510-C1CB-0AF4093562CB}"/>
              </a:ext>
            </a:extLst>
          </p:cNvPr>
          <p:cNvSpPr/>
          <p:nvPr/>
        </p:nvSpPr>
        <p:spPr>
          <a:xfrm rot="5400000">
            <a:off x="3054606"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4" name="Oval 33">
            <a:extLst>
              <a:ext uri="{FF2B5EF4-FFF2-40B4-BE49-F238E27FC236}">
                <a16:creationId xmlns:a16="http://schemas.microsoft.com/office/drawing/2014/main" id="{BDD11F87-DA81-9510-C1CB-0AF4093562CB}"/>
              </a:ext>
            </a:extLst>
          </p:cNvPr>
          <p:cNvSpPr/>
          <p:nvPr/>
        </p:nvSpPr>
        <p:spPr>
          <a:xfrm rot="5400000">
            <a:off x="3792498"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5" name="Oval 34">
            <a:extLst>
              <a:ext uri="{FF2B5EF4-FFF2-40B4-BE49-F238E27FC236}">
                <a16:creationId xmlns:a16="http://schemas.microsoft.com/office/drawing/2014/main" id="{BDD11F87-DA81-9510-C1CB-0AF4093562CB}"/>
              </a:ext>
            </a:extLst>
          </p:cNvPr>
          <p:cNvSpPr/>
          <p:nvPr/>
        </p:nvSpPr>
        <p:spPr>
          <a:xfrm rot="5400000">
            <a:off x="4530390"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6" name="Oval 35">
            <a:extLst>
              <a:ext uri="{FF2B5EF4-FFF2-40B4-BE49-F238E27FC236}">
                <a16:creationId xmlns:a16="http://schemas.microsoft.com/office/drawing/2014/main" id="{BDD11F87-DA81-9510-C1CB-0AF4093562CB}"/>
              </a:ext>
            </a:extLst>
          </p:cNvPr>
          <p:cNvSpPr/>
          <p:nvPr/>
        </p:nvSpPr>
        <p:spPr>
          <a:xfrm rot="5400000">
            <a:off x="5227136"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7" name="Oval 36">
            <a:extLst>
              <a:ext uri="{FF2B5EF4-FFF2-40B4-BE49-F238E27FC236}">
                <a16:creationId xmlns:a16="http://schemas.microsoft.com/office/drawing/2014/main" id="{BDD11F87-DA81-9510-C1CB-0AF4093562CB}"/>
              </a:ext>
            </a:extLst>
          </p:cNvPr>
          <p:cNvSpPr/>
          <p:nvPr/>
        </p:nvSpPr>
        <p:spPr>
          <a:xfrm rot="5400000">
            <a:off x="5997988"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6696840"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7411815"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8133270"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1" name="Oval 40">
            <a:extLst>
              <a:ext uri="{FF2B5EF4-FFF2-40B4-BE49-F238E27FC236}">
                <a16:creationId xmlns:a16="http://schemas.microsoft.com/office/drawing/2014/main" id="{BDD11F87-DA81-9510-C1CB-0AF4093562CB}"/>
              </a:ext>
            </a:extLst>
          </p:cNvPr>
          <p:cNvSpPr/>
          <p:nvPr/>
        </p:nvSpPr>
        <p:spPr>
          <a:xfrm rot="5400000">
            <a:off x="8782724"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2" name="Rectangle 41"/>
          <p:cNvSpPr/>
          <p:nvPr/>
        </p:nvSpPr>
        <p:spPr>
          <a:xfrm>
            <a:off x="2153797" y="5518137"/>
            <a:ext cx="558166" cy="523220"/>
          </a:xfrm>
          <a:prstGeom prst="rect">
            <a:avLst/>
          </a:prstGeom>
        </p:spPr>
        <p:txBody>
          <a:bodyPr wrap="none">
            <a:spAutoFit/>
          </a:bodyPr>
          <a:lstStyle/>
          <a:p>
            <a:r>
              <a:rPr lang="en-US" sz="2800" dirty="0">
                <a:solidFill>
                  <a:srgbClr val="002060"/>
                </a:solidFill>
              </a:rPr>
              <a:t>B1</a:t>
            </a:r>
          </a:p>
        </p:txBody>
      </p:sp>
      <p:sp>
        <p:nvSpPr>
          <p:cNvPr id="43" name="Rectangle 42"/>
          <p:cNvSpPr/>
          <p:nvPr/>
        </p:nvSpPr>
        <p:spPr>
          <a:xfrm>
            <a:off x="2869299" y="5518137"/>
            <a:ext cx="558166" cy="523220"/>
          </a:xfrm>
          <a:prstGeom prst="rect">
            <a:avLst/>
          </a:prstGeom>
        </p:spPr>
        <p:txBody>
          <a:bodyPr wrap="none">
            <a:spAutoFit/>
          </a:bodyPr>
          <a:lstStyle/>
          <a:p>
            <a:r>
              <a:rPr lang="en-US" sz="2800" dirty="0">
                <a:solidFill>
                  <a:srgbClr val="002060"/>
                </a:solidFill>
              </a:rPr>
              <a:t>B2</a:t>
            </a:r>
          </a:p>
        </p:txBody>
      </p:sp>
      <p:sp>
        <p:nvSpPr>
          <p:cNvPr id="44" name="Rectangle 43"/>
          <p:cNvSpPr/>
          <p:nvPr/>
        </p:nvSpPr>
        <p:spPr>
          <a:xfrm>
            <a:off x="3607191" y="5518137"/>
            <a:ext cx="558166" cy="523220"/>
          </a:xfrm>
          <a:prstGeom prst="rect">
            <a:avLst/>
          </a:prstGeom>
        </p:spPr>
        <p:txBody>
          <a:bodyPr wrap="none">
            <a:spAutoFit/>
          </a:bodyPr>
          <a:lstStyle/>
          <a:p>
            <a:r>
              <a:rPr lang="en-US" sz="2800" dirty="0">
                <a:solidFill>
                  <a:srgbClr val="002060"/>
                </a:solidFill>
              </a:rPr>
              <a:t>B3</a:t>
            </a:r>
          </a:p>
        </p:txBody>
      </p:sp>
      <p:sp>
        <p:nvSpPr>
          <p:cNvPr id="45" name="Rectangle 44"/>
          <p:cNvSpPr/>
          <p:nvPr/>
        </p:nvSpPr>
        <p:spPr>
          <a:xfrm>
            <a:off x="4361875" y="5518137"/>
            <a:ext cx="558166" cy="523220"/>
          </a:xfrm>
          <a:prstGeom prst="rect">
            <a:avLst/>
          </a:prstGeom>
        </p:spPr>
        <p:txBody>
          <a:bodyPr wrap="none">
            <a:spAutoFit/>
          </a:bodyPr>
          <a:lstStyle/>
          <a:p>
            <a:r>
              <a:rPr lang="en-US" sz="2800" dirty="0">
                <a:solidFill>
                  <a:srgbClr val="002060"/>
                </a:solidFill>
              </a:rPr>
              <a:t>B4</a:t>
            </a:r>
          </a:p>
        </p:txBody>
      </p:sp>
      <p:sp>
        <p:nvSpPr>
          <p:cNvPr id="46" name="Rectangle 45"/>
          <p:cNvSpPr/>
          <p:nvPr/>
        </p:nvSpPr>
        <p:spPr>
          <a:xfrm>
            <a:off x="5035364" y="5518137"/>
            <a:ext cx="558166" cy="523220"/>
          </a:xfrm>
          <a:prstGeom prst="rect">
            <a:avLst/>
          </a:prstGeom>
        </p:spPr>
        <p:txBody>
          <a:bodyPr wrap="none">
            <a:spAutoFit/>
          </a:bodyPr>
          <a:lstStyle/>
          <a:p>
            <a:r>
              <a:rPr lang="en-US" sz="2800" dirty="0">
                <a:solidFill>
                  <a:srgbClr val="002060"/>
                </a:solidFill>
              </a:rPr>
              <a:t>B5</a:t>
            </a:r>
          </a:p>
        </p:txBody>
      </p:sp>
      <p:sp>
        <p:nvSpPr>
          <p:cNvPr id="47" name="Rectangle 46"/>
          <p:cNvSpPr/>
          <p:nvPr/>
        </p:nvSpPr>
        <p:spPr>
          <a:xfrm>
            <a:off x="6499722" y="5518137"/>
            <a:ext cx="558166" cy="523220"/>
          </a:xfrm>
          <a:prstGeom prst="rect">
            <a:avLst/>
          </a:prstGeom>
        </p:spPr>
        <p:txBody>
          <a:bodyPr wrap="none">
            <a:spAutoFit/>
          </a:bodyPr>
          <a:lstStyle/>
          <a:p>
            <a:r>
              <a:rPr lang="en-US" sz="2800" dirty="0">
                <a:solidFill>
                  <a:srgbClr val="002060"/>
                </a:solidFill>
              </a:rPr>
              <a:t>B7</a:t>
            </a:r>
          </a:p>
        </p:txBody>
      </p:sp>
      <p:sp>
        <p:nvSpPr>
          <p:cNvPr id="48" name="Rectangle 47"/>
          <p:cNvSpPr/>
          <p:nvPr/>
        </p:nvSpPr>
        <p:spPr>
          <a:xfrm>
            <a:off x="7216305" y="5524394"/>
            <a:ext cx="558166" cy="523220"/>
          </a:xfrm>
          <a:prstGeom prst="rect">
            <a:avLst/>
          </a:prstGeom>
        </p:spPr>
        <p:txBody>
          <a:bodyPr wrap="none">
            <a:spAutoFit/>
          </a:bodyPr>
          <a:lstStyle/>
          <a:p>
            <a:r>
              <a:rPr lang="en-US" sz="2800" dirty="0">
                <a:solidFill>
                  <a:srgbClr val="002060"/>
                </a:solidFill>
              </a:rPr>
              <a:t>B8</a:t>
            </a:r>
          </a:p>
        </p:txBody>
      </p:sp>
      <p:sp>
        <p:nvSpPr>
          <p:cNvPr id="49" name="Rectangle 48"/>
          <p:cNvSpPr/>
          <p:nvPr/>
        </p:nvSpPr>
        <p:spPr>
          <a:xfrm>
            <a:off x="7971998" y="5518137"/>
            <a:ext cx="558166" cy="523220"/>
          </a:xfrm>
          <a:prstGeom prst="rect">
            <a:avLst/>
          </a:prstGeom>
        </p:spPr>
        <p:txBody>
          <a:bodyPr wrap="none">
            <a:spAutoFit/>
          </a:bodyPr>
          <a:lstStyle/>
          <a:p>
            <a:r>
              <a:rPr lang="en-US" sz="2800" dirty="0">
                <a:solidFill>
                  <a:srgbClr val="002060"/>
                </a:solidFill>
              </a:rPr>
              <a:t>B9</a:t>
            </a:r>
          </a:p>
        </p:txBody>
      </p:sp>
      <p:sp>
        <p:nvSpPr>
          <p:cNvPr id="50" name="Rectangle 49"/>
          <p:cNvSpPr/>
          <p:nvPr/>
        </p:nvSpPr>
        <p:spPr>
          <a:xfrm>
            <a:off x="9397246" y="5524394"/>
            <a:ext cx="736099" cy="523220"/>
          </a:xfrm>
          <a:prstGeom prst="rect">
            <a:avLst/>
          </a:prstGeom>
        </p:spPr>
        <p:txBody>
          <a:bodyPr wrap="none">
            <a:spAutoFit/>
          </a:bodyPr>
          <a:lstStyle/>
          <a:p>
            <a:r>
              <a:rPr lang="en-US" sz="2800" dirty="0">
                <a:solidFill>
                  <a:srgbClr val="002060"/>
                </a:solidFill>
              </a:rPr>
              <a:t>B11</a:t>
            </a:r>
          </a:p>
        </p:txBody>
      </p:sp>
      <p:sp>
        <p:nvSpPr>
          <p:cNvPr id="51" name="Rectangle 50"/>
          <p:cNvSpPr/>
          <p:nvPr/>
        </p:nvSpPr>
        <p:spPr>
          <a:xfrm>
            <a:off x="5775982" y="5518137"/>
            <a:ext cx="558166" cy="523220"/>
          </a:xfrm>
          <a:prstGeom prst="rect">
            <a:avLst/>
          </a:prstGeom>
        </p:spPr>
        <p:txBody>
          <a:bodyPr wrap="none">
            <a:spAutoFit/>
          </a:bodyPr>
          <a:lstStyle/>
          <a:p>
            <a:r>
              <a:rPr lang="en-US" sz="2800" dirty="0">
                <a:solidFill>
                  <a:srgbClr val="002060"/>
                </a:solidFill>
              </a:rPr>
              <a:t>B6</a:t>
            </a:r>
          </a:p>
        </p:txBody>
      </p:sp>
      <p:sp>
        <p:nvSpPr>
          <p:cNvPr id="52" name="Oval 51">
            <a:extLst>
              <a:ext uri="{FF2B5EF4-FFF2-40B4-BE49-F238E27FC236}">
                <a16:creationId xmlns:a16="http://schemas.microsoft.com/office/drawing/2014/main" id="{BDD11F87-DA81-9510-C1CB-0AF4093562CB}"/>
              </a:ext>
            </a:extLst>
          </p:cNvPr>
          <p:cNvSpPr/>
          <p:nvPr/>
        </p:nvSpPr>
        <p:spPr>
          <a:xfrm rot="5400000">
            <a:off x="9630345"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3" name="Oval 52">
            <a:extLst>
              <a:ext uri="{FF2B5EF4-FFF2-40B4-BE49-F238E27FC236}">
                <a16:creationId xmlns:a16="http://schemas.microsoft.com/office/drawing/2014/main" id="{BDD11F87-DA81-9510-C1CB-0AF4093562CB}"/>
              </a:ext>
            </a:extLst>
          </p:cNvPr>
          <p:cNvSpPr/>
          <p:nvPr/>
        </p:nvSpPr>
        <p:spPr>
          <a:xfrm rot="5400000">
            <a:off x="10391931" y="537413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4" name="Rectangle 53"/>
          <p:cNvSpPr/>
          <p:nvPr/>
        </p:nvSpPr>
        <p:spPr>
          <a:xfrm>
            <a:off x="8549396" y="5512260"/>
            <a:ext cx="736099" cy="523220"/>
          </a:xfrm>
          <a:prstGeom prst="rect">
            <a:avLst/>
          </a:prstGeom>
        </p:spPr>
        <p:txBody>
          <a:bodyPr wrap="none">
            <a:spAutoFit/>
          </a:bodyPr>
          <a:lstStyle/>
          <a:p>
            <a:r>
              <a:rPr lang="en-US" sz="2800" dirty="0">
                <a:solidFill>
                  <a:srgbClr val="002060"/>
                </a:solidFill>
              </a:rPr>
              <a:t>B10</a:t>
            </a:r>
          </a:p>
        </p:txBody>
      </p:sp>
      <p:sp>
        <p:nvSpPr>
          <p:cNvPr id="55" name="Rectangle 54"/>
          <p:cNvSpPr/>
          <p:nvPr/>
        </p:nvSpPr>
        <p:spPr>
          <a:xfrm>
            <a:off x="10280462" y="5524394"/>
            <a:ext cx="765114" cy="523220"/>
          </a:xfrm>
          <a:prstGeom prst="rect">
            <a:avLst/>
          </a:prstGeom>
        </p:spPr>
        <p:txBody>
          <a:bodyPr wrap="square">
            <a:spAutoFit/>
          </a:bodyPr>
          <a:lstStyle/>
          <a:p>
            <a:r>
              <a:rPr lang="en-US" sz="2800" dirty="0">
                <a:solidFill>
                  <a:srgbClr val="002060"/>
                </a:solidFill>
              </a:rPr>
              <a:t>B12</a:t>
            </a:r>
          </a:p>
        </p:txBody>
      </p:sp>
      <p:cxnSp>
        <p:nvCxnSpPr>
          <p:cNvPr id="56" name="Straight Connector 55">
            <a:extLst>
              <a:ext uri="{FF2B5EF4-FFF2-40B4-BE49-F238E27FC236}">
                <a16:creationId xmlns:a16="http://schemas.microsoft.com/office/drawing/2014/main" id="{6205DD86-315C-53B6-CEEF-A9919650168E}"/>
              </a:ext>
            </a:extLst>
          </p:cNvPr>
          <p:cNvCxnSpPr>
            <a:cxnSpLocks/>
            <a:stCxn id="4" idx="6"/>
            <a:endCxn id="33" idx="2"/>
          </p:cNvCxnSpPr>
          <p:nvPr/>
        </p:nvCxnSpPr>
        <p:spPr>
          <a:xfrm flipH="1">
            <a:off x="3126606" y="4509063"/>
            <a:ext cx="89175" cy="8650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4" idx="6"/>
            <a:endCxn id="34" idx="3"/>
          </p:cNvCxnSpPr>
          <p:nvPr/>
        </p:nvCxnSpPr>
        <p:spPr>
          <a:xfrm>
            <a:off x="3215781" y="4509063"/>
            <a:ext cx="597805" cy="88616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4" idx="6"/>
            <a:endCxn id="36" idx="3"/>
          </p:cNvCxnSpPr>
          <p:nvPr/>
        </p:nvCxnSpPr>
        <p:spPr>
          <a:xfrm>
            <a:off x="3215781" y="4509063"/>
            <a:ext cx="2032443" cy="88616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a:extLst>
              <a:ext uri="{FF2B5EF4-FFF2-40B4-BE49-F238E27FC236}">
                <a16:creationId xmlns:a16="http://schemas.microsoft.com/office/drawing/2014/main" id="{6205DD86-315C-53B6-CEEF-A9919650168E}"/>
              </a:ext>
            </a:extLst>
          </p:cNvPr>
          <p:cNvCxnSpPr>
            <a:cxnSpLocks/>
            <a:stCxn id="4" idx="7"/>
            <a:endCxn id="38" idx="3"/>
          </p:cNvCxnSpPr>
          <p:nvPr/>
        </p:nvCxnSpPr>
        <p:spPr>
          <a:xfrm>
            <a:off x="3266693" y="4487975"/>
            <a:ext cx="3451235" cy="90725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5237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up)">
                                      <p:cBhvr>
                                        <p:cTn id="97" dur="500"/>
                                        <p:tgtEl>
                                          <p:spTgt spid="56"/>
                                        </p:tgtEl>
                                      </p:cBhvr>
                                    </p:animEffect>
                                  </p:childTnLst>
                                </p:cTn>
                              </p:par>
                              <p:par>
                                <p:cTn id="98" presetID="22" presetClass="entr" presetSubtype="1" fill="hold"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500"/>
                                        <p:tgtEl>
                                          <p:spTgt spid="59"/>
                                        </p:tgtEl>
                                      </p:cBhvr>
                                    </p:animEffect>
                                  </p:childTnLst>
                                </p:cTn>
                              </p:par>
                              <p:par>
                                <p:cTn id="101" presetID="22" presetClass="entr" presetSubtype="1"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up)">
                                      <p:cBhvr>
                                        <p:cTn id="103" dur="500"/>
                                        <p:tgtEl>
                                          <p:spTgt spid="62"/>
                                        </p:tgtEl>
                                      </p:cBhvr>
                                    </p:animEffect>
                                  </p:childTnLst>
                                </p:cTn>
                              </p:par>
                              <p:par>
                                <p:cTn id="104" presetID="22" presetClass="entr" presetSubtype="1"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wipe(up)">
                                      <p:cBhvr>
                                        <p:cTn id="10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P spid="17" grpId="0" animBg="1"/>
      <p:bldP spid="18" grpId="0" animBg="1"/>
      <p:bldP spid="19" grpId="0" animBg="1"/>
      <p:bldP spid="22" grpId="0"/>
      <p:bldP spid="23" grpId="0"/>
      <p:bldP spid="24" grpId="0"/>
      <p:bldP spid="25" grpId="0"/>
      <p:bldP spid="26" grpId="0"/>
      <p:bldP spid="27" grpId="0"/>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animBg="1"/>
      <p:bldP spid="53" grpId="0" animBg="1"/>
      <p:bldP spid="54" grpId="0"/>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a:lnSpc>
                    <a:spcPct val="150000"/>
                  </a:lnSpc>
                </a:pPr>
                <a:r>
                  <a:rPr lang="en-US" dirty="0"/>
                  <a:t>As a result of doing well on an exam, six students (A), (B), (C) , (D) , (E) and (F) have earned the right to receive a complimentary textbook in either algebra (a), calculus (c), differential equations (d), geometry (g), history of mathematics (h), programming (p) or topology (t).</a:t>
                </a:r>
              </a:p>
              <a:p>
                <a:pPr>
                  <a:lnSpc>
                    <a:spcPct val="150000"/>
                  </a:lnSpc>
                </a:pPr>
                <a:r>
                  <a:rPr lang="en-US" dirty="0"/>
                  <a:t>There is only one book on each of these subjects. </a:t>
                </a:r>
              </a:p>
              <a:p>
                <a:pPr>
                  <a:lnSpc>
                    <a:spcPct val="150000"/>
                  </a:lnSpc>
                </a:pPr>
                <a:r>
                  <a:rPr lang="en-US" dirty="0"/>
                  <a:t>The preferences of the students are</a:t>
                </a:r>
              </a:p>
              <a:p>
                <a:pPr lvl="1">
                  <a:lnSpc>
                    <a:spcPct val="150000"/>
                  </a:lnSpc>
                </a:pPr>
                <a14:m>
                  <m:oMath xmlns:m="http://schemas.openxmlformats.org/officeDocument/2006/math">
                    <m:r>
                      <m:rPr>
                        <m:sty m:val="p"/>
                      </m:rPr>
                      <a:rPr lang="en-US">
                        <a:latin typeface="Cambria Math" panose="02040503050406030204" pitchFamily="18" charset="0"/>
                      </a:rPr>
                      <m:t>A</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h</m:t>
                    </m:r>
                    <m:r>
                      <a:rPr lang="en-US">
                        <a:latin typeface="Cambria Math" panose="02040503050406030204" pitchFamily="18" charset="0"/>
                      </a:rPr>
                      <m:t>,</m:t>
                    </m:r>
                    <m:r>
                      <m:rPr>
                        <m:sty m:val="p"/>
                      </m:rPr>
                      <a:rPr lang="en-US">
                        <a:latin typeface="Cambria Math" panose="02040503050406030204" pitchFamily="18" charset="0"/>
                      </a:rPr>
                      <m:t>t</m:t>
                    </m:r>
                    <m:r>
                      <a:rPr lang="en-US" smtClean="0">
                        <a:latin typeface="Cambria Math" panose="02040503050406030204" pitchFamily="18" charset="0"/>
                      </a:rPr>
                      <m:t>;</m:t>
                    </m:r>
                    <m:r>
                      <a:rPr lang="en-US" b="0" i="0" smtClean="0">
                        <a:latin typeface="Cambria Math" panose="02040503050406030204" pitchFamily="18" charset="0"/>
                      </a:rPr>
                      <m:t>     </m:t>
                    </m:r>
                    <m:r>
                      <m:rPr>
                        <m:sty m:val="p"/>
                      </m:rPr>
                      <a:rPr lang="en-US">
                        <a:latin typeface="Cambria Math" panose="02040503050406030204" pitchFamily="18" charset="0"/>
                      </a:rPr>
                      <m:t>B</m:t>
                    </m:r>
                    <m:r>
                      <a:rPr lang="en-US">
                        <a:latin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     </m:t>
                    </m:r>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a</m:t>
                    </m:r>
                    <m:r>
                      <a:rPr lang="en-US">
                        <a:latin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m:t>
                    </m:r>
                    <m:r>
                      <m:rPr>
                        <m:sty m:val="p"/>
                      </m:rPr>
                      <a:rPr lang="en-US">
                        <a:latin typeface="Cambria Math" panose="02040503050406030204" pitchFamily="18" charset="0"/>
                      </a:rPr>
                      <m:t>h</m:t>
                    </m:r>
                    <m:r>
                      <a:rPr lang="en-US">
                        <a:latin typeface="Cambria Math" panose="02040503050406030204" pitchFamily="18" charset="0"/>
                      </a:rPr>
                      <m:t>;     </m:t>
                    </m:r>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h</m:t>
                    </m:r>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     </m:t>
                    </m:r>
                    <m:r>
                      <m:rPr>
                        <m:sty m:val="p"/>
                      </m:rPr>
                      <a:rPr lang="en-US">
                        <a:latin typeface="Cambria Math" panose="02040503050406030204" pitchFamily="18" charset="0"/>
                      </a:rPr>
                      <m:t>E</m:t>
                    </m:r>
                    <m:r>
                      <a:rPr lang="en-US">
                        <a:latin typeface="Cambria Math" panose="02040503050406030204" pitchFamily="18" charset="0"/>
                      </a:rPr>
                      <m:t>:</m:t>
                    </m:r>
                    <m:r>
                      <m:rPr>
                        <m:sty m:val="p"/>
                      </m:rPr>
                      <a:rPr lang="en-US">
                        <a:latin typeface="Cambria Math" panose="02040503050406030204" pitchFamily="18" charset="0"/>
                      </a:rPr>
                      <m:t>a</m:t>
                    </m:r>
                    <m:r>
                      <a:rPr lang="en-US">
                        <a:latin typeface="Cambria Math" panose="02040503050406030204" pitchFamily="18" charset="0"/>
                      </a:rPr>
                      <m:t>,</m:t>
                    </m:r>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 </m:t>
                    </m:r>
                  </m:oMath>
                </a14:m>
                <a:r>
                  <a:rPr lang="en-US" dirty="0"/>
                  <a:t>and      </a:t>
                </a:r>
                <a14:m>
                  <m:oMath xmlns:m="http://schemas.openxmlformats.org/officeDocument/2006/math">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oMath>
                </a14:m>
                <a:endParaRPr lang="en-US" dirty="0"/>
              </a:p>
              <a:p>
                <a:pPr>
                  <a:lnSpc>
                    <a:spcPct val="150000"/>
                  </a:lnSpc>
                </a:pPr>
                <a:r>
                  <a:rPr lang="en-US" dirty="0"/>
                  <a:t>Can each of the students receive a book he or she likes?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2"/>
                <a:stretch>
                  <a:fillRect l="-971" r="-1074" b="-3053"/>
                </a:stretch>
              </a:blipFill>
            </p:spPr>
            <p:txBody>
              <a:bodyPr/>
              <a:lstStyle/>
              <a:p>
                <a:r>
                  <a:rPr lang="en-US">
                    <a:noFill/>
                  </a:rPr>
                  <a:t> </a:t>
                </a:r>
              </a:p>
            </p:txBody>
          </p:sp>
        </mc:Fallback>
      </mc:AlternateContent>
    </p:spTree>
    <p:extLst>
      <p:ext uri="{BB962C8B-B14F-4D97-AF65-F5344CB8AC3E}">
        <p14:creationId xmlns:p14="http://schemas.microsoft.com/office/powerpoint/2010/main" val="18159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p:sp>
        <p:nvSpPr>
          <p:cNvPr id="5" name="Oval 4">
            <a:extLst>
              <a:ext uri="{FF2B5EF4-FFF2-40B4-BE49-F238E27FC236}">
                <a16:creationId xmlns:a16="http://schemas.microsoft.com/office/drawing/2014/main" id="{BDD11F87-DA81-9510-C1CB-0AF4093562CB}"/>
              </a:ext>
            </a:extLst>
          </p:cNvPr>
          <p:cNvSpPr/>
          <p:nvPr/>
        </p:nvSpPr>
        <p:spPr>
          <a:xfrm rot="5400000">
            <a:off x="4092258"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79355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553144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6269337"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696608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773693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Rectangle 11"/>
          <p:cNvSpPr/>
          <p:nvPr/>
        </p:nvSpPr>
        <p:spPr>
          <a:xfrm>
            <a:off x="3991505" y="1658814"/>
            <a:ext cx="391454" cy="523220"/>
          </a:xfrm>
          <a:prstGeom prst="rect">
            <a:avLst/>
          </a:prstGeom>
        </p:spPr>
        <p:txBody>
          <a:bodyPr wrap="none">
            <a:spAutoFit/>
          </a:bodyPr>
          <a:lstStyle/>
          <a:p>
            <a:r>
              <a:rPr lang="en-US" sz="2800" dirty="0">
                <a:solidFill>
                  <a:srgbClr val="002060"/>
                </a:solidFill>
              </a:rPr>
              <a:t>A</a:t>
            </a:r>
          </a:p>
        </p:txBody>
      </p:sp>
      <p:sp>
        <p:nvSpPr>
          <p:cNvPr id="13" name="Rectangle 12"/>
          <p:cNvSpPr/>
          <p:nvPr/>
        </p:nvSpPr>
        <p:spPr>
          <a:xfrm>
            <a:off x="4591279" y="1658814"/>
            <a:ext cx="380232" cy="523220"/>
          </a:xfrm>
          <a:prstGeom prst="rect">
            <a:avLst/>
          </a:prstGeom>
        </p:spPr>
        <p:txBody>
          <a:bodyPr wrap="none">
            <a:spAutoFit/>
          </a:bodyPr>
          <a:lstStyle/>
          <a:p>
            <a:r>
              <a:rPr lang="en-US" sz="2800" dirty="0">
                <a:solidFill>
                  <a:srgbClr val="002060"/>
                </a:solidFill>
              </a:rPr>
              <a:t>B</a:t>
            </a:r>
          </a:p>
        </p:txBody>
      </p:sp>
      <p:sp>
        <p:nvSpPr>
          <p:cNvPr id="14" name="Rectangle 13"/>
          <p:cNvSpPr/>
          <p:nvPr/>
        </p:nvSpPr>
        <p:spPr>
          <a:xfrm>
            <a:off x="5329171" y="1658814"/>
            <a:ext cx="388248" cy="523220"/>
          </a:xfrm>
          <a:prstGeom prst="rect">
            <a:avLst/>
          </a:prstGeom>
        </p:spPr>
        <p:txBody>
          <a:bodyPr wrap="none">
            <a:spAutoFit/>
          </a:bodyPr>
          <a:lstStyle/>
          <a:p>
            <a:r>
              <a:rPr lang="en-US" sz="2800" dirty="0">
                <a:solidFill>
                  <a:srgbClr val="002060"/>
                </a:solidFill>
              </a:rPr>
              <a:t>C</a:t>
            </a:r>
          </a:p>
        </p:txBody>
      </p:sp>
      <p:sp>
        <p:nvSpPr>
          <p:cNvPr id="15" name="Rectangle 14"/>
          <p:cNvSpPr/>
          <p:nvPr/>
        </p:nvSpPr>
        <p:spPr>
          <a:xfrm>
            <a:off x="6083855" y="1658814"/>
            <a:ext cx="389850" cy="523220"/>
          </a:xfrm>
          <a:prstGeom prst="rect">
            <a:avLst/>
          </a:prstGeom>
        </p:spPr>
        <p:txBody>
          <a:bodyPr wrap="none">
            <a:spAutoFit/>
          </a:bodyPr>
          <a:lstStyle/>
          <a:p>
            <a:r>
              <a:rPr lang="en-US" sz="2800" dirty="0">
                <a:solidFill>
                  <a:srgbClr val="002060"/>
                </a:solidFill>
              </a:rPr>
              <a:t>D</a:t>
            </a:r>
          </a:p>
        </p:txBody>
      </p:sp>
      <p:sp>
        <p:nvSpPr>
          <p:cNvPr id="16" name="Rectangle 15"/>
          <p:cNvSpPr/>
          <p:nvPr/>
        </p:nvSpPr>
        <p:spPr>
          <a:xfrm>
            <a:off x="6757344" y="1658814"/>
            <a:ext cx="362600" cy="523220"/>
          </a:xfrm>
          <a:prstGeom prst="rect">
            <a:avLst/>
          </a:prstGeom>
        </p:spPr>
        <p:txBody>
          <a:bodyPr wrap="none">
            <a:spAutoFit/>
          </a:bodyPr>
          <a:lstStyle/>
          <a:p>
            <a:r>
              <a:rPr lang="en-US" sz="2800" dirty="0">
                <a:solidFill>
                  <a:srgbClr val="002060"/>
                </a:solidFill>
              </a:rPr>
              <a:t>E</a:t>
            </a:r>
          </a:p>
        </p:txBody>
      </p:sp>
      <p:sp>
        <p:nvSpPr>
          <p:cNvPr id="17" name="Rectangle 16"/>
          <p:cNvSpPr/>
          <p:nvPr/>
        </p:nvSpPr>
        <p:spPr>
          <a:xfrm>
            <a:off x="7497962" y="1658814"/>
            <a:ext cx="357790" cy="523220"/>
          </a:xfrm>
          <a:prstGeom prst="rect">
            <a:avLst/>
          </a:prstGeom>
        </p:spPr>
        <p:txBody>
          <a:bodyPr wrap="none">
            <a:spAutoFit/>
          </a:bodyPr>
          <a:lstStyle/>
          <a:p>
            <a:r>
              <a:rPr lang="en-US" sz="2800" dirty="0">
                <a:solidFill>
                  <a:srgbClr val="002060"/>
                </a:solidFill>
              </a:rPr>
              <a:t>F</a:t>
            </a:r>
          </a:p>
        </p:txBody>
      </p:sp>
      <p:sp>
        <p:nvSpPr>
          <p:cNvPr id="18" name="Oval 17">
            <a:extLst>
              <a:ext uri="{FF2B5EF4-FFF2-40B4-BE49-F238E27FC236}">
                <a16:creationId xmlns:a16="http://schemas.microsoft.com/office/drawing/2014/main" id="{BDD11F87-DA81-9510-C1CB-0AF4093562CB}"/>
              </a:ext>
            </a:extLst>
          </p:cNvPr>
          <p:cNvSpPr/>
          <p:nvPr/>
        </p:nvSpPr>
        <p:spPr>
          <a:xfrm rot="5400000">
            <a:off x="3590524"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429181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502971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576760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646434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Oval 22">
            <a:extLst>
              <a:ext uri="{FF2B5EF4-FFF2-40B4-BE49-F238E27FC236}">
                <a16:creationId xmlns:a16="http://schemas.microsoft.com/office/drawing/2014/main" id="{BDD11F87-DA81-9510-C1CB-0AF4093562CB}"/>
              </a:ext>
            </a:extLst>
          </p:cNvPr>
          <p:cNvSpPr/>
          <p:nvPr/>
        </p:nvSpPr>
        <p:spPr>
          <a:xfrm rot="5400000">
            <a:off x="723520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4" name="Oval 23">
            <a:extLst>
              <a:ext uri="{FF2B5EF4-FFF2-40B4-BE49-F238E27FC236}">
                <a16:creationId xmlns:a16="http://schemas.microsoft.com/office/drawing/2014/main" id="{BDD11F87-DA81-9510-C1CB-0AF4093562CB}"/>
              </a:ext>
            </a:extLst>
          </p:cNvPr>
          <p:cNvSpPr/>
          <p:nvPr/>
        </p:nvSpPr>
        <p:spPr>
          <a:xfrm rot="5400000">
            <a:off x="793405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5" name="Rectangle 24"/>
          <p:cNvSpPr/>
          <p:nvPr/>
        </p:nvSpPr>
        <p:spPr>
          <a:xfrm>
            <a:off x="3391010" y="4581063"/>
            <a:ext cx="356188" cy="523220"/>
          </a:xfrm>
          <a:prstGeom prst="rect">
            <a:avLst/>
          </a:prstGeom>
        </p:spPr>
        <p:txBody>
          <a:bodyPr wrap="none">
            <a:spAutoFit/>
          </a:bodyPr>
          <a:lstStyle/>
          <a:p>
            <a:r>
              <a:rPr lang="en-US" sz="2800" dirty="0">
                <a:solidFill>
                  <a:srgbClr val="002060"/>
                </a:solidFill>
              </a:rPr>
              <a:t>a</a:t>
            </a:r>
          </a:p>
        </p:txBody>
      </p:sp>
      <p:sp>
        <p:nvSpPr>
          <p:cNvPr id="26" name="Rectangle 25"/>
          <p:cNvSpPr/>
          <p:nvPr/>
        </p:nvSpPr>
        <p:spPr>
          <a:xfrm>
            <a:off x="4106512" y="4581063"/>
            <a:ext cx="360996" cy="523220"/>
          </a:xfrm>
          <a:prstGeom prst="rect">
            <a:avLst/>
          </a:prstGeom>
        </p:spPr>
        <p:txBody>
          <a:bodyPr wrap="none">
            <a:spAutoFit/>
          </a:bodyPr>
          <a:lstStyle/>
          <a:p>
            <a:r>
              <a:rPr lang="en-US" sz="2800" dirty="0">
                <a:solidFill>
                  <a:srgbClr val="002060"/>
                </a:solidFill>
              </a:rPr>
              <a:t>c</a:t>
            </a:r>
          </a:p>
        </p:txBody>
      </p:sp>
      <p:sp>
        <p:nvSpPr>
          <p:cNvPr id="27" name="Rectangle 26"/>
          <p:cNvSpPr/>
          <p:nvPr/>
        </p:nvSpPr>
        <p:spPr>
          <a:xfrm>
            <a:off x="4844404" y="4581063"/>
            <a:ext cx="362600" cy="523220"/>
          </a:xfrm>
          <a:prstGeom prst="rect">
            <a:avLst/>
          </a:prstGeom>
        </p:spPr>
        <p:txBody>
          <a:bodyPr wrap="none">
            <a:spAutoFit/>
          </a:bodyPr>
          <a:lstStyle/>
          <a:p>
            <a:r>
              <a:rPr lang="en-US" sz="2800" dirty="0">
                <a:solidFill>
                  <a:srgbClr val="002060"/>
                </a:solidFill>
              </a:rPr>
              <a:t>d</a:t>
            </a:r>
          </a:p>
        </p:txBody>
      </p:sp>
      <p:sp>
        <p:nvSpPr>
          <p:cNvPr id="28" name="Rectangle 27"/>
          <p:cNvSpPr/>
          <p:nvPr/>
        </p:nvSpPr>
        <p:spPr>
          <a:xfrm>
            <a:off x="5599088" y="4581063"/>
            <a:ext cx="360996" cy="523220"/>
          </a:xfrm>
          <a:prstGeom prst="rect">
            <a:avLst/>
          </a:prstGeom>
        </p:spPr>
        <p:txBody>
          <a:bodyPr wrap="none">
            <a:spAutoFit/>
          </a:bodyPr>
          <a:lstStyle/>
          <a:p>
            <a:r>
              <a:rPr lang="en-US" sz="2800" dirty="0">
                <a:solidFill>
                  <a:srgbClr val="002060"/>
                </a:solidFill>
              </a:rPr>
              <a:t>g</a:t>
            </a:r>
          </a:p>
        </p:txBody>
      </p:sp>
      <p:sp>
        <p:nvSpPr>
          <p:cNvPr id="29" name="Rectangle 28"/>
          <p:cNvSpPr/>
          <p:nvPr/>
        </p:nvSpPr>
        <p:spPr>
          <a:xfrm>
            <a:off x="6272577" y="4581063"/>
            <a:ext cx="357790" cy="523220"/>
          </a:xfrm>
          <a:prstGeom prst="rect">
            <a:avLst/>
          </a:prstGeom>
        </p:spPr>
        <p:txBody>
          <a:bodyPr wrap="none">
            <a:spAutoFit/>
          </a:bodyPr>
          <a:lstStyle/>
          <a:p>
            <a:r>
              <a:rPr lang="en-US" sz="2800" dirty="0">
                <a:solidFill>
                  <a:srgbClr val="002060"/>
                </a:solidFill>
              </a:rPr>
              <a:t>h</a:t>
            </a:r>
          </a:p>
        </p:txBody>
      </p:sp>
      <p:sp>
        <p:nvSpPr>
          <p:cNvPr id="30" name="Rectangle 29"/>
          <p:cNvSpPr/>
          <p:nvPr/>
        </p:nvSpPr>
        <p:spPr>
          <a:xfrm>
            <a:off x="7736935" y="4581063"/>
            <a:ext cx="290464" cy="523220"/>
          </a:xfrm>
          <a:prstGeom prst="rect">
            <a:avLst/>
          </a:prstGeom>
        </p:spPr>
        <p:txBody>
          <a:bodyPr wrap="none">
            <a:spAutoFit/>
          </a:bodyPr>
          <a:lstStyle/>
          <a:p>
            <a:r>
              <a:rPr lang="en-US" sz="2800" dirty="0">
                <a:solidFill>
                  <a:srgbClr val="002060"/>
                </a:solidFill>
              </a:rPr>
              <a:t>t</a:t>
            </a:r>
          </a:p>
        </p:txBody>
      </p:sp>
      <p:sp>
        <p:nvSpPr>
          <p:cNvPr id="31" name="Rectangle 30"/>
          <p:cNvSpPr/>
          <p:nvPr/>
        </p:nvSpPr>
        <p:spPr>
          <a:xfrm>
            <a:off x="7013195" y="4581063"/>
            <a:ext cx="360996" cy="523220"/>
          </a:xfrm>
          <a:prstGeom prst="rect">
            <a:avLst/>
          </a:prstGeom>
        </p:spPr>
        <p:txBody>
          <a:bodyPr wrap="none">
            <a:spAutoFit/>
          </a:bodyPr>
          <a:lstStyle/>
          <a:p>
            <a:r>
              <a:rPr lang="en-US" sz="2800" dirty="0">
                <a:solidFill>
                  <a:srgbClr val="002060"/>
                </a:solidFill>
              </a:rPr>
              <a:t>p</a:t>
            </a:r>
          </a:p>
        </p:txBody>
      </p:sp>
      <p:cxnSp>
        <p:nvCxnSpPr>
          <p:cNvPr id="32" name="Straight Connector 31">
            <a:extLst>
              <a:ext uri="{FF2B5EF4-FFF2-40B4-BE49-F238E27FC236}">
                <a16:creationId xmlns:a16="http://schemas.microsoft.com/office/drawing/2014/main" id="{6205DD86-315C-53B6-CEEF-A9919650168E}"/>
              </a:ext>
            </a:extLst>
          </p:cNvPr>
          <p:cNvCxnSpPr>
            <a:cxnSpLocks/>
            <a:stCxn id="5" idx="7"/>
            <a:endCxn id="20" idx="3"/>
          </p:cNvCxnSpPr>
          <p:nvPr/>
        </p:nvCxnSpPr>
        <p:spPr>
          <a:xfrm>
            <a:off x="4215170" y="2261690"/>
            <a:ext cx="835629"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5" idx="7"/>
            <a:endCxn id="22" idx="3"/>
          </p:cNvCxnSpPr>
          <p:nvPr/>
        </p:nvCxnSpPr>
        <p:spPr>
          <a:xfrm>
            <a:off x="4215170" y="2261690"/>
            <a:ext cx="2270267"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6205DD86-315C-53B6-CEEF-A9919650168E}"/>
              </a:ext>
            </a:extLst>
          </p:cNvPr>
          <p:cNvCxnSpPr>
            <a:cxnSpLocks/>
            <a:stCxn id="5" idx="7"/>
            <a:endCxn id="24" idx="3"/>
          </p:cNvCxnSpPr>
          <p:nvPr/>
        </p:nvCxnSpPr>
        <p:spPr>
          <a:xfrm>
            <a:off x="4215170" y="2261690"/>
            <a:ext cx="3739971"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6" idx="6"/>
            <a:endCxn id="21" idx="3"/>
          </p:cNvCxnSpPr>
          <p:nvPr/>
        </p:nvCxnSpPr>
        <p:spPr>
          <a:xfrm>
            <a:off x="4865553" y="2282778"/>
            <a:ext cx="923138"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6" idx="6"/>
            <a:endCxn id="23" idx="3"/>
          </p:cNvCxnSpPr>
          <p:nvPr/>
        </p:nvCxnSpPr>
        <p:spPr>
          <a:xfrm>
            <a:off x="4865553" y="2282778"/>
            <a:ext cx="2390736"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6205DD86-315C-53B6-CEEF-A9919650168E}"/>
              </a:ext>
            </a:extLst>
          </p:cNvPr>
          <p:cNvCxnSpPr>
            <a:cxnSpLocks/>
            <a:endCxn id="24" idx="3"/>
          </p:cNvCxnSpPr>
          <p:nvPr/>
        </p:nvCxnSpPr>
        <p:spPr>
          <a:xfrm>
            <a:off x="4865553" y="2282778"/>
            <a:ext cx="3089588"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8" idx="6"/>
            <a:endCxn id="18" idx="1"/>
          </p:cNvCxnSpPr>
          <p:nvPr/>
        </p:nvCxnSpPr>
        <p:spPr>
          <a:xfrm flipH="1">
            <a:off x="3713436" y="2282778"/>
            <a:ext cx="1890009"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6205DD86-315C-53B6-CEEF-A9919650168E}"/>
              </a:ext>
            </a:extLst>
          </p:cNvPr>
          <p:cNvCxnSpPr>
            <a:cxnSpLocks/>
            <a:stCxn id="8" idx="6"/>
            <a:endCxn id="21" idx="3"/>
          </p:cNvCxnSpPr>
          <p:nvPr/>
        </p:nvCxnSpPr>
        <p:spPr>
          <a:xfrm>
            <a:off x="5603445" y="2282778"/>
            <a:ext cx="185246"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 idx="6"/>
            <a:endCxn id="22" idx="3"/>
          </p:cNvCxnSpPr>
          <p:nvPr/>
        </p:nvCxnSpPr>
        <p:spPr>
          <a:xfrm>
            <a:off x="5603445" y="2282778"/>
            <a:ext cx="881992"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a:extLst>
              <a:ext uri="{FF2B5EF4-FFF2-40B4-BE49-F238E27FC236}">
                <a16:creationId xmlns:a16="http://schemas.microsoft.com/office/drawing/2014/main" id="{6205DD86-315C-53B6-CEEF-A9919650168E}"/>
              </a:ext>
            </a:extLst>
          </p:cNvPr>
          <p:cNvCxnSpPr>
            <a:cxnSpLocks/>
            <a:stCxn id="9" idx="6"/>
            <a:endCxn id="24" idx="3"/>
          </p:cNvCxnSpPr>
          <p:nvPr/>
        </p:nvCxnSpPr>
        <p:spPr>
          <a:xfrm>
            <a:off x="6341337" y="2282778"/>
            <a:ext cx="1613804"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 idx="6"/>
          </p:cNvCxnSpPr>
          <p:nvPr/>
        </p:nvCxnSpPr>
        <p:spPr>
          <a:xfrm>
            <a:off x="6341337" y="2282778"/>
            <a:ext cx="148699"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 idx="6"/>
            <a:endCxn id="23" idx="3"/>
          </p:cNvCxnSpPr>
          <p:nvPr/>
        </p:nvCxnSpPr>
        <p:spPr>
          <a:xfrm>
            <a:off x="6341337" y="2282778"/>
            <a:ext cx="914952"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10" idx="5"/>
            <a:endCxn id="19" idx="1"/>
          </p:cNvCxnSpPr>
          <p:nvPr/>
        </p:nvCxnSpPr>
        <p:spPr>
          <a:xfrm flipH="1">
            <a:off x="4414731" y="2261690"/>
            <a:ext cx="2572440" cy="2196461"/>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 idx="5"/>
            <a:endCxn id="18" idx="1"/>
          </p:cNvCxnSpPr>
          <p:nvPr/>
        </p:nvCxnSpPr>
        <p:spPr>
          <a:xfrm flipH="1">
            <a:off x="3713436" y="2261690"/>
            <a:ext cx="3273735" cy="2196461"/>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6205DD86-315C-53B6-CEEF-A9919650168E}"/>
              </a:ext>
            </a:extLst>
          </p:cNvPr>
          <p:cNvCxnSpPr>
            <a:cxnSpLocks/>
            <a:endCxn id="20" idx="2"/>
          </p:cNvCxnSpPr>
          <p:nvPr/>
        </p:nvCxnSpPr>
        <p:spPr>
          <a:xfrm flipH="1">
            <a:off x="5101711" y="2342848"/>
            <a:ext cx="1779172" cy="2094215"/>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6205DD86-315C-53B6-CEEF-A9919650168E}"/>
              </a:ext>
            </a:extLst>
          </p:cNvPr>
          <p:cNvCxnSpPr>
            <a:cxnSpLocks/>
            <a:stCxn id="11" idx="5"/>
            <a:endCxn id="19" idx="1"/>
          </p:cNvCxnSpPr>
          <p:nvPr/>
        </p:nvCxnSpPr>
        <p:spPr>
          <a:xfrm flipH="1">
            <a:off x="4414731" y="2261690"/>
            <a:ext cx="3343292" cy="2196461"/>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11" idx="5"/>
            <a:endCxn id="20" idx="2"/>
          </p:cNvCxnSpPr>
          <p:nvPr/>
        </p:nvCxnSpPr>
        <p:spPr>
          <a:xfrm flipH="1">
            <a:off x="5101711" y="2261690"/>
            <a:ext cx="2656312" cy="2175373"/>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a:extLst>
              <a:ext uri="{FF2B5EF4-FFF2-40B4-BE49-F238E27FC236}">
                <a16:creationId xmlns:a16="http://schemas.microsoft.com/office/drawing/2014/main" id="{6205DD86-315C-53B6-CEEF-A9919650168E}"/>
              </a:ext>
            </a:extLst>
          </p:cNvPr>
          <p:cNvCxnSpPr>
            <a:cxnSpLocks/>
            <a:stCxn id="11" idx="5"/>
            <a:endCxn id="23" idx="2"/>
          </p:cNvCxnSpPr>
          <p:nvPr/>
        </p:nvCxnSpPr>
        <p:spPr>
          <a:xfrm flipH="1">
            <a:off x="7307201" y="2261690"/>
            <a:ext cx="450822" cy="2175373"/>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Rectangle 126"/>
          <p:cNvSpPr/>
          <p:nvPr/>
        </p:nvSpPr>
        <p:spPr>
          <a:xfrm>
            <a:off x="3488432" y="952973"/>
            <a:ext cx="5190845" cy="523220"/>
          </a:xfrm>
          <a:prstGeom prst="rect">
            <a:avLst/>
          </a:prstGeom>
        </p:spPr>
        <p:txBody>
          <a:bodyPr wrap="none">
            <a:spAutoFit/>
          </a:bodyPr>
          <a:lstStyle/>
          <a:p>
            <a:r>
              <a:rPr lang="en-US" sz="2800" b="1" dirty="0">
                <a:solidFill>
                  <a:srgbClr val="002060"/>
                </a:solidFill>
              </a:rPr>
              <a:t>Modeling of problem using graph  </a:t>
            </a:r>
          </a:p>
        </p:txBody>
      </p:sp>
      <mc:AlternateContent xmlns:mc="http://schemas.openxmlformats.org/markup-compatibility/2006" xmlns:a14="http://schemas.microsoft.com/office/drawing/2010/main">
        <mc:Choice Requires="a14">
          <p:sp>
            <p:nvSpPr>
              <p:cNvPr id="173" name="Rectangle 172"/>
              <p:cNvSpPr/>
              <p:nvPr/>
            </p:nvSpPr>
            <p:spPr>
              <a:xfrm>
                <a:off x="171450" y="5310485"/>
                <a:ext cx="11499850" cy="738664"/>
              </a:xfrm>
              <a:prstGeom prst="rect">
                <a:avLst/>
              </a:prstGeom>
            </p:spPr>
            <p:txBody>
              <a:bodyPr wrap="square">
                <a:spAutoFit/>
              </a:bodyPr>
              <a:lstStyle/>
              <a:p>
                <a:pPr lvl="1">
                  <a:lnSpc>
                    <a:spcPct val="150000"/>
                  </a:lnSpc>
                </a:pPr>
                <a14:m>
                  <m:oMath xmlns:m="http://schemas.openxmlformats.org/officeDocument/2006/math">
                    <m:r>
                      <a:rPr lang="en-US" sz="2800" b="1" i="1" smtClean="0">
                        <a:solidFill>
                          <a:srgbClr val="002060"/>
                        </a:solidFill>
                        <a:latin typeface="Cambria Math" panose="02040503050406030204" pitchFamily="18" charset="0"/>
                      </a:rPr>
                      <m:t>𝐀</m:t>
                    </m:r>
                    <m:r>
                      <a:rPr lang="en-US" sz="2800" b="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𝐝</m:t>
                    </m:r>
                    <m:r>
                      <a:rPr lang="en-US" sz="2800" b="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𝐡</m:t>
                    </m:r>
                    <m:r>
                      <a:rPr lang="en-US" sz="2800" b="1" smtClean="0">
                        <a:solidFill>
                          <a:srgbClr val="002060"/>
                        </a:solidFill>
                        <a:latin typeface="Cambria Math" panose="02040503050406030204" pitchFamily="18" charset="0"/>
                      </a:rPr>
                      <m:t>,</m:t>
                    </m:r>
                    <m:r>
                      <a:rPr lang="en-US" sz="2800" b="1" i="1" smtClean="0">
                        <a:solidFill>
                          <a:srgbClr val="002060"/>
                        </a:solidFill>
                        <a:latin typeface="Cambria Math" panose="02040503050406030204" pitchFamily="18" charset="0"/>
                      </a:rPr>
                      <m:t>𝐭</m:t>
                    </m:r>
                    <m:r>
                      <a:rPr lang="en-US" sz="2800" b="1" smtClean="0">
                        <a:solidFill>
                          <a:srgbClr val="002060"/>
                        </a:solidFill>
                        <a:latin typeface="Cambria Math" panose="02040503050406030204" pitchFamily="18" charset="0"/>
                      </a:rPr>
                      <m:t>;     </m:t>
                    </m:r>
                    <m:r>
                      <a:rPr lang="en-US" sz="2800" b="1" i="1">
                        <a:solidFill>
                          <a:srgbClr val="002060"/>
                        </a:solidFill>
                        <a:latin typeface="Cambria Math" panose="02040503050406030204" pitchFamily="18" charset="0"/>
                      </a:rPr>
                      <m:t>𝐁</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𝐠</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𝐩</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𝐭</m:t>
                    </m:r>
                    <m:r>
                      <a:rPr lang="en-US" sz="2800" b="1">
                        <a:solidFill>
                          <a:srgbClr val="002060"/>
                        </a:solidFill>
                        <a:latin typeface="Cambria Math" panose="02040503050406030204" pitchFamily="18" charset="0"/>
                      </a:rPr>
                      <m:t>;     </m:t>
                    </m:r>
                    <m:r>
                      <a:rPr lang="en-US" sz="2800" b="1" i="1">
                        <a:solidFill>
                          <a:srgbClr val="002060"/>
                        </a:solidFill>
                        <a:latin typeface="Cambria Math" panose="02040503050406030204" pitchFamily="18" charset="0"/>
                      </a:rPr>
                      <m:t>𝐂</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𝐚</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𝐠</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𝐡</m:t>
                    </m:r>
                    <m:r>
                      <a:rPr lang="en-US" sz="2800" b="1">
                        <a:solidFill>
                          <a:srgbClr val="002060"/>
                        </a:solidFill>
                        <a:latin typeface="Cambria Math" panose="02040503050406030204" pitchFamily="18" charset="0"/>
                      </a:rPr>
                      <m:t>;     </m:t>
                    </m:r>
                    <m:r>
                      <a:rPr lang="en-US" sz="2800" b="1" i="1">
                        <a:solidFill>
                          <a:srgbClr val="002060"/>
                        </a:solidFill>
                        <a:latin typeface="Cambria Math" panose="02040503050406030204" pitchFamily="18" charset="0"/>
                      </a:rPr>
                      <m:t>𝐃</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𝐡</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𝐩</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𝐭</m:t>
                    </m:r>
                    <m:r>
                      <a:rPr lang="en-US" sz="2800" b="1">
                        <a:solidFill>
                          <a:srgbClr val="002060"/>
                        </a:solidFill>
                        <a:latin typeface="Cambria Math" panose="02040503050406030204" pitchFamily="18" charset="0"/>
                      </a:rPr>
                      <m:t>;     </m:t>
                    </m:r>
                    <m:r>
                      <a:rPr lang="en-US" sz="2800" b="1" i="1">
                        <a:solidFill>
                          <a:srgbClr val="002060"/>
                        </a:solidFill>
                        <a:latin typeface="Cambria Math" panose="02040503050406030204" pitchFamily="18" charset="0"/>
                      </a:rPr>
                      <m:t>𝐄</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𝐚</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𝐜</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𝐝</m:t>
                    </m:r>
                    <m:r>
                      <a:rPr lang="en-US" sz="2800" b="1">
                        <a:solidFill>
                          <a:srgbClr val="002060"/>
                        </a:solidFill>
                        <a:latin typeface="Cambria Math" panose="02040503050406030204" pitchFamily="18" charset="0"/>
                      </a:rPr>
                      <m:t>; </m:t>
                    </m:r>
                    <m:r>
                      <a:rPr lang="en-US" sz="2800" b="1" i="0" smtClean="0">
                        <a:solidFill>
                          <a:srgbClr val="002060"/>
                        </a:solidFill>
                        <a:latin typeface="Cambria Math" panose="02040503050406030204" pitchFamily="18" charset="0"/>
                      </a:rPr>
                      <m:t>  </m:t>
                    </m:r>
                  </m:oMath>
                </a14:m>
                <a:r>
                  <a:rPr lang="en-US" sz="2800" b="1" dirty="0">
                    <a:solidFill>
                      <a:srgbClr val="002060"/>
                    </a:solidFill>
                  </a:rPr>
                  <a:t>and    </a:t>
                </a:r>
                <a14:m>
                  <m:oMath xmlns:m="http://schemas.openxmlformats.org/officeDocument/2006/math">
                    <m:r>
                      <a:rPr lang="en-US" sz="2800" b="1" i="1">
                        <a:solidFill>
                          <a:srgbClr val="002060"/>
                        </a:solidFill>
                        <a:latin typeface="Cambria Math" panose="02040503050406030204" pitchFamily="18" charset="0"/>
                      </a:rPr>
                      <m:t>𝐅</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𝐜</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𝐝</m:t>
                    </m:r>
                    <m:r>
                      <a:rPr lang="en-US" sz="2800" b="1">
                        <a:solidFill>
                          <a:srgbClr val="002060"/>
                        </a:solidFill>
                        <a:latin typeface="Cambria Math" panose="02040503050406030204" pitchFamily="18" charset="0"/>
                      </a:rPr>
                      <m:t>,</m:t>
                    </m:r>
                    <m:r>
                      <a:rPr lang="en-US" sz="2800" b="1" i="1">
                        <a:solidFill>
                          <a:srgbClr val="002060"/>
                        </a:solidFill>
                        <a:latin typeface="Cambria Math" panose="02040503050406030204" pitchFamily="18" charset="0"/>
                      </a:rPr>
                      <m:t>𝐩</m:t>
                    </m:r>
                    <m:r>
                      <a:rPr lang="en-US" sz="2800" b="1">
                        <a:solidFill>
                          <a:srgbClr val="002060"/>
                        </a:solidFill>
                        <a:latin typeface="Cambria Math" panose="02040503050406030204" pitchFamily="18" charset="0"/>
                      </a:rPr>
                      <m:t>.</m:t>
                    </m:r>
                  </m:oMath>
                </a14:m>
                <a:endParaRPr lang="en-US" sz="2800" b="1" dirty="0">
                  <a:solidFill>
                    <a:srgbClr val="002060"/>
                  </a:solidFill>
                </a:endParaRPr>
              </a:p>
            </p:txBody>
          </p:sp>
        </mc:Choice>
        <mc:Fallback xmlns="">
          <p:sp>
            <p:nvSpPr>
              <p:cNvPr id="173" name="Rectangle 172"/>
              <p:cNvSpPr>
                <a:spLocks noRot="1" noChangeAspect="1" noMove="1" noResize="1" noEditPoints="1" noAdjustHandles="1" noChangeArrowheads="1" noChangeShapeType="1" noTextEdit="1"/>
              </p:cNvSpPr>
              <p:nvPr/>
            </p:nvSpPr>
            <p:spPr>
              <a:xfrm>
                <a:off x="171450" y="5310485"/>
                <a:ext cx="11499850" cy="738664"/>
              </a:xfrm>
              <a:prstGeom prst="rect">
                <a:avLst/>
              </a:prstGeom>
              <a:blipFill rotWithShape="0">
                <a:blip r:embed="rId2"/>
                <a:stretch>
                  <a:fillRect b="-13223"/>
                </a:stretch>
              </a:blipFill>
            </p:spPr>
            <p:txBody>
              <a:bodyPr/>
              <a:lstStyle/>
              <a:p>
                <a:r>
                  <a:rPr lang="en-US">
                    <a:noFill/>
                  </a:rPr>
                  <a:t> </a:t>
                </a:r>
              </a:p>
            </p:txBody>
          </p:sp>
        </mc:Fallback>
      </mc:AlternateContent>
    </p:spTree>
    <p:extLst>
      <p:ext uri="{BB962C8B-B14F-4D97-AF65-F5344CB8AC3E}">
        <p14:creationId xmlns:p14="http://schemas.microsoft.com/office/powerpoint/2010/main" val="200087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par>
                                <p:cTn id="68" presetID="22" presetClass="entr" presetSubtype="1"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up)">
                                      <p:cBhvr>
                                        <p:cTn id="70" dur="500"/>
                                        <p:tgtEl>
                                          <p:spTgt spid="68"/>
                                        </p:tgtEl>
                                      </p:cBhvr>
                                    </p:animEffect>
                                  </p:childTnLst>
                                </p:cTn>
                              </p:par>
                              <p:par>
                                <p:cTn id="71" presetID="22" presetClass="entr" presetSubtype="1"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up)">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500"/>
                                        <p:tgtEl>
                                          <p:spTgt spid="78"/>
                                        </p:tgtEl>
                                      </p:cBhvr>
                                    </p:animEffect>
                                  </p:childTnLst>
                                </p:cTn>
                              </p:par>
                              <p:par>
                                <p:cTn id="79" presetID="22" presetClass="entr" presetSubtype="1"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wipe(up)">
                                      <p:cBhvr>
                                        <p:cTn id="81" dur="500"/>
                                        <p:tgtEl>
                                          <p:spTgt spid="81"/>
                                        </p:tgtEl>
                                      </p:cBhvr>
                                    </p:animEffect>
                                  </p:childTnLst>
                                </p:cTn>
                              </p:par>
                              <p:par>
                                <p:cTn id="82" presetID="22" presetClass="entr" presetSubtype="1" fill="hold"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wipe(up)">
                                      <p:cBhvr>
                                        <p:cTn id="84" dur="500"/>
                                        <p:tgtEl>
                                          <p:spTgt spid="8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wipe(up)">
                                      <p:cBhvr>
                                        <p:cTn id="89" dur="500"/>
                                        <p:tgtEl>
                                          <p:spTgt spid="86"/>
                                        </p:tgtEl>
                                      </p:cBhvr>
                                    </p:animEffect>
                                  </p:childTnLst>
                                </p:cTn>
                              </p:par>
                              <p:par>
                                <p:cTn id="90" presetID="22" presetClass="entr" presetSubtype="1"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wipe(up)">
                                      <p:cBhvr>
                                        <p:cTn id="92" dur="500"/>
                                        <p:tgtEl>
                                          <p:spTgt spid="89"/>
                                        </p:tgtEl>
                                      </p:cBhvr>
                                    </p:animEffect>
                                  </p:childTnLst>
                                </p:cTn>
                              </p:par>
                              <p:par>
                                <p:cTn id="93" presetID="22" presetClass="entr" presetSubtype="1" fill="hold" nodeType="with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wipe(up)">
                                      <p:cBhvr>
                                        <p:cTn id="95" dur="500"/>
                                        <p:tgtEl>
                                          <p:spTgt spid="9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up)">
                                      <p:cBhvr>
                                        <p:cTn id="100" dur="500"/>
                                        <p:tgtEl>
                                          <p:spTgt spid="95"/>
                                        </p:tgtEl>
                                      </p:cBhvr>
                                    </p:animEffect>
                                  </p:childTnLst>
                                </p:cTn>
                              </p:par>
                              <p:par>
                                <p:cTn id="101" presetID="22" presetClass="entr" presetSubtype="1"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up)">
                                      <p:cBhvr>
                                        <p:cTn id="103" dur="500"/>
                                        <p:tgtEl>
                                          <p:spTgt spid="96"/>
                                        </p:tgtEl>
                                      </p:cBhvr>
                                    </p:animEffect>
                                  </p:childTnLst>
                                </p:cTn>
                              </p:par>
                              <p:par>
                                <p:cTn id="104" presetID="22" presetClass="entr" presetSubtype="1" fill="hold" nodeType="with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wipe(up)">
                                      <p:cBhvr>
                                        <p:cTn id="106" dur="500"/>
                                        <p:tgtEl>
                                          <p:spTgt spid="9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106"/>
                                        </p:tgtEl>
                                        <p:attrNameLst>
                                          <p:attrName>style.visibility</p:attrName>
                                        </p:attrNameLst>
                                      </p:cBhvr>
                                      <p:to>
                                        <p:strVal val="visible"/>
                                      </p:to>
                                    </p:set>
                                    <p:animEffect transition="in" filter="wipe(up)">
                                      <p:cBhvr>
                                        <p:cTn id="111" dur="500"/>
                                        <p:tgtEl>
                                          <p:spTgt spid="106"/>
                                        </p:tgtEl>
                                      </p:cBhvr>
                                    </p:animEffect>
                                  </p:childTnLst>
                                </p:cTn>
                              </p:par>
                              <p:par>
                                <p:cTn id="112" presetID="22" presetClass="entr" presetSubtype="1" fill="hold" nodeType="withEffect">
                                  <p:stCondLst>
                                    <p:cond delay="0"/>
                                  </p:stCondLst>
                                  <p:childTnLst>
                                    <p:set>
                                      <p:cBhvr>
                                        <p:cTn id="113" dur="1" fill="hold">
                                          <p:stCondLst>
                                            <p:cond delay="0"/>
                                          </p:stCondLst>
                                        </p:cTn>
                                        <p:tgtEl>
                                          <p:spTgt spid="111"/>
                                        </p:tgtEl>
                                        <p:attrNameLst>
                                          <p:attrName>style.visibility</p:attrName>
                                        </p:attrNameLst>
                                      </p:cBhvr>
                                      <p:to>
                                        <p:strVal val="visible"/>
                                      </p:to>
                                    </p:set>
                                    <p:animEffect transition="in" filter="wipe(up)">
                                      <p:cBhvr>
                                        <p:cTn id="114" dur="500"/>
                                        <p:tgtEl>
                                          <p:spTgt spid="111"/>
                                        </p:tgtEl>
                                      </p:cBhvr>
                                    </p:animEffect>
                                  </p:childTnLst>
                                </p:cTn>
                              </p:par>
                              <p:par>
                                <p:cTn id="115" presetID="22" presetClass="entr" presetSubtype="1" fill="hold" nodeType="withEffect">
                                  <p:stCondLst>
                                    <p:cond delay="0"/>
                                  </p:stCondLst>
                                  <p:childTnLst>
                                    <p:set>
                                      <p:cBhvr>
                                        <p:cTn id="116" dur="1" fill="hold">
                                          <p:stCondLst>
                                            <p:cond delay="0"/>
                                          </p:stCondLst>
                                        </p:cTn>
                                        <p:tgtEl>
                                          <p:spTgt spid="114"/>
                                        </p:tgtEl>
                                        <p:attrNameLst>
                                          <p:attrName>style.visibility</p:attrName>
                                        </p:attrNameLst>
                                      </p:cBhvr>
                                      <p:to>
                                        <p:strVal val="visible"/>
                                      </p:to>
                                    </p:set>
                                    <p:animEffect transition="in" filter="wipe(up)">
                                      <p:cBhvr>
                                        <p:cTn id="117" dur="500"/>
                                        <p:tgtEl>
                                          <p:spTgt spid="11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16"/>
                                        </p:tgtEl>
                                        <p:attrNameLst>
                                          <p:attrName>style.visibility</p:attrName>
                                        </p:attrNameLst>
                                      </p:cBhvr>
                                      <p:to>
                                        <p:strVal val="visible"/>
                                      </p:to>
                                    </p:set>
                                    <p:animEffect transition="in" filter="wipe(up)">
                                      <p:cBhvr>
                                        <p:cTn id="122" dur="500"/>
                                        <p:tgtEl>
                                          <p:spTgt spid="116"/>
                                        </p:tgtEl>
                                      </p:cBhvr>
                                    </p:animEffect>
                                  </p:childTnLst>
                                </p:cTn>
                              </p:par>
                              <p:par>
                                <p:cTn id="123" presetID="22" presetClass="entr" presetSubtype="1"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animEffect transition="in" filter="wipe(up)">
                                      <p:cBhvr>
                                        <p:cTn id="125" dur="500"/>
                                        <p:tgtEl>
                                          <p:spTgt spid="119"/>
                                        </p:tgtEl>
                                      </p:cBhvr>
                                    </p:animEffect>
                                  </p:childTnLst>
                                </p:cTn>
                              </p:par>
                              <p:par>
                                <p:cTn id="126" presetID="22" presetClass="entr" presetSubtype="1" fill="hold" nodeType="withEffect">
                                  <p:stCondLst>
                                    <p:cond delay="0"/>
                                  </p:stCondLst>
                                  <p:childTnLst>
                                    <p:set>
                                      <p:cBhvr>
                                        <p:cTn id="127" dur="1" fill="hold">
                                          <p:stCondLst>
                                            <p:cond delay="0"/>
                                          </p:stCondLst>
                                        </p:cTn>
                                        <p:tgtEl>
                                          <p:spTgt spid="122"/>
                                        </p:tgtEl>
                                        <p:attrNameLst>
                                          <p:attrName>style.visibility</p:attrName>
                                        </p:attrNameLst>
                                      </p:cBhvr>
                                      <p:to>
                                        <p:strVal val="visible"/>
                                      </p:to>
                                    </p:set>
                                    <p:animEffect transition="in" filter="wipe(up)">
                                      <p:cBhvr>
                                        <p:cTn id="12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p:bldP spid="13" grpId="0"/>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1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p:sp>
        <p:nvSpPr>
          <p:cNvPr id="5" name="Oval 4">
            <a:extLst>
              <a:ext uri="{FF2B5EF4-FFF2-40B4-BE49-F238E27FC236}">
                <a16:creationId xmlns:a16="http://schemas.microsoft.com/office/drawing/2014/main" id="{BDD11F87-DA81-9510-C1CB-0AF4093562CB}"/>
              </a:ext>
            </a:extLst>
          </p:cNvPr>
          <p:cNvSpPr/>
          <p:nvPr/>
        </p:nvSpPr>
        <p:spPr>
          <a:xfrm rot="5400000">
            <a:off x="4092258"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79355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553144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6269337"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696608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773693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Rectangle 11"/>
          <p:cNvSpPr/>
          <p:nvPr/>
        </p:nvSpPr>
        <p:spPr>
          <a:xfrm>
            <a:off x="3991505" y="1658814"/>
            <a:ext cx="391454" cy="523220"/>
          </a:xfrm>
          <a:prstGeom prst="rect">
            <a:avLst/>
          </a:prstGeom>
        </p:spPr>
        <p:txBody>
          <a:bodyPr wrap="none">
            <a:spAutoFit/>
          </a:bodyPr>
          <a:lstStyle/>
          <a:p>
            <a:r>
              <a:rPr lang="en-US" sz="2800" dirty="0">
                <a:solidFill>
                  <a:srgbClr val="002060"/>
                </a:solidFill>
              </a:rPr>
              <a:t>A</a:t>
            </a:r>
          </a:p>
        </p:txBody>
      </p:sp>
      <p:sp>
        <p:nvSpPr>
          <p:cNvPr id="13" name="Rectangle 12"/>
          <p:cNvSpPr/>
          <p:nvPr/>
        </p:nvSpPr>
        <p:spPr>
          <a:xfrm>
            <a:off x="4591279" y="1658814"/>
            <a:ext cx="380232" cy="523220"/>
          </a:xfrm>
          <a:prstGeom prst="rect">
            <a:avLst/>
          </a:prstGeom>
        </p:spPr>
        <p:txBody>
          <a:bodyPr wrap="none">
            <a:spAutoFit/>
          </a:bodyPr>
          <a:lstStyle/>
          <a:p>
            <a:r>
              <a:rPr lang="en-US" sz="2800" dirty="0">
                <a:solidFill>
                  <a:srgbClr val="002060"/>
                </a:solidFill>
              </a:rPr>
              <a:t>B</a:t>
            </a:r>
          </a:p>
        </p:txBody>
      </p:sp>
      <p:sp>
        <p:nvSpPr>
          <p:cNvPr id="14" name="Rectangle 13"/>
          <p:cNvSpPr/>
          <p:nvPr/>
        </p:nvSpPr>
        <p:spPr>
          <a:xfrm>
            <a:off x="5329171" y="1658814"/>
            <a:ext cx="388248" cy="523220"/>
          </a:xfrm>
          <a:prstGeom prst="rect">
            <a:avLst/>
          </a:prstGeom>
        </p:spPr>
        <p:txBody>
          <a:bodyPr wrap="none">
            <a:spAutoFit/>
          </a:bodyPr>
          <a:lstStyle/>
          <a:p>
            <a:r>
              <a:rPr lang="en-US" sz="2800" dirty="0">
                <a:solidFill>
                  <a:srgbClr val="002060"/>
                </a:solidFill>
              </a:rPr>
              <a:t>C</a:t>
            </a:r>
          </a:p>
        </p:txBody>
      </p:sp>
      <p:sp>
        <p:nvSpPr>
          <p:cNvPr id="15" name="Rectangle 14"/>
          <p:cNvSpPr/>
          <p:nvPr/>
        </p:nvSpPr>
        <p:spPr>
          <a:xfrm>
            <a:off x="6083855" y="1658814"/>
            <a:ext cx="389850" cy="523220"/>
          </a:xfrm>
          <a:prstGeom prst="rect">
            <a:avLst/>
          </a:prstGeom>
        </p:spPr>
        <p:txBody>
          <a:bodyPr wrap="none">
            <a:spAutoFit/>
          </a:bodyPr>
          <a:lstStyle/>
          <a:p>
            <a:r>
              <a:rPr lang="en-US" sz="2800" dirty="0">
                <a:solidFill>
                  <a:srgbClr val="002060"/>
                </a:solidFill>
              </a:rPr>
              <a:t>D</a:t>
            </a:r>
          </a:p>
        </p:txBody>
      </p:sp>
      <p:sp>
        <p:nvSpPr>
          <p:cNvPr id="16" name="Rectangle 15"/>
          <p:cNvSpPr/>
          <p:nvPr/>
        </p:nvSpPr>
        <p:spPr>
          <a:xfrm>
            <a:off x="6757344" y="1658814"/>
            <a:ext cx="362600" cy="523220"/>
          </a:xfrm>
          <a:prstGeom prst="rect">
            <a:avLst/>
          </a:prstGeom>
        </p:spPr>
        <p:txBody>
          <a:bodyPr wrap="none">
            <a:spAutoFit/>
          </a:bodyPr>
          <a:lstStyle/>
          <a:p>
            <a:r>
              <a:rPr lang="en-US" sz="2800" dirty="0">
                <a:solidFill>
                  <a:srgbClr val="002060"/>
                </a:solidFill>
              </a:rPr>
              <a:t>E</a:t>
            </a:r>
          </a:p>
        </p:txBody>
      </p:sp>
      <p:sp>
        <p:nvSpPr>
          <p:cNvPr id="17" name="Rectangle 16"/>
          <p:cNvSpPr/>
          <p:nvPr/>
        </p:nvSpPr>
        <p:spPr>
          <a:xfrm>
            <a:off x="7497962" y="1658814"/>
            <a:ext cx="357790" cy="523220"/>
          </a:xfrm>
          <a:prstGeom prst="rect">
            <a:avLst/>
          </a:prstGeom>
        </p:spPr>
        <p:txBody>
          <a:bodyPr wrap="none">
            <a:spAutoFit/>
          </a:bodyPr>
          <a:lstStyle/>
          <a:p>
            <a:r>
              <a:rPr lang="en-US" sz="2800" dirty="0">
                <a:solidFill>
                  <a:srgbClr val="002060"/>
                </a:solidFill>
              </a:rPr>
              <a:t>F</a:t>
            </a:r>
          </a:p>
        </p:txBody>
      </p:sp>
      <p:sp>
        <p:nvSpPr>
          <p:cNvPr id="18" name="Oval 17">
            <a:extLst>
              <a:ext uri="{FF2B5EF4-FFF2-40B4-BE49-F238E27FC236}">
                <a16:creationId xmlns:a16="http://schemas.microsoft.com/office/drawing/2014/main" id="{BDD11F87-DA81-9510-C1CB-0AF4093562CB}"/>
              </a:ext>
            </a:extLst>
          </p:cNvPr>
          <p:cNvSpPr/>
          <p:nvPr/>
        </p:nvSpPr>
        <p:spPr>
          <a:xfrm rot="5400000">
            <a:off x="3590524"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429181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502971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576760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646434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Oval 22">
            <a:extLst>
              <a:ext uri="{FF2B5EF4-FFF2-40B4-BE49-F238E27FC236}">
                <a16:creationId xmlns:a16="http://schemas.microsoft.com/office/drawing/2014/main" id="{BDD11F87-DA81-9510-C1CB-0AF4093562CB}"/>
              </a:ext>
            </a:extLst>
          </p:cNvPr>
          <p:cNvSpPr/>
          <p:nvPr/>
        </p:nvSpPr>
        <p:spPr>
          <a:xfrm rot="5400000">
            <a:off x="723520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4" name="Oval 23">
            <a:extLst>
              <a:ext uri="{FF2B5EF4-FFF2-40B4-BE49-F238E27FC236}">
                <a16:creationId xmlns:a16="http://schemas.microsoft.com/office/drawing/2014/main" id="{BDD11F87-DA81-9510-C1CB-0AF4093562CB}"/>
              </a:ext>
            </a:extLst>
          </p:cNvPr>
          <p:cNvSpPr/>
          <p:nvPr/>
        </p:nvSpPr>
        <p:spPr>
          <a:xfrm rot="5400000">
            <a:off x="793405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5" name="Rectangle 24"/>
          <p:cNvSpPr/>
          <p:nvPr/>
        </p:nvSpPr>
        <p:spPr>
          <a:xfrm>
            <a:off x="3391010" y="4581063"/>
            <a:ext cx="356188" cy="523220"/>
          </a:xfrm>
          <a:prstGeom prst="rect">
            <a:avLst/>
          </a:prstGeom>
        </p:spPr>
        <p:txBody>
          <a:bodyPr wrap="none">
            <a:spAutoFit/>
          </a:bodyPr>
          <a:lstStyle/>
          <a:p>
            <a:r>
              <a:rPr lang="en-US" sz="2800" dirty="0">
                <a:solidFill>
                  <a:srgbClr val="002060"/>
                </a:solidFill>
              </a:rPr>
              <a:t>a</a:t>
            </a:r>
          </a:p>
        </p:txBody>
      </p:sp>
      <p:sp>
        <p:nvSpPr>
          <p:cNvPr id="26" name="Rectangle 25"/>
          <p:cNvSpPr/>
          <p:nvPr/>
        </p:nvSpPr>
        <p:spPr>
          <a:xfrm>
            <a:off x="4106512" y="4581063"/>
            <a:ext cx="360996" cy="523220"/>
          </a:xfrm>
          <a:prstGeom prst="rect">
            <a:avLst/>
          </a:prstGeom>
        </p:spPr>
        <p:txBody>
          <a:bodyPr wrap="none">
            <a:spAutoFit/>
          </a:bodyPr>
          <a:lstStyle/>
          <a:p>
            <a:r>
              <a:rPr lang="en-US" sz="2800" dirty="0">
                <a:solidFill>
                  <a:srgbClr val="002060"/>
                </a:solidFill>
              </a:rPr>
              <a:t>c</a:t>
            </a:r>
          </a:p>
        </p:txBody>
      </p:sp>
      <p:sp>
        <p:nvSpPr>
          <p:cNvPr id="27" name="Rectangle 26"/>
          <p:cNvSpPr/>
          <p:nvPr/>
        </p:nvSpPr>
        <p:spPr>
          <a:xfrm>
            <a:off x="4844404" y="4581063"/>
            <a:ext cx="362600" cy="523220"/>
          </a:xfrm>
          <a:prstGeom prst="rect">
            <a:avLst/>
          </a:prstGeom>
        </p:spPr>
        <p:txBody>
          <a:bodyPr wrap="none">
            <a:spAutoFit/>
          </a:bodyPr>
          <a:lstStyle/>
          <a:p>
            <a:r>
              <a:rPr lang="en-US" sz="2800" dirty="0">
                <a:solidFill>
                  <a:srgbClr val="002060"/>
                </a:solidFill>
              </a:rPr>
              <a:t>d</a:t>
            </a:r>
          </a:p>
        </p:txBody>
      </p:sp>
      <p:sp>
        <p:nvSpPr>
          <p:cNvPr id="28" name="Rectangle 27"/>
          <p:cNvSpPr/>
          <p:nvPr/>
        </p:nvSpPr>
        <p:spPr>
          <a:xfrm>
            <a:off x="5599088" y="4581063"/>
            <a:ext cx="360996" cy="523220"/>
          </a:xfrm>
          <a:prstGeom prst="rect">
            <a:avLst/>
          </a:prstGeom>
        </p:spPr>
        <p:txBody>
          <a:bodyPr wrap="none">
            <a:spAutoFit/>
          </a:bodyPr>
          <a:lstStyle/>
          <a:p>
            <a:r>
              <a:rPr lang="en-US" sz="2800" dirty="0">
                <a:solidFill>
                  <a:srgbClr val="002060"/>
                </a:solidFill>
              </a:rPr>
              <a:t>g</a:t>
            </a:r>
          </a:p>
        </p:txBody>
      </p:sp>
      <p:sp>
        <p:nvSpPr>
          <p:cNvPr id="29" name="Rectangle 28"/>
          <p:cNvSpPr/>
          <p:nvPr/>
        </p:nvSpPr>
        <p:spPr>
          <a:xfrm>
            <a:off x="6272577" y="4581063"/>
            <a:ext cx="357790" cy="523220"/>
          </a:xfrm>
          <a:prstGeom prst="rect">
            <a:avLst/>
          </a:prstGeom>
        </p:spPr>
        <p:txBody>
          <a:bodyPr wrap="none">
            <a:spAutoFit/>
          </a:bodyPr>
          <a:lstStyle/>
          <a:p>
            <a:r>
              <a:rPr lang="en-US" sz="2800" dirty="0">
                <a:solidFill>
                  <a:srgbClr val="002060"/>
                </a:solidFill>
              </a:rPr>
              <a:t>h</a:t>
            </a:r>
          </a:p>
        </p:txBody>
      </p:sp>
      <p:sp>
        <p:nvSpPr>
          <p:cNvPr id="30" name="Rectangle 29"/>
          <p:cNvSpPr/>
          <p:nvPr/>
        </p:nvSpPr>
        <p:spPr>
          <a:xfrm>
            <a:off x="7736935" y="4581063"/>
            <a:ext cx="290464" cy="523220"/>
          </a:xfrm>
          <a:prstGeom prst="rect">
            <a:avLst/>
          </a:prstGeom>
        </p:spPr>
        <p:txBody>
          <a:bodyPr wrap="none">
            <a:spAutoFit/>
          </a:bodyPr>
          <a:lstStyle/>
          <a:p>
            <a:r>
              <a:rPr lang="en-US" sz="2800" dirty="0">
                <a:solidFill>
                  <a:srgbClr val="002060"/>
                </a:solidFill>
              </a:rPr>
              <a:t>t</a:t>
            </a:r>
          </a:p>
        </p:txBody>
      </p:sp>
      <p:sp>
        <p:nvSpPr>
          <p:cNvPr id="31" name="Rectangle 30"/>
          <p:cNvSpPr/>
          <p:nvPr/>
        </p:nvSpPr>
        <p:spPr>
          <a:xfrm>
            <a:off x="7013195" y="4581063"/>
            <a:ext cx="360996" cy="523220"/>
          </a:xfrm>
          <a:prstGeom prst="rect">
            <a:avLst/>
          </a:prstGeom>
        </p:spPr>
        <p:txBody>
          <a:bodyPr wrap="none">
            <a:spAutoFit/>
          </a:bodyPr>
          <a:lstStyle/>
          <a:p>
            <a:r>
              <a:rPr lang="en-US" sz="2800" dirty="0">
                <a:solidFill>
                  <a:srgbClr val="002060"/>
                </a:solidFill>
              </a:rPr>
              <a:t>p</a:t>
            </a:r>
          </a:p>
        </p:txBody>
      </p:sp>
      <p:cxnSp>
        <p:nvCxnSpPr>
          <p:cNvPr id="32" name="Straight Connector 31">
            <a:extLst>
              <a:ext uri="{FF2B5EF4-FFF2-40B4-BE49-F238E27FC236}">
                <a16:creationId xmlns:a16="http://schemas.microsoft.com/office/drawing/2014/main" id="{6205DD86-315C-53B6-CEEF-A9919650168E}"/>
              </a:ext>
            </a:extLst>
          </p:cNvPr>
          <p:cNvCxnSpPr>
            <a:cxnSpLocks/>
            <a:stCxn id="5" idx="7"/>
            <a:endCxn id="20" idx="3"/>
          </p:cNvCxnSpPr>
          <p:nvPr/>
        </p:nvCxnSpPr>
        <p:spPr>
          <a:xfrm>
            <a:off x="4215170" y="2261690"/>
            <a:ext cx="835629"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5" idx="7"/>
            <a:endCxn id="22" idx="3"/>
          </p:cNvCxnSpPr>
          <p:nvPr/>
        </p:nvCxnSpPr>
        <p:spPr>
          <a:xfrm>
            <a:off x="4215170" y="2261690"/>
            <a:ext cx="2270267"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6205DD86-315C-53B6-CEEF-A9919650168E}"/>
              </a:ext>
            </a:extLst>
          </p:cNvPr>
          <p:cNvCxnSpPr>
            <a:cxnSpLocks/>
            <a:stCxn id="5" idx="7"/>
            <a:endCxn id="24" idx="3"/>
          </p:cNvCxnSpPr>
          <p:nvPr/>
        </p:nvCxnSpPr>
        <p:spPr>
          <a:xfrm>
            <a:off x="4215170" y="2261690"/>
            <a:ext cx="3739971" cy="219646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6" idx="6"/>
            <a:endCxn id="21" idx="3"/>
          </p:cNvCxnSpPr>
          <p:nvPr/>
        </p:nvCxnSpPr>
        <p:spPr>
          <a:xfrm>
            <a:off x="4865553" y="2282778"/>
            <a:ext cx="923138"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6" idx="6"/>
            <a:endCxn id="23" idx="3"/>
          </p:cNvCxnSpPr>
          <p:nvPr/>
        </p:nvCxnSpPr>
        <p:spPr>
          <a:xfrm>
            <a:off x="4865553" y="2282778"/>
            <a:ext cx="2390736"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6205DD86-315C-53B6-CEEF-A9919650168E}"/>
              </a:ext>
            </a:extLst>
          </p:cNvPr>
          <p:cNvCxnSpPr>
            <a:cxnSpLocks/>
            <a:endCxn id="24" idx="3"/>
          </p:cNvCxnSpPr>
          <p:nvPr/>
        </p:nvCxnSpPr>
        <p:spPr>
          <a:xfrm>
            <a:off x="4865553" y="2282778"/>
            <a:ext cx="3089588" cy="2175373"/>
          </a:xfrm>
          <a:prstGeom prst="lin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8" idx="6"/>
            <a:endCxn id="18" idx="1"/>
          </p:cNvCxnSpPr>
          <p:nvPr/>
        </p:nvCxnSpPr>
        <p:spPr>
          <a:xfrm flipH="1">
            <a:off x="3713436" y="2282778"/>
            <a:ext cx="1890009"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6205DD86-315C-53B6-CEEF-A9919650168E}"/>
              </a:ext>
            </a:extLst>
          </p:cNvPr>
          <p:cNvCxnSpPr>
            <a:cxnSpLocks/>
            <a:stCxn id="8" idx="6"/>
            <a:endCxn id="21" idx="3"/>
          </p:cNvCxnSpPr>
          <p:nvPr/>
        </p:nvCxnSpPr>
        <p:spPr>
          <a:xfrm>
            <a:off x="5603445" y="2282778"/>
            <a:ext cx="185246"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8" idx="6"/>
            <a:endCxn id="22" idx="3"/>
          </p:cNvCxnSpPr>
          <p:nvPr/>
        </p:nvCxnSpPr>
        <p:spPr>
          <a:xfrm>
            <a:off x="5603445" y="2282778"/>
            <a:ext cx="881992" cy="2175373"/>
          </a:xfrm>
          <a:prstGeom prst="lin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a:extLst>
              <a:ext uri="{FF2B5EF4-FFF2-40B4-BE49-F238E27FC236}">
                <a16:creationId xmlns:a16="http://schemas.microsoft.com/office/drawing/2014/main" id="{6205DD86-315C-53B6-CEEF-A9919650168E}"/>
              </a:ext>
            </a:extLst>
          </p:cNvPr>
          <p:cNvCxnSpPr>
            <a:cxnSpLocks/>
            <a:stCxn id="9" idx="6"/>
            <a:endCxn id="24" idx="3"/>
          </p:cNvCxnSpPr>
          <p:nvPr/>
        </p:nvCxnSpPr>
        <p:spPr>
          <a:xfrm>
            <a:off x="6341337" y="2282778"/>
            <a:ext cx="1613804"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 idx="6"/>
          </p:cNvCxnSpPr>
          <p:nvPr/>
        </p:nvCxnSpPr>
        <p:spPr>
          <a:xfrm>
            <a:off x="6341337" y="2282778"/>
            <a:ext cx="148699"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 idx="6"/>
            <a:endCxn id="23" idx="3"/>
          </p:cNvCxnSpPr>
          <p:nvPr/>
        </p:nvCxnSpPr>
        <p:spPr>
          <a:xfrm>
            <a:off x="6341337" y="2282778"/>
            <a:ext cx="914952"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10" idx="5"/>
            <a:endCxn id="19" idx="1"/>
          </p:cNvCxnSpPr>
          <p:nvPr/>
        </p:nvCxnSpPr>
        <p:spPr>
          <a:xfrm flipH="1">
            <a:off x="4414731" y="2261690"/>
            <a:ext cx="2572440" cy="2196461"/>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 idx="5"/>
            <a:endCxn id="18" idx="1"/>
          </p:cNvCxnSpPr>
          <p:nvPr/>
        </p:nvCxnSpPr>
        <p:spPr>
          <a:xfrm flipH="1">
            <a:off x="3713436" y="2261690"/>
            <a:ext cx="3273735" cy="2196461"/>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6205DD86-315C-53B6-CEEF-A9919650168E}"/>
              </a:ext>
            </a:extLst>
          </p:cNvPr>
          <p:cNvCxnSpPr>
            <a:cxnSpLocks/>
            <a:endCxn id="20" idx="2"/>
          </p:cNvCxnSpPr>
          <p:nvPr/>
        </p:nvCxnSpPr>
        <p:spPr>
          <a:xfrm flipH="1">
            <a:off x="5101711" y="2342848"/>
            <a:ext cx="1779172" cy="2094215"/>
          </a:xfrm>
          <a:prstGeom prst="line">
            <a:avLst/>
          </a:prstGeom>
          <a:solidFill>
            <a:schemeClr val="bg1"/>
          </a:solidFill>
          <a:ln w="38100">
            <a:solidFill>
              <a:srgbClr val="ED8733"/>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6205DD86-315C-53B6-CEEF-A9919650168E}"/>
              </a:ext>
            </a:extLst>
          </p:cNvPr>
          <p:cNvCxnSpPr>
            <a:cxnSpLocks/>
            <a:stCxn id="11" idx="5"/>
            <a:endCxn id="19" idx="1"/>
          </p:cNvCxnSpPr>
          <p:nvPr/>
        </p:nvCxnSpPr>
        <p:spPr>
          <a:xfrm flipH="1">
            <a:off x="4414731" y="2261690"/>
            <a:ext cx="3343292" cy="2196461"/>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11" idx="5"/>
            <a:endCxn id="20" idx="2"/>
          </p:cNvCxnSpPr>
          <p:nvPr/>
        </p:nvCxnSpPr>
        <p:spPr>
          <a:xfrm flipH="1">
            <a:off x="5101711" y="2261690"/>
            <a:ext cx="2656312" cy="2175373"/>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a:extLst>
              <a:ext uri="{FF2B5EF4-FFF2-40B4-BE49-F238E27FC236}">
                <a16:creationId xmlns:a16="http://schemas.microsoft.com/office/drawing/2014/main" id="{6205DD86-315C-53B6-CEEF-A9919650168E}"/>
              </a:ext>
            </a:extLst>
          </p:cNvPr>
          <p:cNvCxnSpPr>
            <a:cxnSpLocks/>
            <a:stCxn id="11" idx="5"/>
            <a:endCxn id="23" idx="2"/>
          </p:cNvCxnSpPr>
          <p:nvPr/>
        </p:nvCxnSpPr>
        <p:spPr>
          <a:xfrm flipH="1">
            <a:off x="7307201" y="2261690"/>
            <a:ext cx="450822" cy="2175373"/>
          </a:xfrm>
          <a:prstGeom prst="lin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Rectangle 126"/>
          <p:cNvSpPr/>
          <p:nvPr/>
        </p:nvSpPr>
        <p:spPr>
          <a:xfrm>
            <a:off x="3509688" y="801984"/>
            <a:ext cx="4963218" cy="523220"/>
          </a:xfrm>
          <a:prstGeom prst="rect">
            <a:avLst/>
          </a:prstGeom>
        </p:spPr>
        <p:txBody>
          <a:bodyPr wrap="none">
            <a:spAutoFit/>
          </a:bodyPr>
          <a:lstStyle/>
          <a:p>
            <a:r>
              <a:rPr lang="en-US" sz="2800" b="1" dirty="0">
                <a:solidFill>
                  <a:srgbClr val="002060"/>
                </a:solidFill>
              </a:rPr>
              <a:t>Solution of problem using graph  </a:t>
            </a:r>
          </a:p>
        </p:txBody>
      </p:sp>
      <p:sp>
        <p:nvSpPr>
          <p:cNvPr id="3" name="Rectangle 2"/>
          <p:cNvSpPr/>
          <p:nvPr/>
        </p:nvSpPr>
        <p:spPr>
          <a:xfrm>
            <a:off x="1772175" y="5841761"/>
            <a:ext cx="8174033" cy="523220"/>
          </a:xfrm>
          <a:prstGeom prst="rect">
            <a:avLst/>
          </a:prstGeom>
        </p:spPr>
        <p:txBody>
          <a:bodyPr wrap="none">
            <a:spAutoFit/>
          </a:bodyPr>
          <a:lstStyle/>
          <a:p>
            <a:r>
              <a:rPr lang="en-US" sz="2800" b="1" dirty="0">
                <a:solidFill>
                  <a:srgbClr val="002060"/>
                </a:solidFill>
              </a:rPr>
              <a:t>Yes, each of the students receive a book he or she likes</a:t>
            </a:r>
          </a:p>
        </p:txBody>
      </p:sp>
      <p:pic>
        <p:nvPicPr>
          <p:cNvPr id="49" name="Picture 48"/>
          <p:cNvPicPr>
            <a:picLocks noChangeAspect="1"/>
          </p:cNvPicPr>
          <p:nvPr/>
        </p:nvPicPr>
        <p:blipFill>
          <a:blip r:embed="rId2"/>
          <a:stretch>
            <a:fillRect/>
          </a:stretch>
        </p:blipFill>
        <p:spPr>
          <a:xfrm>
            <a:off x="9655354" y="1161646"/>
            <a:ext cx="2019205" cy="1517555"/>
          </a:xfrm>
          <a:prstGeom prst="rect">
            <a:avLst/>
          </a:prstGeom>
        </p:spPr>
      </p:pic>
    </p:spTree>
    <p:extLst>
      <p:ext uri="{BB962C8B-B14F-4D97-AF65-F5344CB8AC3E}">
        <p14:creationId xmlns:p14="http://schemas.microsoft.com/office/powerpoint/2010/main" val="11510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32"/>
                                        </p:tgtEl>
                                        <p:attrNameLst>
                                          <p:attrName>stroke.color</p:attrName>
                                        </p:attrNameLst>
                                      </p:cBhvr>
                                      <p:to>
                                        <a:schemeClr val="accent2"/>
                                      </p:to>
                                    </p:animClr>
                                    <p:set>
                                      <p:cBhvr>
                                        <p:cTn id="11" dur="500" fill="hold"/>
                                        <p:tgtEl>
                                          <p:spTgt spid="32"/>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42" presetClass="exit" presetSubtype="0" fill="hold" nodeType="clickEffect">
                                  <p:stCondLst>
                                    <p:cond delay="0"/>
                                  </p:stCondLst>
                                  <p:childTnLst>
                                    <p:animEffect transition="out" filter="fade">
                                      <p:cBhvr>
                                        <p:cTn id="15" dur="1000"/>
                                        <p:tgtEl>
                                          <p:spTgt spid="68"/>
                                        </p:tgtEl>
                                      </p:cBhvr>
                                    </p:animEffect>
                                    <p:anim calcmode="lin" valueType="num">
                                      <p:cBhvr>
                                        <p:cTn id="16" dur="1000"/>
                                        <p:tgtEl>
                                          <p:spTgt spid="68"/>
                                        </p:tgtEl>
                                        <p:attrNameLst>
                                          <p:attrName>ppt_x</p:attrName>
                                        </p:attrNameLst>
                                      </p:cBhvr>
                                      <p:tavLst>
                                        <p:tav tm="0">
                                          <p:val>
                                            <p:strVal val="ppt_x"/>
                                          </p:val>
                                        </p:tav>
                                        <p:tav tm="100000">
                                          <p:val>
                                            <p:strVal val="ppt_x"/>
                                          </p:val>
                                        </p:tav>
                                      </p:tavLst>
                                    </p:anim>
                                    <p:anim calcmode="lin" valueType="num">
                                      <p:cBhvr>
                                        <p:cTn id="17" dur="1000"/>
                                        <p:tgtEl>
                                          <p:spTgt spid="68"/>
                                        </p:tgtEl>
                                        <p:attrNameLst>
                                          <p:attrName>ppt_y</p:attrName>
                                        </p:attrNameLst>
                                      </p:cBhvr>
                                      <p:tavLst>
                                        <p:tav tm="0">
                                          <p:val>
                                            <p:strVal val="ppt_y"/>
                                          </p:val>
                                        </p:tav>
                                        <p:tav tm="100000">
                                          <p:val>
                                            <p:strVal val="ppt_y+.1"/>
                                          </p:val>
                                        </p:tav>
                                      </p:tavLst>
                                    </p:anim>
                                    <p:set>
                                      <p:cBhvr>
                                        <p:cTn id="18" dur="1" fill="hold">
                                          <p:stCondLst>
                                            <p:cond delay="999"/>
                                          </p:stCondLst>
                                        </p:cTn>
                                        <p:tgtEl>
                                          <p:spTgt spid="68"/>
                                        </p:tgtEl>
                                        <p:attrNameLst>
                                          <p:attrName>style.visibility</p:attrName>
                                        </p:attrNameLst>
                                      </p:cBhvr>
                                      <p:to>
                                        <p:strVal val="hidden"/>
                                      </p:to>
                                    </p:set>
                                  </p:childTnLst>
                                </p:cTn>
                              </p:par>
                              <p:par>
                                <p:cTn id="19" presetID="42" presetClass="exit" presetSubtype="0" fill="hold" nodeType="withEffect">
                                  <p:stCondLst>
                                    <p:cond delay="0"/>
                                  </p:stCondLst>
                                  <p:childTnLst>
                                    <p:animEffect transition="out" filter="fade">
                                      <p:cBhvr>
                                        <p:cTn id="20" dur="1000"/>
                                        <p:tgtEl>
                                          <p:spTgt spid="71"/>
                                        </p:tgtEl>
                                      </p:cBhvr>
                                    </p:animEffect>
                                    <p:anim calcmode="lin" valueType="num">
                                      <p:cBhvr>
                                        <p:cTn id="21" dur="1000"/>
                                        <p:tgtEl>
                                          <p:spTgt spid="71"/>
                                        </p:tgtEl>
                                        <p:attrNameLst>
                                          <p:attrName>ppt_x</p:attrName>
                                        </p:attrNameLst>
                                      </p:cBhvr>
                                      <p:tavLst>
                                        <p:tav tm="0">
                                          <p:val>
                                            <p:strVal val="ppt_x"/>
                                          </p:val>
                                        </p:tav>
                                        <p:tav tm="100000">
                                          <p:val>
                                            <p:strVal val="ppt_x"/>
                                          </p:val>
                                        </p:tav>
                                      </p:tavLst>
                                    </p:anim>
                                    <p:anim calcmode="lin" valueType="num">
                                      <p:cBhvr>
                                        <p:cTn id="22" dur="1000"/>
                                        <p:tgtEl>
                                          <p:spTgt spid="71"/>
                                        </p:tgtEl>
                                        <p:attrNameLst>
                                          <p:attrName>ppt_y</p:attrName>
                                        </p:attrNameLst>
                                      </p:cBhvr>
                                      <p:tavLst>
                                        <p:tav tm="0">
                                          <p:val>
                                            <p:strVal val="ppt_y"/>
                                          </p:val>
                                        </p:tav>
                                        <p:tav tm="100000">
                                          <p:val>
                                            <p:strVal val="ppt_y+.1"/>
                                          </p:val>
                                        </p:tav>
                                      </p:tavLst>
                                    </p:anim>
                                    <p:set>
                                      <p:cBhvr>
                                        <p:cTn id="23" dur="1" fill="hold">
                                          <p:stCondLst>
                                            <p:cond delay="999"/>
                                          </p:stCondLst>
                                        </p:cTn>
                                        <p:tgtEl>
                                          <p:spTgt spid="7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14"/>
                                        </p:tgtEl>
                                      </p:cBhvr>
                                    </p:animEffect>
                                    <p:anim calcmode="lin" valueType="num">
                                      <p:cBhvr>
                                        <p:cTn id="28" dur="1000"/>
                                        <p:tgtEl>
                                          <p:spTgt spid="114"/>
                                        </p:tgtEl>
                                        <p:attrNameLst>
                                          <p:attrName>ppt_x</p:attrName>
                                        </p:attrNameLst>
                                      </p:cBhvr>
                                      <p:tavLst>
                                        <p:tav tm="0">
                                          <p:val>
                                            <p:strVal val="ppt_x"/>
                                          </p:val>
                                        </p:tav>
                                        <p:tav tm="100000">
                                          <p:val>
                                            <p:strVal val="ppt_x"/>
                                          </p:val>
                                        </p:tav>
                                      </p:tavLst>
                                    </p:anim>
                                    <p:anim calcmode="lin" valueType="num">
                                      <p:cBhvr>
                                        <p:cTn id="29" dur="1000"/>
                                        <p:tgtEl>
                                          <p:spTgt spid="114"/>
                                        </p:tgtEl>
                                        <p:attrNameLst>
                                          <p:attrName>ppt_y</p:attrName>
                                        </p:attrNameLst>
                                      </p:cBhvr>
                                      <p:tavLst>
                                        <p:tav tm="0">
                                          <p:val>
                                            <p:strVal val="ppt_y"/>
                                          </p:val>
                                        </p:tav>
                                        <p:tav tm="100000">
                                          <p:val>
                                            <p:strVal val="ppt_y+.1"/>
                                          </p:val>
                                        </p:tav>
                                      </p:tavLst>
                                    </p:anim>
                                    <p:set>
                                      <p:cBhvr>
                                        <p:cTn id="30" dur="1" fill="hold">
                                          <p:stCondLst>
                                            <p:cond delay="999"/>
                                          </p:stCondLst>
                                        </p:cTn>
                                        <p:tgtEl>
                                          <p:spTgt spid="114"/>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1000"/>
                                        <p:tgtEl>
                                          <p:spTgt spid="119"/>
                                        </p:tgtEl>
                                      </p:cBhvr>
                                    </p:animEffect>
                                    <p:anim calcmode="lin" valueType="num">
                                      <p:cBhvr>
                                        <p:cTn id="33" dur="1000"/>
                                        <p:tgtEl>
                                          <p:spTgt spid="119"/>
                                        </p:tgtEl>
                                        <p:attrNameLst>
                                          <p:attrName>ppt_x</p:attrName>
                                        </p:attrNameLst>
                                      </p:cBhvr>
                                      <p:tavLst>
                                        <p:tav tm="0">
                                          <p:val>
                                            <p:strVal val="ppt_x"/>
                                          </p:val>
                                        </p:tav>
                                        <p:tav tm="100000">
                                          <p:val>
                                            <p:strVal val="ppt_x"/>
                                          </p:val>
                                        </p:tav>
                                      </p:tavLst>
                                    </p:anim>
                                    <p:anim calcmode="lin" valueType="num">
                                      <p:cBhvr>
                                        <p:cTn id="34" dur="1000"/>
                                        <p:tgtEl>
                                          <p:spTgt spid="119"/>
                                        </p:tgtEl>
                                        <p:attrNameLst>
                                          <p:attrName>ppt_y</p:attrName>
                                        </p:attrNameLst>
                                      </p:cBhvr>
                                      <p:tavLst>
                                        <p:tav tm="0">
                                          <p:val>
                                            <p:strVal val="ppt_y"/>
                                          </p:val>
                                        </p:tav>
                                        <p:tav tm="100000">
                                          <p:val>
                                            <p:strVal val="ppt_y+.1"/>
                                          </p:val>
                                        </p:tav>
                                      </p:tavLst>
                                    </p:anim>
                                    <p:set>
                                      <p:cBhvr>
                                        <p:cTn id="35" dur="1" fill="hold">
                                          <p:stCondLst>
                                            <p:cond delay="999"/>
                                          </p:stCondLst>
                                        </p:cTn>
                                        <p:tgtEl>
                                          <p:spTgt spid="11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78"/>
                                        </p:tgtEl>
                                        <p:attrNameLst>
                                          <p:attrName>stroke.color</p:attrName>
                                        </p:attrNameLst>
                                      </p:cBhvr>
                                      <p:to>
                                        <a:schemeClr val="accent2"/>
                                      </p:to>
                                    </p:animClr>
                                    <p:set>
                                      <p:cBhvr>
                                        <p:cTn id="40" dur="500" fill="hold"/>
                                        <p:tgtEl>
                                          <p:spTgt spid="78"/>
                                        </p:tgtEl>
                                        <p:attrNameLst>
                                          <p:attrName>stroke.on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84"/>
                                        </p:tgtEl>
                                      </p:cBhvr>
                                    </p:animEffect>
                                    <p:anim calcmode="lin" valueType="num">
                                      <p:cBhvr>
                                        <p:cTn id="45" dur="1000"/>
                                        <p:tgtEl>
                                          <p:spTgt spid="84"/>
                                        </p:tgtEl>
                                        <p:attrNameLst>
                                          <p:attrName>ppt_x</p:attrName>
                                        </p:attrNameLst>
                                      </p:cBhvr>
                                      <p:tavLst>
                                        <p:tav tm="0">
                                          <p:val>
                                            <p:strVal val="ppt_x"/>
                                          </p:val>
                                        </p:tav>
                                        <p:tav tm="100000">
                                          <p:val>
                                            <p:strVal val="ppt_x"/>
                                          </p:val>
                                        </p:tav>
                                      </p:tavLst>
                                    </p:anim>
                                    <p:anim calcmode="lin" valueType="num">
                                      <p:cBhvr>
                                        <p:cTn id="46" dur="1000"/>
                                        <p:tgtEl>
                                          <p:spTgt spid="84"/>
                                        </p:tgtEl>
                                        <p:attrNameLst>
                                          <p:attrName>ppt_y</p:attrName>
                                        </p:attrNameLst>
                                      </p:cBhvr>
                                      <p:tavLst>
                                        <p:tav tm="0">
                                          <p:val>
                                            <p:strVal val="ppt_y"/>
                                          </p:val>
                                        </p:tav>
                                        <p:tav tm="100000">
                                          <p:val>
                                            <p:strVal val="ppt_y+.1"/>
                                          </p:val>
                                        </p:tav>
                                      </p:tavLst>
                                    </p:anim>
                                    <p:set>
                                      <p:cBhvr>
                                        <p:cTn id="47" dur="1" fill="hold">
                                          <p:stCondLst>
                                            <p:cond delay="999"/>
                                          </p:stCondLst>
                                        </p:cTn>
                                        <p:tgtEl>
                                          <p:spTgt spid="84"/>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1000"/>
                                        <p:tgtEl>
                                          <p:spTgt spid="81"/>
                                        </p:tgtEl>
                                      </p:cBhvr>
                                    </p:animEffect>
                                    <p:anim calcmode="lin" valueType="num">
                                      <p:cBhvr>
                                        <p:cTn id="50" dur="1000"/>
                                        <p:tgtEl>
                                          <p:spTgt spid="81"/>
                                        </p:tgtEl>
                                        <p:attrNameLst>
                                          <p:attrName>ppt_x</p:attrName>
                                        </p:attrNameLst>
                                      </p:cBhvr>
                                      <p:tavLst>
                                        <p:tav tm="0">
                                          <p:val>
                                            <p:strVal val="ppt_x"/>
                                          </p:val>
                                        </p:tav>
                                        <p:tav tm="100000">
                                          <p:val>
                                            <p:strVal val="ppt_x"/>
                                          </p:val>
                                        </p:tav>
                                      </p:tavLst>
                                    </p:anim>
                                    <p:anim calcmode="lin" valueType="num">
                                      <p:cBhvr>
                                        <p:cTn id="51" dur="1000"/>
                                        <p:tgtEl>
                                          <p:spTgt spid="81"/>
                                        </p:tgtEl>
                                        <p:attrNameLst>
                                          <p:attrName>ppt_y</p:attrName>
                                        </p:attrNameLst>
                                      </p:cBhvr>
                                      <p:tavLst>
                                        <p:tav tm="0">
                                          <p:val>
                                            <p:strVal val="ppt_y"/>
                                          </p:val>
                                        </p:tav>
                                        <p:tav tm="100000">
                                          <p:val>
                                            <p:strVal val="ppt_y+.1"/>
                                          </p:val>
                                        </p:tav>
                                      </p:tavLst>
                                    </p:anim>
                                    <p:set>
                                      <p:cBhvr>
                                        <p:cTn id="52" dur="1" fill="hold">
                                          <p:stCondLst>
                                            <p:cond delay="999"/>
                                          </p:stCondLst>
                                        </p:cTn>
                                        <p:tgtEl>
                                          <p:spTgt spid="8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nodeType="clickEffect">
                                  <p:stCondLst>
                                    <p:cond delay="0"/>
                                  </p:stCondLst>
                                  <p:childTnLst>
                                    <p:animEffect transition="out" filter="fade">
                                      <p:cBhvr>
                                        <p:cTn id="56" dur="1000"/>
                                        <p:tgtEl>
                                          <p:spTgt spid="89"/>
                                        </p:tgtEl>
                                      </p:cBhvr>
                                    </p:animEffect>
                                    <p:anim calcmode="lin" valueType="num">
                                      <p:cBhvr>
                                        <p:cTn id="57" dur="1000"/>
                                        <p:tgtEl>
                                          <p:spTgt spid="89"/>
                                        </p:tgtEl>
                                        <p:attrNameLst>
                                          <p:attrName>ppt_x</p:attrName>
                                        </p:attrNameLst>
                                      </p:cBhvr>
                                      <p:tavLst>
                                        <p:tav tm="0">
                                          <p:val>
                                            <p:strVal val="ppt_x"/>
                                          </p:val>
                                        </p:tav>
                                        <p:tav tm="100000">
                                          <p:val>
                                            <p:strVal val="ppt_x"/>
                                          </p:val>
                                        </p:tav>
                                      </p:tavLst>
                                    </p:anim>
                                    <p:anim calcmode="lin" valueType="num">
                                      <p:cBhvr>
                                        <p:cTn id="58" dur="1000"/>
                                        <p:tgtEl>
                                          <p:spTgt spid="89"/>
                                        </p:tgtEl>
                                        <p:attrNameLst>
                                          <p:attrName>ppt_y</p:attrName>
                                        </p:attrNameLst>
                                      </p:cBhvr>
                                      <p:tavLst>
                                        <p:tav tm="0">
                                          <p:val>
                                            <p:strVal val="ppt_y"/>
                                          </p:val>
                                        </p:tav>
                                        <p:tav tm="100000">
                                          <p:val>
                                            <p:strVal val="ppt_y+.1"/>
                                          </p:val>
                                        </p:tav>
                                      </p:tavLst>
                                    </p:anim>
                                    <p:set>
                                      <p:cBhvr>
                                        <p:cTn id="59" dur="1" fill="hold">
                                          <p:stCondLst>
                                            <p:cond delay="999"/>
                                          </p:stCondLst>
                                        </p:cTn>
                                        <p:tgtEl>
                                          <p:spTgt spid="8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500" fill="hold"/>
                                        <p:tgtEl>
                                          <p:spTgt spid="86"/>
                                        </p:tgtEl>
                                        <p:attrNameLst>
                                          <p:attrName>stroke.color</p:attrName>
                                        </p:attrNameLst>
                                      </p:cBhvr>
                                      <p:to>
                                        <a:schemeClr val="accent2"/>
                                      </p:to>
                                    </p:animClr>
                                    <p:set>
                                      <p:cBhvr>
                                        <p:cTn id="64" dur="500" fill="hold"/>
                                        <p:tgtEl>
                                          <p:spTgt spid="86"/>
                                        </p:tgtEl>
                                        <p:attrNameLst>
                                          <p:attrName>stroke.on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42" presetClass="exit" presetSubtype="0" fill="hold" nodeType="clickEffect">
                                  <p:stCondLst>
                                    <p:cond delay="0"/>
                                  </p:stCondLst>
                                  <p:childTnLst>
                                    <p:animEffect transition="out" filter="fade">
                                      <p:cBhvr>
                                        <p:cTn id="68" dur="1000"/>
                                        <p:tgtEl>
                                          <p:spTgt spid="111"/>
                                        </p:tgtEl>
                                      </p:cBhvr>
                                    </p:animEffect>
                                    <p:anim calcmode="lin" valueType="num">
                                      <p:cBhvr>
                                        <p:cTn id="69" dur="1000"/>
                                        <p:tgtEl>
                                          <p:spTgt spid="111"/>
                                        </p:tgtEl>
                                        <p:attrNameLst>
                                          <p:attrName>ppt_x</p:attrName>
                                        </p:attrNameLst>
                                      </p:cBhvr>
                                      <p:tavLst>
                                        <p:tav tm="0">
                                          <p:val>
                                            <p:strVal val="ppt_x"/>
                                          </p:val>
                                        </p:tav>
                                        <p:tav tm="100000">
                                          <p:val>
                                            <p:strVal val="ppt_x"/>
                                          </p:val>
                                        </p:tav>
                                      </p:tavLst>
                                    </p:anim>
                                    <p:anim calcmode="lin" valueType="num">
                                      <p:cBhvr>
                                        <p:cTn id="70" dur="1000"/>
                                        <p:tgtEl>
                                          <p:spTgt spid="111"/>
                                        </p:tgtEl>
                                        <p:attrNameLst>
                                          <p:attrName>ppt_y</p:attrName>
                                        </p:attrNameLst>
                                      </p:cBhvr>
                                      <p:tavLst>
                                        <p:tav tm="0">
                                          <p:val>
                                            <p:strVal val="ppt_y"/>
                                          </p:val>
                                        </p:tav>
                                        <p:tav tm="100000">
                                          <p:val>
                                            <p:strVal val="ppt_y+.1"/>
                                          </p:val>
                                        </p:tav>
                                      </p:tavLst>
                                    </p:anim>
                                    <p:set>
                                      <p:cBhvr>
                                        <p:cTn id="71" dur="1" fill="hold">
                                          <p:stCondLst>
                                            <p:cond delay="999"/>
                                          </p:stCondLst>
                                        </p:cTn>
                                        <p:tgtEl>
                                          <p:spTgt spid="11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2" presetClass="exit" presetSubtype="0" fill="hold" nodeType="clickEffect">
                                  <p:stCondLst>
                                    <p:cond delay="0"/>
                                  </p:stCondLst>
                                  <p:childTnLst>
                                    <p:animEffect transition="out" filter="fade">
                                      <p:cBhvr>
                                        <p:cTn id="75" dur="1000"/>
                                        <p:tgtEl>
                                          <p:spTgt spid="92"/>
                                        </p:tgtEl>
                                      </p:cBhvr>
                                    </p:animEffect>
                                    <p:anim calcmode="lin" valueType="num">
                                      <p:cBhvr>
                                        <p:cTn id="76" dur="1000"/>
                                        <p:tgtEl>
                                          <p:spTgt spid="92"/>
                                        </p:tgtEl>
                                        <p:attrNameLst>
                                          <p:attrName>ppt_x</p:attrName>
                                        </p:attrNameLst>
                                      </p:cBhvr>
                                      <p:tavLst>
                                        <p:tav tm="0">
                                          <p:val>
                                            <p:strVal val="ppt_x"/>
                                          </p:val>
                                        </p:tav>
                                        <p:tav tm="100000">
                                          <p:val>
                                            <p:strVal val="ppt_x"/>
                                          </p:val>
                                        </p:tav>
                                      </p:tavLst>
                                    </p:anim>
                                    <p:anim calcmode="lin" valueType="num">
                                      <p:cBhvr>
                                        <p:cTn id="77" dur="1000"/>
                                        <p:tgtEl>
                                          <p:spTgt spid="92"/>
                                        </p:tgtEl>
                                        <p:attrNameLst>
                                          <p:attrName>ppt_y</p:attrName>
                                        </p:attrNameLst>
                                      </p:cBhvr>
                                      <p:tavLst>
                                        <p:tav tm="0">
                                          <p:val>
                                            <p:strVal val="ppt_y"/>
                                          </p:val>
                                        </p:tav>
                                        <p:tav tm="100000">
                                          <p:val>
                                            <p:strVal val="ppt_y+.1"/>
                                          </p:val>
                                        </p:tav>
                                      </p:tavLst>
                                    </p:anim>
                                    <p:set>
                                      <p:cBhvr>
                                        <p:cTn id="78" dur="1" fill="hold">
                                          <p:stCondLst>
                                            <p:cond delay="999"/>
                                          </p:stCondLst>
                                        </p:cTn>
                                        <p:tgtEl>
                                          <p:spTgt spid="9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7" presetClass="emph" presetSubtype="2" fill="hold" nodeType="clickEffect">
                                  <p:stCondLst>
                                    <p:cond delay="0"/>
                                  </p:stCondLst>
                                  <p:childTnLst>
                                    <p:animClr clrSpc="rgb" dir="cw">
                                      <p:cBhvr>
                                        <p:cTn id="82" dur="500" fill="hold"/>
                                        <p:tgtEl>
                                          <p:spTgt spid="96"/>
                                        </p:tgtEl>
                                        <p:attrNameLst>
                                          <p:attrName>stroke.color</p:attrName>
                                        </p:attrNameLst>
                                      </p:cBhvr>
                                      <p:to>
                                        <a:schemeClr val="accent2"/>
                                      </p:to>
                                    </p:animClr>
                                    <p:set>
                                      <p:cBhvr>
                                        <p:cTn id="83" dur="500" fill="hold"/>
                                        <p:tgtEl>
                                          <p:spTgt spid="96"/>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42" presetClass="exit" presetSubtype="0" fill="hold" nodeType="clickEffect">
                                  <p:stCondLst>
                                    <p:cond delay="0"/>
                                  </p:stCondLst>
                                  <p:childTnLst>
                                    <p:animEffect transition="out" filter="fade">
                                      <p:cBhvr>
                                        <p:cTn id="87" dur="1000"/>
                                        <p:tgtEl>
                                          <p:spTgt spid="97"/>
                                        </p:tgtEl>
                                      </p:cBhvr>
                                    </p:animEffect>
                                    <p:anim calcmode="lin" valueType="num">
                                      <p:cBhvr>
                                        <p:cTn id="88" dur="1000"/>
                                        <p:tgtEl>
                                          <p:spTgt spid="97"/>
                                        </p:tgtEl>
                                        <p:attrNameLst>
                                          <p:attrName>ppt_x</p:attrName>
                                        </p:attrNameLst>
                                      </p:cBhvr>
                                      <p:tavLst>
                                        <p:tav tm="0">
                                          <p:val>
                                            <p:strVal val="ppt_x"/>
                                          </p:val>
                                        </p:tav>
                                        <p:tav tm="100000">
                                          <p:val>
                                            <p:strVal val="ppt_x"/>
                                          </p:val>
                                        </p:tav>
                                      </p:tavLst>
                                    </p:anim>
                                    <p:anim calcmode="lin" valueType="num">
                                      <p:cBhvr>
                                        <p:cTn id="89" dur="1000"/>
                                        <p:tgtEl>
                                          <p:spTgt spid="97"/>
                                        </p:tgtEl>
                                        <p:attrNameLst>
                                          <p:attrName>ppt_y</p:attrName>
                                        </p:attrNameLst>
                                      </p:cBhvr>
                                      <p:tavLst>
                                        <p:tav tm="0">
                                          <p:val>
                                            <p:strVal val="ppt_y"/>
                                          </p:val>
                                        </p:tav>
                                        <p:tav tm="100000">
                                          <p:val>
                                            <p:strVal val="ppt_y+.1"/>
                                          </p:val>
                                        </p:tav>
                                      </p:tavLst>
                                    </p:anim>
                                    <p:set>
                                      <p:cBhvr>
                                        <p:cTn id="90" dur="1" fill="hold">
                                          <p:stCondLst>
                                            <p:cond delay="999"/>
                                          </p:stCondLst>
                                        </p:cTn>
                                        <p:tgtEl>
                                          <p:spTgt spid="97"/>
                                        </p:tgtEl>
                                        <p:attrNameLst>
                                          <p:attrName>style.visibility</p:attrName>
                                        </p:attrNameLst>
                                      </p:cBhvr>
                                      <p:to>
                                        <p:strVal val="hidden"/>
                                      </p:to>
                                    </p:set>
                                  </p:childTnLst>
                                </p:cTn>
                              </p:par>
                              <p:par>
                                <p:cTn id="91" presetID="42" presetClass="exit" presetSubtype="0" fill="hold" nodeType="withEffect">
                                  <p:stCondLst>
                                    <p:cond delay="0"/>
                                  </p:stCondLst>
                                  <p:childTnLst>
                                    <p:animEffect transition="out" filter="fade">
                                      <p:cBhvr>
                                        <p:cTn id="92" dur="1000"/>
                                        <p:tgtEl>
                                          <p:spTgt spid="95"/>
                                        </p:tgtEl>
                                      </p:cBhvr>
                                    </p:animEffect>
                                    <p:anim calcmode="lin" valueType="num">
                                      <p:cBhvr>
                                        <p:cTn id="93" dur="1000"/>
                                        <p:tgtEl>
                                          <p:spTgt spid="95"/>
                                        </p:tgtEl>
                                        <p:attrNameLst>
                                          <p:attrName>ppt_x</p:attrName>
                                        </p:attrNameLst>
                                      </p:cBhvr>
                                      <p:tavLst>
                                        <p:tav tm="0">
                                          <p:val>
                                            <p:strVal val="ppt_x"/>
                                          </p:val>
                                        </p:tav>
                                        <p:tav tm="100000">
                                          <p:val>
                                            <p:strVal val="ppt_x"/>
                                          </p:val>
                                        </p:tav>
                                      </p:tavLst>
                                    </p:anim>
                                    <p:anim calcmode="lin" valueType="num">
                                      <p:cBhvr>
                                        <p:cTn id="94" dur="1000"/>
                                        <p:tgtEl>
                                          <p:spTgt spid="95"/>
                                        </p:tgtEl>
                                        <p:attrNameLst>
                                          <p:attrName>ppt_y</p:attrName>
                                        </p:attrNameLst>
                                      </p:cBhvr>
                                      <p:tavLst>
                                        <p:tav tm="0">
                                          <p:val>
                                            <p:strVal val="ppt_y"/>
                                          </p:val>
                                        </p:tav>
                                        <p:tav tm="100000">
                                          <p:val>
                                            <p:strVal val="ppt_y+.1"/>
                                          </p:val>
                                        </p:tav>
                                      </p:tavLst>
                                    </p:anim>
                                    <p:set>
                                      <p:cBhvr>
                                        <p:cTn id="95" dur="1" fill="hold">
                                          <p:stCondLst>
                                            <p:cond delay="999"/>
                                          </p:stCondLst>
                                        </p:cTn>
                                        <p:tgtEl>
                                          <p:spTgt spid="95"/>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500" fill="hold"/>
                                        <p:tgtEl>
                                          <p:spTgt spid="106"/>
                                        </p:tgtEl>
                                        <p:attrNameLst>
                                          <p:attrName>stroke.color</p:attrName>
                                        </p:attrNameLst>
                                      </p:cBhvr>
                                      <p:to>
                                        <a:schemeClr val="accent2"/>
                                      </p:to>
                                    </p:animClr>
                                    <p:set>
                                      <p:cBhvr>
                                        <p:cTn id="100" dur="500" fill="hold"/>
                                        <p:tgtEl>
                                          <p:spTgt spid="106"/>
                                        </p:tgtEl>
                                        <p:attrNameLst>
                                          <p:attrName>stroke.on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nodeType="clickEffect">
                                  <p:stCondLst>
                                    <p:cond delay="0"/>
                                  </p:stCondLst>
                                  <p:childTnLst>
                                    <p:animEffect transition="out" filter="fade">
                                      <p:cBhvr>
                                        <p:cTn id="104" dur="1000"/>
                                        <p:tgtEl>
                                          <p:spTgt spid="116"/>
                                        </p:tgtEl>
                                      </p:cBhvr>
                                    </p:animEffect>
                                    <p:anim calcmode="lin" valueType="num">
                                      <p:cBhvr>
                                        <p:cTn id="105" dur="1000"/>
                                        <p:tgtEl>
                                          <p:spTgt spid="116"/>
                                        </p:tgtEl>
                                        <p:attrNameLst>
                                          <p:attrName>ppt_x</p:attrName>
                                        </p:attrNameLst>
                                      </p:cBhvr>
                                      <p:tavLst>
                                        <p:tav tm="0">
                                          <p:val>
                                            <p:strVal val="ppt_x"/>
                                          </p:val>
                                        </p:tav>
                                        <p:tav tm="100000">
                                          <p:val>
                                            <p:strVal val="ppt_x"/>
                                          </p:val>
                                        </p:tav>
                                      </p:tavLst>
                                    </p:anim>
                                    <p:anim calcmode="lin" valueType="num">
                                      <p:cBhvr>
                                        <p:cTn id="106" dur="1000"/>
                                        <p:tgtEl>
                                          <p:spTgt spid="116"/>
                                        </p:tgtEl>
                                        <p:attrNameLst>
                                          <p:attrName>ppt_y</p:attrName>
                                        </p:attrNameLst>
                                      </p:cBhvr>
                                      <p:tavLst>
                                        <p:tav tm="0">
                                          <p:val>
                                            <p:strVal val="ppt_y"/>
                                          </p:val>
                                        </p:tav>
                                        <p:tav tm="100000">
                                          <p:val>
                                            <p:strVal val="ppt_y+.1"/>
                                          </p:val>
                                        </p:tav>
                                      </p:tavLst>
                                    </p:anim>
                                    <p:set>
                                      <p:cBhvr>
                                        <p:cTn id="107" dur="1" fill="hold">
                                          <p:stCondLst>
                                            <p:cond delay="999"/>
                                          </p:stCondLst>
                                        </p:cTn>
                                        <p:tgtEl>
                                          <p:spTgt spid="11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7" presetClass="emph" presetSubtype="2" fill="hold" nodeType="clickEffect">
                                  <p:stCondLst>
                                    <p:cond delay="0"/>
                                  </p:stCondLst>
                                  <p:childTnLst>
                                    <p:animClr clrSpc="rgb" dir="cw">
                                      <p:cBhvr>
                                        <p:cTn id="111" dur="500" fill="hold"/>
                                        <p:tgtEl>
                                          <p:spTgt spid="122"/>
                                        </p:tgtEl>
                                        <p:attrNameLst>
                                          <p:attrName>stroke.color</p:attrName>
                                        </p:attrNameLst>
                                      </p:cBhvr>
                                      <p:to>
                                        <a:schemeClr val="accent2"/>
                                      </p:to>
                                    </p:animClr>
                                    <p:set>
                                      <p:cBhvr>
                                        <p:cTn id="112" dur="500" fill="hold"/>
                                        <p:tgtEl>
                                          <p:spTgt spid="122"/>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p:sp>
        <p:nvSpPr>
          <p:cNvPr id="3" name="Content Placeholder 2"/>
          <p:cNvSpPr>
            <a:spLocks noGrp="1"/>
          </p:cNvSpPr>
          <p:nvPr>
            <p:ph idx="1"/>
          </p:nvPr>
        </p:nvSpPr>
        <p:spPr/>
        <p:txBody>
          <a:bodyPr/>
          <a:lstStyle/>
          <a:p>
            <a:r>
              <a:rPr lang="en-US" dirty="0"/>
              <a:t>Seven seniors (B), (D), (F), (J), (K), (L) and (M) are looking for positions after they graduate. </a:t>
            </a:r>
          </a:p>
          <a:p>
            <a:r>
              <a:rPr lang="en-US" dirty="0"/>
              <a:t>The University Placement Office has posted open positions for an accountant (a), consultant (c), editor (e), programmer (p), reporter (r), secretary (s) and teacher (t). </a:t>
            </a:r>
          </a:p>
          <a:p>
            <a:r>
              <a:rPr lang="en-US" dirty="0"/>
              <a:t>Each of the seven students has applied for some of these positions: The preferences of the students for the available subjects are as follows: </a:t>
            </a:r>
          </a:p>
          <a:p>
            <a:r>
              <a:rPr lang="en-US" dirty="0"/>
              <a:t>Student B prefers c and e. Student D prefers a, c, p, s, and t. Student F prefers c, and r. Student J prefers c, e, and r. Student K prefers a, e, p, and s. Student L prefers e and r, and Student M prefers p, r, s, and t.</a:t>
            </a:r>
          </a:p>
          <a:p>
            <a:r>
              <a:rPr lang="en-US" dirty="0"/>
              <a:t>Is it possible for each student to be hired for a job for which he or she has applied?</a:t>
            </a:r>
          </a:p>
        </p:txBody>
      </p:sp>
    </p:spTree>
    <p:extLst>
      <p:ext uri="{BB962C8B-B14F-4D97-AF65-F5344CB8AC3E}">
        <p14:creationId xmlns:p14="http://schemas.microsoft.com/office/powerpoint/2010/main" val="1595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p:sp>
        <p:nvSpPr>
          <p:cNvPr id="5" name="Oval 4">
            <a:extLst>
              <a:ext uri="{FF2B5EF4-FFF2-40B4-BE49-F238E27FC236}">
                <a16:creationId xmlns:a16="http://schemas.microsoft.com/office/drawing/2014/main" id="{BDD11F87-DA81-9510-C1CB-0AF4093562CB}"/>
              </a:ext>
            </a:extLst>
          </p:cNvPr>
          <p:cNvSpPr/>
          <p:nvPr/>
        </p:nvSpPr>
        <p:spPr>
          <a:xfrm rot="5400000">
            <a:off x="4092258"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79355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553144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6269337"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6966083"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773693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Rectangle 10"/>
          <p:cNvSpPr/>
          <p:nvPr/>
        </p:nvSpPr>
        <p:spPr>
          <a:xfrm>
            <a:off x="3991505" y="1658814"/>
            <a:ext cx="380232" cy="523220"/>
          </a:xfrm>
          <a:prstGeom prst="rect">
            <a:avLst/>
          </a:prstGeom>
        </p:spPr>
        <p:txBody>
          <a:bodyPr wrap="none">
            <a:spAutoFit/>
          </a:bodyPr>
          <a:lstStyle/>
          <a:p>
            <a:r>
              <a:rPr lang="en-US" sz="2800" dirty="0">
                <a:solidFill>
                  <a:srgbClr val="002060"/>
                </a:solidFill>
              </a:rPr>
              <a:t>B</a:t>
            </a:r>
          </a:p>
        </p:txBody>
      </p:sp>
      <p:sp>
        <p:nvSpPr>
          <p:cNvPr id="12" name="Rectangle 11"/>
          <p:cNvSpPr/>
          <p:nvPr/>
        </p:nvSpPr>
        <p:spPr>
          <a:xfrm>
            <a:off x="4591279" y="1658814"/>
            <a:ext cx="389850" cy="523220"/>
          </a:xfrm>
          <a:prstGeom prst="rect">
            <a:avLst/>
          </a:prstGeom>
        </p:spPr>
        <p:txBody>
          <a:bodyPr wrap="none">
            <a:spAutoFit/>
          </a:bodyPr>
          <a:lstStyle/>
          <a:p>
            <a:r>
              <a:rPr lang="en-US" sz="2800" dirty="0">
                <a:solidFill>
                  <a:srgbClr val="002060"/>
                </a:solidFill>
              </a:rPr>
              <a:t>D</a:t>
            </a:r>
          </a:p>
        </p:txBody>
      </p:sp>
      <p:sp>
        <p:nvSpPr>
          <p:cNvPr id="13" name="Rectangle 12"/>
          <p:cNvSpPr/>
          <p:nvPr/>
        </p:nvSpPr>
        <p:spPr>
          <a:xfrm>
            <a:off x="5329171" y="1658814"/>
            <a:ext cx="357790" cy="523220"/>
          </a:xfrm>
          <a:prstGeom prst="rect">
            <a:avLst/>
          </a:prstGeom>
        </p:spPr>
        <p:txBody>
          <a:bodyPr wrap="none">
            <a:spAutoFit/>
          </a:bodyPr>
          <a:lstStyle/>
          <a:p>
            <a:r>
              <a:rPr lang="en-US" sz="2800" dirty="0">
                <a:solidFill>
                  <a:srgbClr val="002060"/>
                </a:solidFill>
              </a:rPr>
              <a:t>F</a:t>
            </a:r>
          </a:p>
        </p:txBody>
      </p:sp>
      <p:sp>
        <p:nvSpPr>
          <p:cNvPr id="14" name="Rectangle 13"/>
          <p:cNvSpPr/>
          <p:nvPr/>
        </p:nvSpPr>
        <p:spPr>
          <a:xfrm>
            <a:off x="6179105" y="1649289"/>
            <a:ext cx="357790" cy="523220"/>
          </a:xfrm>
          <a:prstGeom prst="rect">
            <a:avLst/>
          </a:prstGeom>
        </p:spPr>
        <p:txBody>
          <a:bodyPr wrap="none">
            <a:spAutoFit/>
          </a:bodyPr>
          <a:lstStyle/>
          <a:p>
            <a:r>
              <a:rPr lang="en-US" sz="2800" dirty="0">
                <a:solidFill>
                  <a:srgbClr val="002060"/>
                </a:solidFill>
              </a:rPr>
              <a:t>J</a:t>
            </a:r>
          </a:p>
        </p:txBody>
      </p:sp>
      <p:sp>
        <p:nvSpPr>
          <p:cNvPr id="15" name="Rectangle 14"/>
          <p:cNvSpPr/>
          <p:nvPr/>
        </p:nvSpPr>
        <p:spPr>
          <a:xfrm>
            <a:off x="6890694" y="1658814"/>
            <a:ext cx="380232" cy="523220"/>
          </a:xfrm>
          <a:prstGeom prst="rect">
            <a:avLst/>
          </a:prstGeom>
        </p:spPr>
        <p:txBody>
          <a:bodyPr wrap="none">
            <a:spAutoFit/>
          </a:bodyPr>
          <a:lstStyle/>
          <a:p>
            <a:r>
              <a:rPr lang="en-US" sz="2800" dirty="0">
                <a:solidFill>
                  <a:srgbClr val="002060"/>
                </a:solidFill>
              </a:rPr>
              <a:t>K</a:t>
            </a:r>
          </a:p>
        </p:txBody>
      </p:sp>
      <p:sp>
        <p:nvSpPr>
          <p:cNvPr id="16" name="Rectangle 15"/>
          <p:cNvSpPr/>
          <p:nvPr/>
        </p:nvSpPr>
        <p:spPr>
          <a:xfrm>
            <a:off x="7650362" y="1649289"/>
            <a:ext cx="356188" cy="523220"/>
          </a:xfrm>
          <a:prstGeom prst="rect">
            <a:avLst/>
          </a:prstGeom>
        </p:spPr>
        <p:txBody>
          <a:bodyPr wrap="none">
            <a:spAutoFit/>
          </a:bodyPr>
          <a:lstStyle/>
          <a:p>
            <a:r>
              <a:rPr lang="en-US" sz="2800" dirty="0">
                <a:solidFill>
                  <a:srgbClr val="002060"/>
                </a:solidFill>
              </a:rPr>
              <a:t>L</a:t>
            </a:r>
          </a:p>
        </p:txBody>
      </p:sp>
      <p:sp>
        <p:nvSpPr>
          <p:cNvPr id="17" name="Oval 16">
            <a:extLst>
              <a:ext uri="{FF2B5EF4-FFF2-40B4-BE49-F238E27FC236}">
                <a16:creationId xmlns:a16="http://schemas.microsoft.com/office/drawing/2014/main" id="{BDD11F87-DA81-9510-C1CB-0AF4093562CB}"/>
              </a:ext>
            </a:extLst>
          </p:cNvPr>
          <p:cNvSpPr/>
          <p:nvPr/>
        </p:nvSpPr>
        <p:spPr>
          <a:xfrm rot="5400000">
            <a:off x="4314424"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501571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575361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649150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7188249"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795910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Oval 22">
            <a:extLst>
              <a:ext uri="{FF2B5EF4-FFF2-40B4-BE49-F238E27FC236}">
                <a16:creationId xmlns:a16="http://schemas.microsoft.com/office/drawing/2014/main" id="{BDD11F87-DA81-9510-C1CB-0AF4093562CB}"/>
              </a:ext>
            </a:extLst>
          </p:cNvPr>
          <p:cNvSpPr/>
          <p:nvPr/>
        </p:nvSpPr>
        <p:spPr>
          <a:xfrm rot="5400000">
            <a:off x="8657953"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4" name="Rectangle 23"/>
          <p:cNvSpPr/>
          <p:nvPr/>
        </p:nvSpPr>
        <p:spPr>
          <a:xfrm>
            <a:off x="4114910" y="4581063"/>
            <a:ext cx="356188" cy="523220"/>
          </a:xfrm>
          <a:prstGeom prst="rect">
            <a:avLst/>
          </a:prstGeom>
        </p:spPr>
        <p:txBody>
          <a:bodyPr wrap="none">
            <a:spAutoFit/>
          </a:bodyPr>
          <a:lstStyle/>
          <a:p>
            <a:r>
              <a:rPr lang="en-US" sz="2800" dirty="0">
                <a:solidFill>
                  <a:srgbClr val="002060"/>
                </a:solidFill>
              </a:rPr>
              <a:t>a</a:t>
            </a:r>
          </a:p>
        </p:txBody>
      </p:sp>
      <p:sp>
        <p:nvSpPr>
          <p:cNvPr id="25" name="Rectangle 24"/>
          <p:cNvSpPr/>
          <p:nvPr/>
        </p:nvSpPr>
        <p:spPr>
          <a:xfrm>
            <a:off x="4830412" y="4581063"/>
            <a:ext cx="360996" cy="523220"/>
          </a:xfrm>
          <a:prstGeom prst="rect">
            <a:avLst/>
          </a:prstGeom>
        </p:spPr>
        <p:txBody>
          <a:bodyPr wrap="none">
            <a:spAutoFit/>
          </a:bodyPr>
          <a:lstStyle/>
          <a:p>
            <a:r>
              <a:rPr lang="en-US" sz="2800" dirty="0">
                <a:solidFill>
                  <a:srgbClr val="002060"/>
                </a:solidFill>
              </a:rPr>
              <a:t>c</a:t>
            </a:r>
          </a:p>
        </p:txBody>
      </p:sp>
      <p:sp>
        <p:nvSpPr>
          <p:cNvPr id="26" name="Rectangle 25"/>
          <p:cNvSpPr/>
          <p:nvPr/>
        </p:nvSpPr>
        <p:spPr>
          <a:xfrm>
            <a:off x="5568304" y="4581063"/>
            <a:ext cx="352982" cy="523220"/>
          </a:xfrm>
          <a:prstGeom prst="rect">
            <a:avLst/>
          </a:prstGeom>
        </p:spPr>
        <p:txBody>
          <a:bodyPr wrap="none">
            <a:spAutoFit/>
          </a:bodyPr>
          <a:lstStyle/>
          <a:p>
            <a:r>
              <a:rPr lang="en-US" sz="2800" dirty="0">
                <a:solidFill>
                  <a:srgbClr val="002060"/>
                </a:solidFill>
              </a:rPr>
              <a:t>e</a:t>
            </a:r>
          </a:p>
        </p:txBody>
      </p:sp>
      <p:sp>
        <p:nvSpPr>
          <p:cNvPr id="27" name="Rectangle 26"/>
          <p:cNvSpPr/>
          <p:nvPr/>
        </p:nvSpPr>
        <p:spPr>
          <a:xfrm>
            <a:off x="6322988" y="4581063"/>
            <a:ext cx="360996" cy="523220"/>
          </a:xfrm>
          <a:prstGeom prst="rect">
            <a:avLst/>
          </a:prstGeom>
        </p:spPr>
        <p:txBody>
          <a:bodyPr wrap="none">
            <a:spAutoFit/>
          </a:bodyPr>
          <a:lstStyle/>
          <a:p>
            <a:r>
              <a:rPr lang="en-US" sz="2800" dirty="0">
                <a:solidFill>
                  <a:srgbClr val="002060"/>
                </a:solidFill>
              </a:rPr>
              <a:t>p</a:t>
            </a:r>
          </a:p>
        </p:txBody>
      </p:sp>
      <p:sp>
        <p:nvSpPr>
          <p:cNvPr id="28" name="Rectangle 27"/>
          <p:cNvSpPr/>
          <p:nvPr/>
        </p:nvSpPr>
        <p:spPr>
          <a:xfrm>
            <a:off x="6996477" y="4581063"/>
            <a:ext cx="293670" cy="523220"/>
          </a:xfrm>
          <a:prstGeom prst="rect">
            <a:avLst/>
          </a:prstGeom>
        </p:spPr>
        <p:txBody>
          <a:bodyPr wrap="none">
            <a:spAutoFit/>
          </a:bodyPr>
          <a:lstStyle/>
          <a:p>
            <a:r>
              <a:rPr lang="en-US" sz="2800" dirty="0">
                <a:solidFill>
                  <a:srgbClr val="002060"/>
                </a:solidFill>
              </a:rPr>
              <a:t>r</a:t>
            </a:r>
          </a:p>
        </p:txBody>
      </p:sp>
      <p:sp>
        <p:nvSpPr>
          <p:cNvPr id="29" name="Rectangle 28"/>
          <p:cNvSpPr/>
          <p:nvPr/>
        </p:nvSpPr>
        <p:spPr>
          <a:xfrm>
            <a:off x="8460835" y="4581063"/>
            <a:ext cx="290464" cy="523220"/>
          </a:xfrm>
          <a:prstGeom prst="rect">
            <a:avLst/>
          </a:prstGeom>
        </p:spPr>
        <p:txBody>
          <a:bodyPr wrap="none">
            <a:spAutoFit/>
          </a:bodyPr>
          <a:lstStyle/>
          <a:p>
            <a:r>
              <a:rPr lang="en-US" sz="2800" dirty="0">
                <a:solidFill>
                  <a:srgbClr val="002060"/>
                </a:solidFill>
              </a:rPr>
              <a:t>t</a:t>
            </a:r>
          </a:p>
        </p:txBody>
      </p:sp>
      <p:sp>
        <p:nvSpPr>
          <p:cNvPr id="30" name="Rectangle 29"/>
          <p:cNvSpPr/>
          <p:nvPr/>
        </p:nvSpPr>
        <p:spPr>
          <a:xfrm>
            <a:off x="7737095" y="4581063"/>
            <a:ext cx="348172" cy="523220"/>
          </a:xfrm>
          <a:prstGeom prst="rect">
            <a:avLst/>
          </a:prstGeom>
        </p:spPr>
        <p:txBody>
          <a:bodyPr wrap="none">
            <a:spAutoFit/>
          </a:bodyPr>
          <a:lstStyle/>
          <a:p>
            <a:r>
              <a:rPr lang="en-US" sz="2800" dirty="0">
                <a:solidFill>
                  <a:srgbClr val="002060"/>
                </a:solidFill>
              </a:rPr>
              <a:t>s</a:t>
            </a:r>
          </a:p>
        </p:txBody>
      </p:sp>
      <p:sp>
        <p:nvSpPr>
          <p:cNvPr id="49" name="Rectangle 48"/>
          <p:cNvSpPr/>
          <p:nvPr/>
        </p:nvSpPr>
        <p:spPr>
          <a:xfrm>
            <a:off x="4012805" y="1000565"/>
            <a:ext cx="5190845" cy="523220"/>
          </a:xfrm>
          <a:prstGeom prst="rect">
            <a:avLst/>
          </a:prstGeom>
        </p:spPr>
        <p:txBody>
          <a:bodyPr wrap="none">
            <a:spAutoFit/>
          </a:bodyPr>
          <a:lstStyle/>
          <a:p>
            <a:r>
              <a:rPr lang="en-US" sz="2800" b="1" dirty="0">
                <a:solidFill>
                  <a:srgbClr val="002060"/>
                </a:solidFill>
              </a:rPr>
              <a:t>Modeling of problem using graph  </a:t>
            </a:r>
          </a:p>
        </p:txBody>
      </p:sp>
      <p:sp>
        <p:nvSpPr>
          <p:cNvPr id="51" name="Rectangle 50"/>
          <p:cNvSpPr/>
          <p:nvPr/>
        </p:nvSpPr>
        <p:spPr>
          <a:xfrm>
            <a:off x="8574287" y="1658814"/>
            <a:ext cx="455574" cy="523220"/>
          </a:xfrm>
          <a:prstGeom prst="rect">
            <a:avLst/>
          </a:prstGeom>
        </p:spPr>
        <p:txBody>
          <a:bodyPr wrap="none">
            <a:spAutoFit/>
          </a:bodyPr>
          <a:lstStyle/>
          <a:p>
            <a:r>
              <a:rPr lang="en-US" sz="2800" dirty="0">
                <a:solidFill>
                  <a:srgbClr val="002060"/>
                </a:solidFill>
              </a:rPr>
              <a:t>M</a:t>
            </a:r>
          </a:p>
        </p:txBody>
      </p:sp>
      <p:sp>
        <p:nvSpPr>
          <p:cNvPr id="52" name="Oval 51">
            <a:extLst>
              <a:ext uri="{FF2B5EF4-FFF2-40B4-BE49-F238E27FC236}">
                <a16:creationId xmlns:a16="http://schemas.microsoft.com/office/drawing/2014/main" id="{BDD11F87-DA81-9510-C1CB-0AF4093562CB}"/>
              </a:ext>
            </a:extLst>
          </p:cNvPr>
          <p:cNvSpPr/>
          <p:nvPr/>
        </p:nvSpPr>
        <p:spPr>
          <a:xfrm rot="5400000">
            <a:off x="8651335" y="21483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 idx="7"/>
            <a:endCxn id="18" idx="3"/>
          </p:cNvCxnSpPr>
          <p:nvPr/>
        </p:nvCxnSpPr>
        <p:spPr>
          <a:xfrm>
            <a:off x="4215170" y="2261690"/>
            <a:ext cx="821637" cy="2196461"/>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6205DD86-315C-53B6-CEEF-A9919650168E}"/>
              </a:ext>
            </a:extLst>
          </p:cNvPr>
          <p:cNvCxnSpPr>
            <a:cxnSpLocks/>
            <a:stCxn id="5" idx="7"/>
            <a:endCxn id="19" idx="3"/>
          </p:cNvCxnSpPr>
          <p:nvPr/>
        </p:nvCxnSpPr>
        <p:spPr>
          <a:xfrm>
            <a:off x="4215170" y="2261690"/>
            <a:ext cx="1559529" cy="2196461"/>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6205DD86-315C-53B6-CEEF-A9919650168E}"/>
              </a:ext>
            </a:extLst>
          </p:cNvPr>
          <p:cNvCxnSpPr>
            <a:cxnSpLocks/>
            <a:stCxn id="6" idx="6"/>
            <a:endCxn id="17" idx="1"/>
          </p:cNvCxnSpPr>
          <p:nvPr/>
        </p:nvCxnSpPr>
        <p:spPr>
          <a:xfrm flipH="1">
            <a:off x="4437336" y="2282778"/>
            <a:ext cx="428217"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6205DD86-315C-53B6-CEEF-A9919650168E}"/>
              </a:ext>
            </a:extLst>
          </p:cNvPr>
          <p:cNvCxnSpPr>
            <a:cxnSpLocks/>
            <a:stCxn id="6" idx="6"/>
            <a:endCxn id="18" idx="2"/>
          </p:cNvCxnSpPr>
          <p:nvPr/>
        </p:nvCxnSpPr>
        <p:spPr>
          <a:xfrm>
            <a:off x="4865553" y="2282778"/>
            <a:ext cx="222166" cy="2154285"/>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6" idx="6"/>
            <a:endCxn id="20" idx="3"/>
          </p:cNvCxnSpPr>
          <p:nvPr/>
        </p:nvCxnSpPr>
        <p:spPr>
          <a:xfrm>
            <a:off x="4865553" y="2282778"/>
            <a:ext cx="1647038"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endCxn id="22" idx="3"/>
          </p:cNvCxnSpPr>
          <p:nvPr/>
        </p:nvCxnSpPr>
        <p:spPr>
          <a:xfrm>
            <a:off x="4865553" y="2282778"/>
            <a:ext cx="3114636"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6205DD86-315C-53B6-CEEF-A9919650168E}"/>
              </a:ext>
            </a:extLst>
          </p:cNvPr>
          <p:cNvCxnSpPr>
            <a:cxnSpLocks/>
            <a:endCxn id="23" idx="3"/>
          </p:cNvCxnSpPr>
          <p:nvPr/>
        </p:nvCxnSpPr>
        <p:spPr>
          <a:xfrm>
            <a:off x="4865553" y="2282778"/>
            <a:ext cx="3813488" cy="2175373"/>
          </a:xfrm>
          <a:prstGeom prst="line">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6205DD86-315C-53B6-CEEF-A9919650168E}"/>
              </a:ext>
            </a:extLst>
          </p:cNvPr>
          <p:cNvCxnSpPr>
            <a:cxnSpLocks/>
            <a:stCxn id="7" idx="6"/>
            <a:endCxn id="18" idx="2"/>
          </p:cNvCxnSpPr>
          <p:nvPr/>
        </p:nvCxnSpPr>
        <p:spPr>
          <a:xfrm flipH="1">
            <a:off x="5087719" y="2282778"/>
            <a:ext cx="515726" cy="2154285"/>
          </a:xfrm>
          <a:prstGeom prst="line">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6205DD86-315C-53B6-CEEF-A9919650168E}"/>
              </a:ext>
            </a:extLst>
          </p:cNvPr>
          <p:cNvCxnSpPr>
            <a:cxnSpLocks/>
            <a:stCxn id="7" idx="6"/>
            <a:endCxn id="21" idx="3"/>
          </p:cNvCxnSpPr>
          <p:nvPr/>
        </p:nvCxnSpPr>
        <p:spPr>
          <a:xfrm>
            <a:off x="5603445" y="2282778"/>
            <a:ext cx="1605892" cy="2175373"/>
          </a:xfrm>
          <a:prstGeom prst="line">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p:cNvCxnSpPr>
          <p:nvPr/>
        </p:nvCxnSpPr>
        <p:spPr>
          <a:xfrm flipH="1">
            <a:off x="5830669" y="2282778"/>
            <a:ext cx="515726" cy="2154285"/>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endCxn id="21" idx="3"/>
          </p:cNvCxnSpPr>
          <p:nvPr/>
        </p:nvCxnSpPr>
        <p:spPr>
          <a:xfrm>
            <a:off x="6346395" y="2282778"/>
            <a:ext cx="862942" cy="2175373"/>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8" idx="6"/>
            <a:endCxn id="18" idx="2"/>
          </p:cNvCxnSpPr>
          <p:nvPr/>
        </p:nvCxnSpPr>
        <p:spPr>
          <a:xfrm flipH="1">
            <a:off x="5087719" y="2282778"/>
            <a:ext cx="1253618" cy="2154285"/>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9" idx="5"/>
            <a:endCxn id="17" idx="1"/>
          </p:cNvCxnSpPr>
          <p:nvPr/>
        </p:nvCxnSpPr>
        <p:spPr>
          <a:xfrm flipH="1">
            <a:off x="4437336" y="2261690"/>
            <a:ext cx="2549835" cy="2196461"/>
          </a:xfrm>
          <a:prstGeom prst="lin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6205DD86-315C-53B6-CEEF-A9919650168E}"/>
              </a:ext>
            </a:extLst>
          </p:cNvPr>
          <p:cNvCxnSpPr>
            <a:cxnSpLocks/>
            <a:stCxn id="9" idx="5"/>
            <a:endCxn id="19" idx="2"/>
          </p:cNvCxnSpPr>
          <p:nvPr/>
        </p:nvCxnSpPr>
        <p:spPr>
          <a:xfrm flipH="1">
            <a:off x="5825611" y="2261690"/>
            <a:ext cx="1161560" cy="2175373"/>
          </a:xfrm>
          <a:prstGeom prst="lin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a:extLst>
              <a:ext uri="{FF2B5EF4-FFF2-40B4-BE49-F238E27FC236}">
                <a16:creationId xmlns:a16="http://schemas.microsoft.com/office/drawing/2014/main" id="{6205DD86-315C-53B6-CEEF-A9919650168E}"/>
              </a:ext>
            </a:extLst>
          </p:cNvPr>
          <p:cNvCxnSpPr>
            <a:cxnSpLocks/>
            <a:stCxn id="9" idx="5"/>
            <a:endCxn id="20" idx="2"/>
          </p:cNvCxnSpPr>
          <p:nvPr/>
        </p:nvCxnSpPr>
        <p:spPr>
          <a:xfrm flipH="1">
            <a:off x="6563503" y="2261690"/>
            <a:ext cx="423668" cy="2175373"/>
          </a:xfrm>
          <a:prstGeom prst="lin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 idx="6"/>
            <a:endCxn id="22" idx="2"/>
          </p:cNvCxnSpPr>
          <p:nvPr/>
        </p:nvCxnSpPr>
        <p:spPr>
          <a:xfrm>
            <a:off x="7038083" y="2282778"/>
            <a:ext cx="993018" cy="2154285"/>
          </a:xfrm>
          <a:prstGeom prst="line">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6205DD86-315C-53B6-CEEF-A9919650168E}"/>
              </a:ext>
            </a:extLst>
          </p:cNvPr>
          <p:cNvCxnSpPr>
            <a:cxnSpLocks/>
            <a:stCxn id="10" idx="5"/>
            <a:endCxn id="19" idx="1"/>
          </p:cNvCxnSpPr>
          <p:nvPr/>
        </p:nvCxnSpPr>
        <p:spPr>
          <a:xfrm flipH="1">
            <a:off x="5876523" y="2261690"/>
            <a:ext cx="1881500" cy="2196461"/>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05DD86-315C-53B6-CEEF-A9919650168E}"/>
              </a:ext>
            </a:extLst>
          </p:cNvPr>
          <p:cNvCxnSpPr>
            <a:cxnSpLocks/>
            <a:stCxn id="10" idx="6"/>
            <a:endCxn id="21" idx="2"/>
          </p:cNvCxnSpPr>
          <p:nvPr/>
        </p:nvCxnSpPr>
        <p:spPr>
          <a:xfrm flipH="1">
            <a:off x="7260249" y="2282778"/>
            <a:ext cx="548686" cy="2154285"/>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52" idx="6"/>
            <a:endCxn id="22" idx="2"/>
          </p:cNvCxnSpPr>
          <p:nvPr/>
        </p:nvCxnSpPr>
        <p:spPr>
          <a:xfrm flipH="1">
            <a:off x="8031101" y="2292303"/>
            <a:ext cx="692234" cy="2144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52" idx="6"/>
            <a:endCxn id="23" idx="2"/>
          </p:cNvCxnSpPr>
          <p:nvPr/>
        </p:nvCxnSpPr>
        <p:spPr>
          <a:xfrm>
            <a:off x="8723335" y="2292303"/>
            <a:ext cx="6618" cy="2144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a:extLst>
              <a:ext uri="{FF2B5EF4-FFF2-40B4-BE49-F238E27FC236}">
                <a16:creationId xmlns:a16="http://schemas.microsoft.com/office/drawing/2014/main" id="{6205DD86-315C-53B6-CEEF-A9919650168E}"/>
              </a:ext>
            </a:extLst>
          </p:cNvPr>
          <p:cNvCxnSpPr>
            <a:cxnSpLocks/>
            <a:stCxn id="52" idx="6"/>
            <a:endCxn id="21" idx="2"/>
          </p:cNvCxnSpPr>
          <p:nvPr/>
        </p:nvCxnSpPr>
        <p:spPr>
          <a:xfrm flipH="1">
            <a:off x="7260249" y="2292303"/>
            <a:ext cx="1463086" cy="2144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6205DD86-315C-53B6-CEEF-A9919650168E}"/>
              </a:ext>
            </a:extLst>
          </p:cNvPr>
          <p:cNvCxnSpPr>
            <a:cxnSpLocks/>
            <a:stCxn id="52" idx="5"/>
            <a:endCxn id="20" idx="1"/>
          </p:cNvCxnSpPr>
          <p:nvPr/>
        </p:nvCxnSpPr>
        <p:spPr>
          <a:xfrm flipH="1">
            <a:off x="6614415" y="2271215"/>
            <a:ext cx="2058008" cy="218693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8" name="Rectangle 117"/>
          <p:cNvSpPr/>
          <p:nvPr/>
        </p:nvSpPr>
        <p:spPr>
          <a:xfrm>
            <a:off x="1581150" y="5267236"/>
            <a:ext cx="9182100" cy="1200329"/>
          </a:xfrm>
          <a:prstGeom prst="rect">
            <a:avLst/>
          </a:prstGeom>
        </p:spPr>
        <p:txBody>
          <a:bodyPr wrap="square">
            <a:spAutoFit/>
          </a:bodyPr>
          <a:lstStyle/>
          <a:p>
            <a:r>
              <a:rPr lang="en-US" sz="2400" dirty="0">
                <a:solidFill>
                  <a:srgbClr val="002060"/>
                </a:solidFill>
              </a:rPr>
              <a:t>Student B prefers c and e. Student D prefers a, c, p, s, and t. Student F prefers c, and r. Student J prefers c, e, and r. Student K prefers a, e, p, and s. Student L prefers e and r, and Student M prefers p, r, s, and t.</a:t>
            </a:r>
          </a:p>
        </p:txBody>
      </p:sp>
    </p:spTree>
    <p:extLst>
      <p:ext uri="{BB962C8B-B14F-4D97-AF65-F5344CB8AC3E}">
        <p14:creationId xmlns:p14="http://schemas.microsoft.com/office/powerpoint/2010/main" val="31846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up)">
                                      <p:cBhvr>
                                        <p:cTn id="71" dur="500"/>
                                        <p:tgtEl>
                                          <p:spTgt spid="53"/>
                                        </p:tgtEl>
                                      </p:cBhvr>
                                    </p:animEffect>
                                  </p:childTnLst>
                                </p:cTn>
                              </p:par>
                              <p:par>
                                <p:cTn id="72" presetID="22" presetClass="entr" presetSubtype="1"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wipe(up)">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500"/>
                                        <p:tgtEl>
                                          <p:spTgt spid="59"/>
                                        </p:tgtEl>
                                      </p:cBhvr>
                                    </p:animEffect>
                                  </p:childTnLst>
                                </p:cTn>
                              </p:par>
                              <p:par>
                                <p:cTn id="80" presetID="22" presetClass="entr" presetSubtype="1"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up)">
                                      <p:cBhvr>
                                        <p:cTn id="82" dur="500"/>
                                        <p:tgtEl>
                                          <p:spTgt spid="62"/>
                                        </p:tgtEl>
                                      </p:cBhvr>
                                    </p:animEffect>
                                  </p:childTnLst>
                                </p:cTn>
                              </p:par>
                              <p:par>
                                <p:cTn id="83" presetID="22" presetClass="entr" presetSubtype="1" fill="hold"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wipe(up)">
                                      <p:cBhvr>
                                        <p:cTn id="85" dur="500"/>
                                        <p:tgtEl>
                                          <p:spTgt spid="65"/>
                                        </p:tgtEl>
                                      </p:cBhvr>
                                    </p:animEffect>
                                  </p:childTnLst>
                                </p:cTn>
                              </p:par>
                              <p:par>
                                <p:cTn id="86" presetID="22" presetClass="entr" presetSubtype="1"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par>
                                <p:cTn id="89" presetID="22" presetClass="entr" presetSubtype="1"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up)">
                                      <p:cBhvr>
                                        <p:cTn id="91" dur="500"/>
                                        <p:tgtEl>
                                          <p:spTgt spid="6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wipe(up)">
                                      <p:cBhvr>
                                        <p:cTn id="96" dur="500"/>
                                        <p:tgtEl>
                                          <p:spTgt spid="72"/>
                                        </p:tgtEl>
                                      </p:cBhvr>
                                    </p:animEffect>
                                  </p:childTnLst>
                                </p:cTn>
                              </p:par>
                              <p:par>
                                <p:cTn id="97" presetID="22" presetClass="entr" presetSubtype="1"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wipe(up)">
                                      <p:cBhvr>
                                        <p:cTn id="99" dur="500"/>
                                        <p:tgtEl>
                                          <p:spTgt spid="7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up)">
                                      <p:cBhvr>
                                        <p:cTn id="104" dur="500"/>
                                        <p:tgtEl>
                                          <p:spTgt spid="83"/>
                                        </p:tgtEl>
                                      </p:cBhvr>
                                    </p:animEffect>
                                  </p:childTnLst>
                                </p:cTn>
                              </p:par>
                              <p:par>
                                <p:cTn id="105" presetID="22" presetClass="entr" presetSubtype="1"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wipe(up)">
                                      <p:cBhvr>
                                        <p:cTn id="107" dur="500"/>
                                        <p:tgtEl>
                                          <p:spTgt spid="78"/>
                                        </p:tgtEl>
                                      </p:cBhvr>
                                    </p:animEffect>
                                  </p:childTnLst>
                                </p:cTn>
                              </p:par>
                              <p:par>
                                <p:cTn id="108" presetID="22" presetClass="entr" presetSubtype="1"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wipe(up)">
                                      <p:cBhvr>
                                        <p:cTn id="110" dur="500"/>
                                        <p:tgtEl>
                                          <p:spTgt spid="7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up)">
                                      <p:cBhvr>
                                        <p:cTn id="115" dur="500"/>
                                        <p:tgtEl>
                                          <p:spTgt spid="86"/>
                                        </p:tgtEl>
                                      </p:cBhvr>
                                    </p:animEffect>
                                  </p:childTnLst>
                                </p:cTn>
                              </p:par>
                              <p:par>
                                <p:cTn id="116" presetID="22" presetClass="entr" presetSubtype="1" fill="hold" nodeType="with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up)">
                                      <p:cBhvr>
                                        <p:cTn id="118" dur="500"/>
                                        <p:tgtEl>
                                          <p:spTgt spid="90"/>
                                        </p:tgtEl>
                                      </p:cBhvr>
                                    </p:animEffect>
                                  </p:childTnLst>
                                </p:cTn>
                              </p:par>
                              <p:par>
                                <p:cTn id="119" presetID="22" presetClass="entr" presetSubtype="1"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wipe(up)">
                                      <p:cBhvr>
                                        <p:cTn id="121" dur="500"/>
                                        <p:tgtEl>
                                          <p:spTgt spid="93"/>
                                        </p:tgtEl>
                                      </p:cBhvr>
                                    </p:animEffect>
                                  </p:childTnLst>
                                </p:cTn>
                              </p:par>
                              <p:par>
                                <p:cTn id="122" presetID="22" presetClass="entr" presetSubtype="1" fill="hold" nodeType="withEffect">
                                  <p:stCondLst>
                                    <p:cond delay="0"/>
                                  </p:stCondLst>
                                  <p:childTnLst>
                                    <p:set>
                                      <p:cBhvr>
                                        <p:cTn id="123" dur="1" fill="hold">
                                          <p:stCondLst>
                                            <p:cond delay="0"/>
                                          </p:stCondLst>
                                        </p:cTn>
                                        <p:tgtEl>
                                          <p:spTgt spid="96"/>
                                        </p:tgtEl>
                                        <p:attrNameLst>
                                          <p:attrName>style.visibility</p:attrName>
                                        </p:attrNameLst>
                                      </p:cBhvr>
                                      <p:to>
                                        <p:strVal val="visible"/>
                                      </p:to>
                                    </p:set>
                                    <p:animEffect transition="in" filter="wipe(up)">
                                      <p:cBhvr>
                                        <p:cTn id="124" dur="500"/>
                                        <p:tgtEl>
                                          <p:spTgt spid="9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wipe(up)">
                                      <p:cBhvr>
                                        <p:cTn id="129" dur="500"/>
                                        <p:tgtEl>
                                          <p:spTgt spid="99"/>
                                        </p:tgtEl>
                                      </p:cBhvr>
                                    </p:animEffect>
                                  </p:childTnLst>
                                </p:cTn>
                              </p:par>
                              <p:par>
                                <p:cTn id="130" presetID="22" presetClass="entr" presetSubtype="1" fill="hold" nodeType="with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wipe(up)">
                                      <p:cBhvr>
                                        <p:cTn id="132" dur="500"/>
                                        <p:tgtEl>
                                          <p:spTgt spid="10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115"/>
                                        </p:tgtEl>
                                        <p:attrNameLst>
                                          <p:attrName>style.visibility</p:attrName>
                                        </p:attrNameLst>
                                      </p:cBhvr>
                                      <p:to>
                                        <p:strVal val="visible"/>
                                      </p:to>
                                    </p:set>
                                    <p:animEffect transition="in" filter="wipe(up)">
                                      <p:cBhvr>
                                        <p:cTn id="137" dur="500"/>
                                        <p:tgtEl>
                                          <p:spTgt spid="115"/>
                                        </p:tgtEl>
                                      </p:cBhvr>
                                    </p:animEffect>
                                  </p:childTnLst>
                                </p:cTn>
                              </p:par>
                              <p:par>
                                <p:cTn id="138" presetID="22" presetClass="entr" presetSubtype="1" fill="hold" nodeType="with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wipe(up)">
                                      <p:cBhvr>
                                        <p:cTn id="140" dur="500"/>
                                        <p:tgtEl>
                                          <p:spTgt spid="112"/>
                                        </p:tgtEl>
                                      </p:cBhvr>
                                    </p:animEffect>
                                  </p:childTnLst>
                                </p:cTn>
                              </p:par>
                              <p:par>
                                <p:cTn id="141" presetID="22" presetClass="entr" presetSubtype="1" fill="hold" nodeType="withEffect">
                                  <p:stCondLst>
                                    <p:cond delay="0"/>
                                  </p:stCondLst>
                                  <p:childTnLst>
                                    <p:set>
                                      <p:cBhvr>
                                        <p:cTn id="142" dur="1" fill="hold">
                                          <p:stCondLst>
                                            <p:cond delay="0"/>
                                          </p:stCondLst>
                                        </p:cTn>
                                        <p:tgtEl>
                                          <p:spTgt spid="106"/>
                                        </p:tgtEl>
                                        <p:attrNameLst>
                                          <p:attrName>style.visibility</p:attrName>
                                        </p:attrNameLst>
                                      </p:cBhvr>
                                      <p:to>
                                        <p:strVal val="visible"/>
                                      </p:to>
                                    </p:set>
                                    <p:animEffect transition="in" filter="wipe(up)">
                                      <p:cBhvr>
                                        <p:cTn id="143" dur="500"/>
                                        <p:tgtEl>
                                          <p:spTgt spid="106"/>
                                        </p:tgtEl>
                                      </p:cBhvr>
                                    </p:animEffect>
                                  </p:childTnLst>
                                </p:cTn>
                              </p:par>
                              <p:par>
                                <p:cTn id="144" presetID="22" presetClass="entr" presetSubtype="1" fill="hold" nodeType="withEffect">
                                  <p:stCondLst>
                                    <p:cond delay="0"/>
                                  </p:stCondLst>
                                  <p:childTnLst>
                                    <p:set>
                                      <p:cBhvr>
                                        <p:cTn id="145" dur="1" fill="hold">
                                          <p:stCondLst>
                                            <p:cond delay="0"/>
                                          </p:stCondLst>
                                        </p:cTn>
                                        <p:tgtEl>
                                          <p:spTgt spid="109"/>
                                        </p:tgtEl>
                                        <p:attrNameLst>
                                          <p:attrName>style.visibility</p:attrName>
                                        </p:attrNameLst>
                                      </p:cBhvr>
                                      <p:to>
                                        <p:strVal val="visible"/>
                                      </p:to>
                                    </p:set>
                                    <p:animEffect transition="in" filter="wipe(up)">
                                      <p:cBhvr>
                                        <p:cTn id="1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51" grpId="0"/>
      <p:bldP spid="52" grpId="0" animBg="1"/>
      <p:bldP spid="1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Model and Solve following real life problem using graph theory </a:t>
            </a:r>
          </a:p>
        </p:txBody>
      </p:sp>
      <p:sp>
        <p:nvSpPr>
          <p:cNvPr id="5" name="Oval 4">
            <a:extLst>
              <a:ext uri="{FF2B5EF4-FFF2-40B4-BE49-F238E27FC236}">
                <a16:creationId xmlns:a16="http://schemas.microsoft.com/office/drawing/2014/main" id="{BDD11F87-DA81-9510-C1CB-0AF4093562CB}"/>
              </a:ext>
            </a:extLst>
          </p:cNvPr>
          <p:cNvSpPr/>
          <p:nvPr/>
        </p:nvSpPr>
        <p:spPr>
          <a:xfrm rot="5400000">
            <a:off x="3863658"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4564953"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5302845"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6040737"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6737483"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7508335" y="255385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Rectangle 10"/>
          <p:cNvSpPr/>
          <p:nvPr/>
        </p:nvSpPr>
        <p:spPr>
          <a:xfrm>
            <a:off x="3762905" y="2073895"/>
            <a:ext cx="380232" cy="523220"/>
          </a:xfrm>
          <a:prstGeom prst="rect">
            <a:avLst/>
          </a:prstGeom>
        </p:spPr>
        <p:txBody>
          <a:bodyPr wrap="none">
            <a:spAutoFit/>
          </a:bodyPr>
          <a:lstStyle/>
          <a:p>
            <a:r>
              <a:rPr lang="en-US" sz="2800" dirty="0">
                <a:solidFill>
                  <a:srgbClr val="002060"/>
                </a:solidFill>
              </a:rPr>
              <a:t>B</a:t>
            </a:r>
          </a:p>
        </p:txBody>
      </p:sp>
      <p:sp>
        <p:nvSpPr>
          <p:cNvPr id="12" name="Rectangle 11"/>
          <p:cNvSpPr/>
          <p:nvPr/>
        </p:nvSpPr>
        <p:spPr>
          <a:xfrm>
            <a:off x="4362679" y="2073895"/>
            <a:ext cx="389850" cy="523220"/>
          </a:xfrm>
          <a:prstGeom prst="rect">
            <a:avLst/>
          </a:prstGeom>
        </p:spPr>
        <p:txBody>
          <a:bodyPr wrap="none">
            <a:spAutoFit/>
          </a:bodyPr>
          <a:lstStyle/>
          <a:p>
            <a:r>
              <a:rPr lang="en-US" sz="2800" dirty="0">
                <a:solidFill>
                  <a:srgbClr val="002060"/>
                </a:solidFill>
              </a:rPr>
              <a:t>D</a:t>
            </a:r>
          </a:p>
        </p:txBody>
      </p:sp>
      <p:sp>
        <p:nvSpPr>
          <p:cNvPr id="13" name="Rectangle 12"/>
          <p:cNvSpPr/>
          <p:nvPr/>
        </p:nvSpPr>
        <p:spPr>
          <a:xfrm>
            <a:off x="5100571" y="2073895"/>
            <a:ext cx="357790" cy="523220"/>
          </a:xfrm>
          <a:prstGeom prst="rect">
            <a:avLst/>
          </a:prstGeom>
        </p:spPr>
        <p:txBody>
          <a:bodyPr wrap="none">
            <a:spAutoFit/>
          </a:bodyPr>
          <a:lstStyle/>
          <a:p>
            <a:r>
              <a:rPr lang="en-US" sz="2800" dirty="0">
                <a:solidFill>
                  <a:srgbClr val="002060"/>
                </a:solidFill>
              </a:rPr>
              <a:t>F</a:t>
            </a:r>
          </a:p>
        </p:txBody>
      </p:sp>
      <p:sp>
        <p:nvSpPr>
          <p:cNvPr id="14" name="Rectangle 13"/>
          <p:cNvSpPr/>
          <p:nvPr/>
        </p:nvSpPr>
        <p:spPr>
          <a:xfrm>
            <a:off x="5950505" y="2064370"/>
            <a:ext cx="357790" cy="523220"/>
          </a:xfrm>
          <a:prstGeom prst="rect">
            <a:avLst/>
          </a:prstGeom>
        </p:spPr>
        <p:txBody>
          <a:bodyPr wrap="none">
            <a:spAutoFit/>
          </a:bodyPr>
          <a:lstStyle/>
          <a:p>
            <a:r>
              <a:rPr lang="en-US" sz="2800" dirty="0">
                <a:solidFill>
                  <a:srgbClr val="002060"/>
                </a:solidFill>
              </a:rPr>
              <a:t>J</a:t>
            </a:r>
          </a:p>
        </p:txBody>
      </p:sp>
      <p:sp>
        <p:nvSpPr>
          <p:cNvPr id="15" name="Rectangle 14"/>
          <p:cNvSpPr/>
          <p:nvPr/>
        </p:nvSpPr>
        <p:spPr>
          <a:xfrm>
            <a:off x="6662094" y="2073895"/>
            <a:ext cx="380232" cy="523220"/>
          </a:xfrm>
          <a:prstGeom prst="rect">
            <a:avLst/>
          </a:prstGeom>
        </p:spPr>
        <p:txBody>
          <a:bodyPr wrap="none">
            <a:spAutoFit/>
          </a:bodyPr>
          <a:lstStyle/>
          <a:p>
            <a:r>
              <a:rPr lang="en-US" sz="2800" dirty="0">
                <a:solidFill>
                  <a:srgbClr val="002060"/>
                </a:solidFill>
              </a:rPr>
              <a:t>K</a:t>
            </a:r>
          </a:p>
        </p:txBody>
      </p:sp>
      <p:sp>
        <p:nvSpPr>
          <p:cNvPr id="16" name="Rectangle 15"/>
          <p:cNvSpPr/>
          <p:nvPr/>
        </p:nvSpPr>
        <p:spPr>
          <a:xfrm>
            <a:off x="7421762" y="2064370"/>
            <a:ext cx="356188" cy="523220"/>
          </a:xfrm>
          <a:prstGeom prst="rect">
            <a:avLst/>
          </a:prstGeom>
        </p:spPr>
        <p:txBody>
          <a:bodyPr wrap="none">
            <a:spAutoFit/>
          </a:bodyPr>
          <a:lstStyle/>
          <a:p>
            <a:r>
              <a:rPr lang="en-US" sz="2800" dirty="0">
                <a:solidFill>
                  <a:srgbClr val="002060"/>
                </a:solidFill>
              </a:rPr>
              <a:t>L</a:t>
            </a:r>
          </a:p>
        </p:txBody>
      </p:sp>
      <p:sp>
        <p:nvSpPr>
          <p:cNvPr id="17" name="Oval 16">
            <a:extLst>
              <a:ext uri="{FF2B5EF4-FFF2-40B4-BE49-F238E27FC236}">
                <a16:creationId xmlns:a16="http://schemas.microsoft.com/office/drawing/2014/main" id="{BDD11F87-DA81-9510-C1CB-0AF4093562CB}"/>
              </a:ext>
            </a:extLst>
          </p:cNvPr>
          <p:cNvSpPr/>
          <p:nvPr/>
        </p:nvSpPr>
        <p:spPr>
          <a:xfrm rot="5400000">
            <a:off x="4085824"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4787119"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5525011"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6262903"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6959649"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7730501"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Oval 22">
            <a:extLst>
              <a:ext uri="{FF2B5EF4-FFF2-40B4-BE49-F238E27FC236}">
                <a16:creationId xmlns:a16="http://schemas.microsoft.com/office/drawing/2014/main" id="{BDD11F87-DA81-9510-C1CB-0AF4093562CB}"/>
              </a:ext>
            </a:extLst>
          </p:cNvPr>
          <p:cNvSpPr/>
          <p:nvPr/>
        </p:nvSpPr>
        <p:spPr>
          <a:xfrm rot="5400000">
            <a:off x="8429353" y="485214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4" name="Rectangle 23"/>
          <p:cNvSpPr/>
          <p:nvPr/>
        </p:nvSpPr>
        <p:spPr>
          <a:xfrm>
            <a:off x="3886310" y="4996144"/>
            <a:ext cx="356188" cy="523220"/>
          </a:xfrm>
          <a:prstGeom prst="rect">
            <a:avLst/>
          </a:prstGeom>
        </p:spPr>
        <p:txBody>
          <a:bodyPr wrap="none">
            <a:spAutoFit/>
          </a:bodyPr>
          <a:lstStyle/>
          <a:p>
            <a:r>
              <a:rPr lang="en-US" sz="2800" dirty="0">
                <a:solidFill>
                  <a:srgbClr val="002060"/>
                </a:solidFill>
              </a:rPr>
              <a:t>a</a:t>
            </a:r>
          </a:p>
        </p:txBody>
      </p:sp>
      <p:sp>
        <p:nvSpPr>
          <p:cNvPr id="25" name="Rectangle 24"/>
          <p:cNvSpPr/>
          <p:nvPr/>
        </p:nvSpPr>
        <p:spPr>
          <a:xfrm>
            <a:off x="4601812" y="4996144"/>
            <a:ext cx="360996" cy="523220"/>
          </a:xfrm>
          <a:prstGeom prst="rect">
            <a:avLst/>
          </a:prstGeom>
        </p:spPr>
        <p:txBody>
          <a:bodyPr wrap="none">
            <a:spAutoFit/>
          </a:bodyPr>
          <a:lstStyle/>
          <a:p>
            <a:r>
              <a:rPr lang="en-US" sz="2800" dirty="0">
                <a:solidFill>
                  <a:srgbClr val="002060"/>
                </a:solidFill>
              </a:rPr>
              <a:t>c</a:t>
            </a:r>
          </a:p>
        </p:txBody>
      </p:sp>
      <p:sp>
        <p:nvSpPr>
          <p:cNvPr id="26" name="Rectangle 25"/>
          <p:cNvSpPr/>
          <p:nvPr/>
        </p:nvSpPr>
        <p:spPr>
          <a:xfrm>
            <a:off x="5339704" y="4996144"/>
            <a:ext cx="352982" cy="523220"/>
          </a:xfrm>
          <a:prstGeom prst="rect">
            <a:avLst/>
          </a:prstGeom>
        </p:spPr>
        <p:txBody>
          <a:bodyPr wrap="none">
            <a:spAutoFit/>
          </a:bodyPr>
          <a:lstStyle/>
          <a:p>
            <a:r>
              <a:rPr lang="en-US" sz="2800" dirty="0">
                <a:solidFill>
                  <a:srgbClr val="002060"/>
                </a:solidFill>
              </a:rPr>
              <a:t>e</a:t>
            </a:r>
          </a:p>
        </p:txBody>
      </p:sp>
      <p:sp>
        <p:nvSpPr>
          <p:cNvPr id="27" name="Rectangle 26"/>
          <p:cNvSpPr/>
          <p:nvPr/>
        </p:nvSpPr>
        <p:spPr>
          <a:xfrm>
            <a:off x="6094388" y="4996144"/>
            <a:ext cx="360996" cy="523220"/>
          </a:xfrm>
          <a:prstGeom prst="rect">
            <a:avLst/>
          </a:prstGeom>
        </p:spPr>
        <p:txBody>
          <a:bodyPr wrap="none">
            <a:spAutoFit/>
          </a:bodyPr>
          <a:lstStyle/>
          <a:p>
            <a:r>
              <a:rPr lang="en-US" sz="2800" dirty="0">
                <a:solidFill>
                  <a:srgbClr val="002060"/>
                </a:solidFill>
              </a:rPr>
              <a:t>p</a:t>
            </a:r>
          </a:p>
        </p:txBody>
      </p:sp>
      <p:sp>
        <p:nvSpPr>
          <p:cNvPr id="28" name="Rectangle 27"/>
          <p:cNvSpPr/>
          <p:nvPr/>
        </p:nvSpPr>
        <p:spPr>
          <a:xfrm>
            <a:off x="6767877" y="4996144"/>
            <a:ext cx="293670" cy="523220"/>
          </a:xfrm>
          <a:prstGeom prst="rect">
            <a:avLst/>
          </a:prstGeom>
        </p:spPr>
        <p:txBody>
          <a:bodyPr wrap="none">
            <a:spAutoFit/>
          </a:bodyPr>
          <a:lstStyle/>
          <a:p>
            <a:r>
              <a:rPr lang="en-US" sz="2800" dirty="0">
                <a:solidFill>
                  <a:srgbClr val="002060"/>
                </a:solidFill>
              </a:rPr>
              <a:t>r</a:t>
            </a:r>
          </a:p>
        </p:txBody>
      </p:sp>
      <p:sp>
        <p:nvSpPr>
          <p:cNvPr id="29" name="Rectangle 28"/>
          <p:cNvSpPr/>
          <p:nvPr/>
        </p:nvSpPr>
        <p:spPr>
          <a:xfrm>
            <a:off x="8232235" y="4996144"/>
            <a:ext cx="290464" cy="523220"/>
          </a:xfrm>
          <a:prstGeom prst="rect">
            <a:avLst/>
          </a:prstGeom>
        </p:spPr>
        <p:txBody>
          <a:bodyPr wrap="none">
            <a:spAutoFit/>
          </a:bodyPr>
          <a:lstStyle/>
          <a:p>
            <a:r>
              <a:rPr lang="en-US" sz="2800" dirty="0">
                <a:solidFill>
                  <a:srgbClr val="002060"/>
                </a:solidFill>
              </a:rPr>
              <a:t>t</a:t>
            </a:r>
          </a:p>
        </p:txBody>
      </p:sp>
      <p:sp>
        <p:nvSpPr>
          <p:cNvPr id="30" name="Rectangle 29"/>
          <p:cNvSpPr/>
          <p:nvPr/>
        </p:nvSpPr>
        <p:spPr>
          <a:xfrm>
            <a:off x="7508495" y="4996144"/>
            <a:ext cx="348172" cy="523220"/>
          </a:xfrm>
          <a:prstGeom prst="rect">
            <a:avLst/>
          </a:prstGeom>
        </p:spPr>
        <p:txBody>
          <a:bodyPr wrap="none">
            <a:spAutoFit/>
          </a:bodyPr>
          <a:lstStyle/>
          <a:p>
            <a:r>
              <a:rPr lang="en-US" sz="2800" dirty="0">
                <a:solidFill>
                  <a:srgbClr val="002060"/>
                </a:solidFill>
              </a:rPr>
              <a:t>s</a:t>
            </a:r>
          </a:p>
        </p:txBody>
      </p:sp>
      <p:sp>
        <p:nvSpPr>
          <p:cNvPr id="51" name="Rectangle 50"/>
          <p:cNvSpPr/>
          <p:nvPr/>
        </p:nvSpPr>
        <p:spPr>
          <a:xfrm>
            <a:off x="8345687" y="2073895"/>
            <a:ext cx="455574" cy="523220"/>
          </a:xfrm>
          <a:prstGeom prst="rect">
            <a:avLst/>
          </a:prstGeom>
        </p:spPr>
        <p:txBody>
          <a:bodyPr wrap="none">
            <a:spAutoFit/>
          </a:bodyPr>
          <a:lstStyle/>
          <a:p>
            <a:r>
              <a:rPr lang="en-US" sz="2800" dirty="0">
                <a:solidFill>
                  <a:srgbClr val="002060"/>
                </a:solidFill>
              </a:rPr>
              <a:t>M</a:t>
            </a:r>
          </a:p>
        </p:txBody>
      </p:sp>
      <p:sp>
        <p:nvSpPr>
          <p:cNvPr id="52" name="Oval 51">
            <a:extLst>
              <a:ext uri="{FF2B5EF4-FFF2-40B4-BE49-F238E27FC236}">
                <a16:creationId xmlns:a16="http://schemas.microsoft.com/office/drawing/2014/main" id="{BDD11F87-DA81-9510-C1CB-0AF4093562CB}"/>
              </a:ext>
            </a:extLst>
          </p:cNvPr>
          <p:cNvSpPr/>
          <p:nvPr/>
        </p:nvSpPr>
        <p:spPr>
          <a:xfrm rot="5400000">
            <a:off x="8422735" y="256338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stCxn id="5" idx="7"/>
            <a:endCxn id="18" idx="3"/>
          </p:cNvCxnSpPr>
          <p:nvPr/>
        </p:nvCxnSpPr>
        <p:spPr>
          <a:xfrm>
            <a:off x="3986570" y="2676771"/>
            <a:ext cx="821637" cy="2196461"/>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6205DD86-315C-53B6-CEEF-A9919650168E}"/>
              </a:ext>
            </a:extLst>
          </p:cNvPr>
          <p:cNvCxnSpPr>
            <a:cxnSpLocks/>
            <a:stCxn id="5" idx="7"/>
            <a:endCxn id="19" idx="3"/>
          </p:cNvCxnSpPr>
          <p:nvPr/>
        </p:nvCxnSpPr>
        <p:spPr>
          <a:xfrm>
            <a:off x="3986570" y="2676771"/>
            <a:ext cx="1559529" cy="2196461"/>
          </a:xfrm>
          <a:prstGeom prst="lin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6205DD86-315C-53B6-CEEF-A9919650168E}"/>
              </a:ext>
            </a:extLst>
          </p:cNvPr>
          <p:cNvCxnSpPr>
            <a:cxnSpLocks/>
            <a:stCxn id="7" idx="6"/>
            <a:endCxn id="18" idx="2"/>
          </p:cNvCxnSpPr>
          <p:nvPr/>
        </p:nvCxnSpPr>
        <p:spPr>
          <a:xfrm flipH="1">
            <a:off x="4859119" y="2697859"/>
            <a:ext cx="515726" cy="2154285"/>
          </a:xfrm>
          <a:prstGeom prst="line">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6205DD86-315C-53B6-CEEF-A9919650168E}"/>
              </a:ext>
            </a:extLst>
          </p:cNvPr>
          <p:cNvCxnSpPr>
            <a:cxnSpLocks/>
            <a:stCxn id="7" idx="6"/>
            <a:endCxn id="21" idx="3"/>
          </p:cNvCxnSpPr>
          <p:nvPr/>
        </p:nvCxnSpPr>
        <p:spPr>
          <a:xfrm>
            <a:off x="5374845" y="2697859"/>
            <a:ext cx="1605892" cy="2175373"/>
          </a:xfrm>
          <a:prstGeom prst="line">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p:cNvCxnSpPr>
          <p:nvPr/>
        </p:nvCxnSpPr>
        <p:spPr>
          <a:xfrm flipH="1">
            <a:off x="5602069" y="2697859"/>
            <a:ext cx="515726" cy="2154285"/>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endCxn id="21" idx="3"/>
          </p:cNvCxnSpPr>
          <p:nvPr/>
        </p:nvCxnSpPr>
        <p:spPr>
          <a:xfrm>
            <a:off x="6117795" y="2697859"/>
            <a:ext cx="862942" cy="2175373"/>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8" idx="6"/>
            <a:endCxn id="18" idx="2"/>
          </p:cNvCxnSpPr>
          <p:nvPr/>
        </p:nvCxnSpPr>
        <p:spPr>
          <a:xfrm flipH="1">
            <a:off x="4859119" y="2697859"/>
            <a:ext cx="1253618" cy="2154285"/>
          </a:xfrm>
          <a:prstGeom prst="lin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6205DD86-315C-53B6-CEEF-A9919650168E}"/>
              </a:ext>
            </a:extLst>
          </p:cNvPr>
          <p:cNvCxnSpPr>
            <a:cxnSpLocks/>
            <a:stCxn id="10" idx="5"/>
            <a:endCxn id="19" idx="1"/>
          </p:cNvCxnSpPr>
          <p:nvPr/>
        </p:nvCxnSpPr>
        <p:spPr>
          <a:xfrm flipH="1">
            <a:off x="5647923" y="2676771"/>
            <a:ext cx="1881500" cy="2196461"/>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05DD86-315C-53B6-CEEF-A9919650168E}"/>
              </a:ext>
            </a:extLst>
          </p:cNvPr>
          <p:cNvCxnSpPr>
            <a:cxnSpLocks/>
            <a:stCxn id="10" idx="6"/>
            <a:endCxn id="21" idx="2"/>
          </p:cNvCxnSpPr>
          <p:nvPr/>
        </p:nvCxnSpPr>
        <p:spPr>
          <a:xfrm flipH="1">
            <a:off x="7031649" y="2697859"/>
            <a:ext cx="548686" cy="2154285"/>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sp>
        <p:nvSpPr>
          <p:cNvPr id="54" name="Rectangle 53"/>
          <p:cNvSpPr/>
          <p:nvPr/>
        </p:nvSpPr>
        <p:spPr>
          <a:xfrm>
            <a:off x="3647791" y="1296632"/>
            <a:ext cx="4963218" cy="523220"/>
          </a:xfrm>
          <a:prstGeom prst="rect">
            <a:avLst/>
          </a:prstGeom>
        </p:spPr>
        <p:txBody>
          <a:bodyPr wrap="none">
            <a:spAutoFit/>
          </a:bodyPr>
          <a:lstStyle/>
          <a:p>
            <a:r>
              <a:rPr lang="en-US" sz="2800" b="1" dirty="0">
                <a:solidFill>
                  <a:srgbClr val="002060"/>
                </a:solidFill>
              </a:rPr>
              <a:t>Solution of problem using graph  </a:t>
            </a:r>
          </a:p>
        </p:txBody>
      </p:sp>
      <p:sp>
        <p:nvSpPr>
          <p:cNvPr id="55" name="Rectangle 54"/>
          <p:cNvSpPr/>
          <p:nvPr/>
        </p:nvSpPr>
        <p:spPr>
          <a:xfrm>
            <a:off x="490788" y="5519364"/>
            <a:ext cx="10505395" cy="954107"/>
          </a:xfrm>
          <a:prstGeom prst="rect">
            <a:avLst/>
          </a:prstGeom>
        </p:spPr>
        <p:txBody>
          <a:bodyPr wrap="square">
            <a:spAutoFit/>
          </a:bodyPr>
          <a:lstStyle/>
          <a:p>
            <a:pPr algn="ctr"/>
            <a:r>
              <a:rPr lang="en-US" sz="2800" b="1" dirty="0">
                <a:solidFill>
                  <a:srgbClr val="002060"/>
                </a:solidFill>
              </a:rPr>
              <a:t>No, it is not possible for each student to be hired for a job for which he or she has applied</a:t>
            </a:r>
          </a:p>
        </p:txBody>
      </p:sp>
      <p:pic>
        <p:nvPicPr>
          <p:cNvPr id="3" name="Picture 2"/>
          <p:cNvPicPr>
            <a:picLocks noChangeAspect="1"/>
          </p:cNvPicPr>
          <p:nvPr/>
        </p:nvPicPr>
        <p:blipFill>
          <a:blip r:embed="rId2"/>
          <a:stretch>
            <a:fillRect/>
          </a:stretch>
        </p:blipFill>
        <p:spPr>
          <a:xfrm>
            <a:off x="9908395" y="1244518"/>
            <a:ext cx="1916550" cy="1335174"/>
          </a:xfrm>
          <a:prstGeom prst="rect">
            <a:avLst/>
          </a:prstGeom>
        </p:spPr>
      </p:pic>
    </p:spTree>
    <p:extLst>
      <p:ext uri="{BB962C8B-B14F-4D97-AF65-F5344CB8AC3E}">
        <p14:creationId xmlns:p14="http://schemas.microsoft.com/office/powerpoint/2010/main" val="310504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53"/>
                                        </p:tgtEl>
                                        <p:attrNameLst>
                                          <p:attrName>stroke.color</p:attrName>
                                        </p:attrNameLst>
                                      </p:cBhvr>
                                      <p:to>
                                        <a:schemeClr val="accent2"/>
                                      </p:to>
                                    </p:animClr>
                                    <p:set>
                                      <p:cBhvr>
                                        <p:cTn id="11" dur="500" fill="hold"/>
                                        <p:tgtEl>
                                          <p:spTgt spid="53"/>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42" presetClass="exit" presetSubtype="0" fill="hold" nodeType="clickEffect">
                                  <p:stCondLst>
                                    <p:cond delay="0"/>
                                  </p:stCondLst>
                                  <p:childTnLst>
                                    <p:animEffect transition="out" filter="fade">
                                      <p:cBhvr>
                                        <p:cTn id="15" dur="1000"/>
                                        <p:tgtEl>
                                          <p:spTgt spid="56"/>
                                        </p:tgtEl>
                                      </p:cBhvr>
                                    </p:animEffect>
                                    <p:anim calcmode="lin" valueType="num">
                                      <p:cBhvr>
                                        <p:cTn id="16" dur="1000"/>
                                        <p:tgtEl>
                                          <p:spTgt spid="56"/>
                                        </p:tgtEl>
                                        <p:attrNameLst>
                                          <p:attrName>ppt_x</p:attrName>
                                        </p:attrNameLst>
                                      </p:cBhvr>
                                      <p:tavLst>
                                        <p:tav tm="0">
                                          <p:val>
                                            <p:strVal val="ppt_x"/>
                                          </p:val>
                                        </p:tav>
                                        <p:tav tm="100000">
                                          <p:val>
                                            <p:strVal val="ppt_x"/>
                                          </p:val>
                                        </p:tav>
                                      </p:tavLst>
                                    </p:anim>
                                    <p:anim calcmode="lin" valueType="num">
                                      <p:cBhvr>
                                        <p:cTn id="17" dur="1000"/>
                                        <p:tgtEl>
                                          <p:spTgt spid="56"/>
                                        </p:tgtEl>
                                        <p:attrNameLst>
                                          <p:attrName>ppt_y</p:attrName>
                                        </p:attrNameLst>
                                      </p:cBhvr>
                                      <p:tavLst>
                                        <p:tav tm="0">
                                          <p:val>
                                            <p:strVal val="ppt_y"/>
                                          </p:val>
                                        </p:tav>
                                        <p:tav tm="100000">
                                          <p:val>
                                            <p:strVal val="ppt_y+.1"/>
                                          </p:val>
                                        </p:tav>
                                      </p:tavLst>
                                    </p:anim>
                                    <p:set>
                                      <p:cBhvr>
                                        <p:cTn id="18" dur="1" fill="hold">
                                          <p:stCondLst>
                                            <p:cond delay="999"/>
                                          </p:stCondLst>
                                        </p:cTn>
                                        <p:tgtEl>
                                          <p:spTgt spid="56"/>
                                        </p:tgtEl>
                                        <p:attrNameLst>
                                          <p:attrName>style.visibility</p:attrName>
                                        </p:attrNameLst>
                                      </p:cBhvr>
                                      <p:to>
                                        <p:strVal val="hidden"/>
                                      </p:to>
                                    </p:set>
                                  </p:childTnLst>
                                </p:cTn>
                              </p:par>
                              <p:par>
                                <p:cTn id="19" presetID="42" presetClass="exit" presetSubtype="0" fill="hold" nodeType="withEffect">
                                  <p:stCondLst>
                                    <p:cond delay="0"/>
                                  </p:stCondLst>
                                  <p:childTnLst>
                                    <p:animEffect transition="out" filter="fade">
                                      <p:cBhvr>
                                        <p:cTn id="20" dur="1000"/>
                                        <p:tgtEl>
                                          <p:spTgt spid="72"/>
                                        </p:tgtEl>
                                      </p:cBhvr>
                                    </p:animEffect>
                                    <p:anim calcmode="lin" valueType="num">
                                      <p:cBhvr>
                                        <p:cTn id="21" dur="1000"/>
                                        <p:tgtEl>
                                          <p:spTgt spid="72"/>
                                        </p:tgtEl>
                                        <p:attrNameLst>
                                          <p:attrName>ppt_x</p:attrName>
                                        </p:attrNameLst>
                                      </p:cBhvr>
                                      <p:tavLst>
                                        <p:tav tm="0">
                                          <p:val>
                                            <p:strVal val="ppt_x"/>
                                          </p:val>
                                        </p:tav>
                                        <p:tav tm="100000">
                                          <p:val>
                                            <p:strVal val="ppt_x"/>
                                          </p:val>
                                        </p:tav>
                                      </p:tavLst>
                                    </p:anim>
                                    <p:anim calcmode="lin" valueType="num">
                                      <p:cBhvr>
                                        <p:cTn id="22" dur="1000"/>
                                        <p:tgtEl>
                                          <p:spTgt spid="72"/>
                                        </p:tgtEl>
                                        <p:attrNameLst>
                                          <p:attrName>ppt_y</p:attrName>
                                        </p:attrNameLst>
                                      </p:cBhvr>
                                      <p:tavLst>
                                        <p:tav tm="0">
                                          <p:val>
                                            <p:strVal val="ppt_y"/>
                                          </p:val>
                                        </p:tav>
                                        <p:tav tm="100000">
                                          <p:val>
                                            <p:strVal val="ppt_y+.1"/>
                                          </p:val>
                                        </p:tav>
                                      </p:tavLst>
                                    </p:anim>
                                    <p:set>
                                      <p:cBhvr>
                                        <p:cTn id="23" dur="1" fill="hold">
                                          <p:stCondLst>
                                            <p:cond delay="999"/>
                                          </p:stCondLst>
                                        </p:cTn>
                                        <p:tgtEl>
                                          <p:spTgt spid="72"/>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83"/>
                                        </p:tgtEl>
                                      </p:cBhvr>
                                    </p:animEffect>
                                    <p:anim calcmode="lin" valueType="num">
                                      <p:cBhvr>
                                        <p:cTn id="26" dur="1000"/>
                                        <p:tgtEl>
                                          <p:spTgt spid="83"/>
                                        </p:tgtEl>
                                        <p:attrNameLst>
                                          <p:attrName>ppt_x</p:attrName>
                                        </p:attrNameLst>
                                      </p:cBhvr>
                                      <p:tavLst>
                                        <p:tav tm="0">
                                          <p:val>
                                            <p:strVal val="ppt_x"/>
                                          </p:val>
                                        </p:tav>
                                        <p:tav tm="100000">
                                          <p:val>
                                            <p:strVal val="ppt_x"/>
                                          </p:val>
                                        </p:tav>
                                      </p:tavLst>
                                    </p:anim>
                                    <p:anim calcmode="lin" valueType="num">
                                      <p:cBhvr>
                                        <p:cTn id="27" dur="1000"/>
                                        <p:tgtEl>
                                          <p:spTgt spid="83"/>
                                        </p:tgtEl>
                                        <p:attrNameLst>
                                          <p:attrName>ppt_y</p:attrName>
                                        </p:attrNameLst>
                                      </p:cBhvr>
                                      <p:tavLst>
                                        <p:tav tm="0">
                                          <p:val>
                                            <p:strVal val="ppt_y"/>
                                          </p:val>
                                        </p:tav>
                                        <p:tav tm="100000">
                                          <p:val>
                                            <p:strVal val="ppt_y+.1"/>
                                          </p:val>
                                        </p:tav>
                                      </p:tavLst>
                                    </p:anim>
                                    <p:set>
                                      <p:cBhvr>
                                        <p:cTn id="28" dur="1" fill="hold">
                                          <p:stCondLst>
                                            <p:cond delay="999"/>
                                          </p:stCondLst>
                                        </p:cTn>
                                        <p:tgtEl>
                                          <p:spTgt spid="8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500" fill="hold"/>
                                        <p:tgtEl>
                                          <p:spTgt spid="75"/>
                                        </p:tgtEl>
                                        <p:attrNameLst>
                                          <p:attrName>stroke.color</p:attrName>
                                        </p:attrNameLst>
                                      </p:cBhvr>
                                      <p:to>
                                        <a:schemeClr val="accent2"/>
                                      </p:to>
                                    </p:animClr>
                                    <p:set>
                                      <p:cBhvr>
                                        <p:cTn id="33" dur="500" fill="hold"/>
                                        <p:tgtEl>
                                          <p:spTgt spid="75"/>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79"/>
                                        </p:tgtEl>
                                      </p:cBhvr>
                                    </p:animEffect>
                                    <p:anim calcmode="lin" valueType="num">
                                      <p:cBhvr>
                                        <p:cTn id="38" dur="1000"/>
                                        <p:tgtEl>
                                          <p:spTgt spid="79"/>
                                        </p:tgtEl>
                                        <p:attrNameLst>
                                          <p:attrName>ppt_x</p:attrName>
                                        </p:attrNameLst>
                                      </p:cBhvr>
                                      <p:tavLst>
                                        <p:tav tm="0">
                                          <p:val>
                                            <p:strVal val="ppt_x"/>
                                          </p:val>
                                        </p:tav>
                                        <p:tav tm="100000">
                                          <p:val>
                                            <p:strVal val="ppt_x"/>
                                          </p:val>
                                        </p:tav>
                                      </p:tavLst>
                                    </p:anim>
                                    <p:anim calcmode="lin" valueType="num">
                                      <p:cBhvr>
                                        <p:cTn id="39" dur="1000"/>
                                        <p:tgtEl>
                                          <p:spTgt spid="79"/>
                                        </p:tgtEl>
                                        <p:attrNameLst>
                                          <p:attrName>ppt_y</p:attrName>
                                        </p:attrNameLst>
                                      </p:cBhvr>
                                      <p:tavLst>
                                        <p:tav tm="0">
                                          <p:val>
                                            <p:strVal val="ppt_y"/>
                                          </p:val>
                                        </p:tav>
                                        <p:tav tm="100000">
                                          <p:val>
                                            <p:strVal val="ppt_y+.1"/>
                                          </p:val>
                                        </p:tav>
                                      </p:tavLst>
                                    </p:anim>
                                    <p:set>
                                      <p:cBhvr>
                                        <p:cTn id="40" dur="1" fill="hold">
                                          <p:stCondLst>
                                            <p:cond delay="999"/>
                                          </p:stCondLst>
                                        </p:cTn>
                                        <p:tgtEl>
                                          <p:spTgt spid="79"/>
                                        </p:tgtEl>
                                        <p:attrNameLst>
                                          <p:attrName>style.visibility</p:attrName>
                                        </p:attrNameLst>
                                      </p:cBhvr>
                                      <p:to>
                                        <p:strVal val="hidden"/>
                                      </p:to>
                                    </p:set>
                                  </p:childTnLst>
                                </p:cTn>
                              </p:par>
                              <p:par>
                                <p:cTn id="41" presetID="42" presetClass="exit" presetSubtype="0" fill="hold" nodeType="withEffect">
                                  <p:stCondLst>
                                    <p:cond delay="0"/>
                                  </p:stCondLst>
                                  <p:childTnLst>
                                    <p:animEffect transition="out" filter="fade">
                                      <p:cBhvr>
                                        <p:cTn id="42" dur="1000"/>
                                        <p:tgtEl>
                                          <p:spTgt spid="103"/>
                                        </p:tgtEl>
                                      </p:cBhvr>
                                    </p:animEffect>
                                    <p:anim calcmode="lin" valueType="num">
                                      <p:cBhvr>
                                        <p:cTn id="43" dur="1000"/>
                                        <p:tgtEl>
                                          <p:spTgt spid="103"/>
                                        </p:tgtEl>
                                        <p:attrNameLst>
                                          <p:attrName>ppt_x</p:attrName>
                                        </p:attrNameLst>
                                      </p:cBhvr>
                                      <p:tavLst>
                                        <p:tav tm="0">
                                          <p:val>
                                            <p:strVal val="ppt_x"/>
                                          </p:val>
                                        </p:tav>
                                        <p:tav tm="100000">
                                          <p:val>
                                            <p:strVal val="ppt_x"/>
                                          </p:val>
                                        </p:tav>
                                      </p:tavLst>
                                    </p:anim>
                                    <p:anim calcmode="lin" valueType="num">
                                      <p:cBhvr>
                                        <p:cTn id="44" dur="1000"/>
                                        <p:tgtEl>
                                          <p:spTgt spid="103"/>
                                        </p:tgtEl>
                                        <p:attrNameLst>
                                          <p:attrName>ppt_y</p:attrName>
                                        </p:attrNameLst>
                                      </p:cBhvr>
                                      <p:tavLst>
                                        <p:tav tm="0">
                                          <p:val>
                                            <p:strVal val="ppt_y"/>
                                          </p:val>
                                        </p:tav>
                                        <p:tav tm="100000">
                                          <p:val>
                                            <p:strVal val="ppt_y+.1"/>
                                          </p:val>
                                        </p:tav>
                                      </p:tavLst>
                                    </p:anim>
                                    <p:set>
                                      <p:cBhvr>
                                        <p:cTn id="45" dur="1" fill="hold">
                                          <p:stCondLst>
                                            <p:cond delay="999"/>
                                          </p:stCondLst>
                                        </p:cTn>
                                        <p:tgtEl>
                                          <p:spTgt spid="10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7" presetClass="emph" presetSubtype="2" fill="hold" nodeType="clickEffect">
                                  <p:stCondLst>
                                    <p:cond delay="0"/>
                                  </p:stCondLst>
                                  <p:childTnLst>
                                    <p:animClr clrSpc="rgb" dir="cw">
                                      <p:cBhvr>
                                        <p:cTn id="49" dur="500" fill="hold"/>
                                        <p:tgtEl>
                                          <p:spTgt spid="78"/>
                                        </p:tgtEl>
                                        <p:attrNameLst>
                                          <p:attrName>stroke.color</p:attrName>
                                        </p:attrNameLst>
                                      </p:cBhvr>
                                      <p:to>
                                        <a:schemeClr val="accent2"/>
                                      </p:to>
                                    </p:animClr>
                                    <p:set>
                                      <p:cBhvr>
                                        <p:cTn id="50" dur="500" fill="hold"/>
                                        <p:tgtEl>
                                          <p:spTgt spid="78"/>
                                        </p:tgtEl>
                                        <p:attrNameLst>
                                          <p:attrName>stroke.on</p:attrName>
                                        </p:attrNameLst>
                                      </p:cBhvr>
                                      <p:to>
                                        <p:strVal val="true"/>
                                      </p:to>
                                    </p:set>
                                  </p:childTnLst>
                                </p:cTn>
                              </p:par>
                              <p:par>
                                <p:cTn id="51" presetID="42" presetClass="exit" presetSubtype="0" fill="hold" nodeType="withEffect">
                                  <p:stCondLst>
                                    <p:cond delay="0"/>
                                  </p:stCondLst>
                                  <p:childTnLst>
                                    <p:animEffect transition="out" filter="fade">
                                      <p:cBhvr>
                                        <p:cTn id="52" dur="1000"/>
                                        <p:tgtEl>
                                          <p:spTgt spid="99"/>
                                        </p:tgtEl>
                                      </p:cBhvr>
                                    </p:animEffect>
                                    <p:anim calcmode="lin" valueType="num">
                                      <p:cBhvr>
                                        <p:cTn id="53" dur="1000"/>
                                        <p:tgtEl>
                                          <p:spTgt spid="99"/>
                                        </p:tgtEl>
                                        <p:attrNameLst>
                                          <p:attrName>ppt_x</p:attrName>
                                        </p:attrNameLst>
                                      </p:cBhvr>
                                      <p:tavLst>
                                        <p:tav tm="0">
                                          <p:val>
                                            <p:strVal val="ppt_x"/>
                                          </p:val>
                                        </p:tav>
                                        <p:tav tm="100000">
                                          <p:val>
                                            <p:strVal val="ppt_x"/>
                                          </p:val>
                                        </p:tav>
                                      </p:tavLst>
                                    </p:anim>
                                    <p:anim calcmode="lin" valueType="num">
                                      <p:cBhvr>
                                        <p:cTn id="54" dur="1000"/>
                                        <p:tgtEl>
                                          <p:spTgt spid="99"/>
                                        </p:tgtEl>
                                        <p:attrNameLst>
                                          <p:attrName>ppt_y</p:attrName>
                                        </p:attrNameLst>
                                      </p:cBhvr>
                                      <p:tavLst>
                                        <p:tav tm="0">
                                          <p:val>
                                            <p:strVal val="ppt_y"/>
                                          </p:val>
                                        </p:tav>
                                        <p:tav tm="100000">
                                          <p:val>
                                            <p:strVal val="ppt_y+.1"/>
                                          </p:val>
                                        </p:tav>
                                      </p:tavLst>
                                    </p:anim>
                                    <p:set>
                                      <p:cBhvr>
                                        <p:cTn id="55" dur="1" fill="hold">
                                          <p:stCondLst>
                                            <p:cond delay="999"/>
                                          </p:stCondLst>
                                        </p:cTn>
                                        <p:tgtEl>
                                          <p:spTgt spid="9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Important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3AA53-5FE6-7420-2832-B8AB64C9E95F}"/>
                  </a:ext>
                </a:extLst>
              </p:cNvPr>
              <p:cNvSpPr>
                <a:spLocks noGrp="1"/>
              </p:cNvSpPr>
              <p:nvPr>
                <p:ph idx="1"/>
              </p:nvPr>
            </p:nvSpPr>
            <p:spPr>
              <a:xfrm>
                <a:off x="131180" y="863444"/>
                <a:ext cx="11929641" cy="4854775"/>
              </a:xfrm>
            </p:spPr>
            <p:txBody>
              <a:bodyPr/>
              <a:lstStyle/>
              <a:p>
                <a:r>
                  <a:rPr lang="en-US" dirty="0"/>
                  <a:t>For a vertex v of a graph G, a </a:t>
                </a:r>
                <a:r>
                  <a:rPr lang="en-US" b="1" dirty="0"/>
                  <a:t>neighbor of</a:t>
                </a:r>
                <a14:m>
                  <m:oMath xmlns:m="http://schemas.openxmlformats.org/officeDocument/2006/math">
                    <m:r>
                      <a:rPr lang="en-US" b="1" i="1">
                        <a:latin typeface="Cambria Math" panose="02040503050406030204" pitchFamily="18" charset="0"/>
                      </a:rPr>
                      <m:t> </m:t>
                    </m:r>
                    <m:r>
                      <a:rPr lang="en-US" b="1" i="1">
                        <a:latin typeface="Cambria Math" panose="02040503050406030204" pitchFamily="18" charset="0"/>
                      </a:rPr>
                      <m:t>𝐯</m:t>
                    </m:r>
                  </m:oMath>
                </a14:m>
                <a:r>
                  <a:rPr lang="en-US" dirty="0"/>
                  <a:t> is a vertex adjacent to</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in</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G</m:t>
                    </m:r>
                  </m:oMath>
                </a14:m>
                <a:r>
                  <a:rPr lang="en-US" dirty="0"/>
                  <a:t>. Also, the neighborhood (or open neighborhood)</a:t>
                </a:r>
                <a14:m>
                  <m:oMath xmlns:m="http://schemas.openxmlformats.org/officeDocument/2006/math">
                    <m:r>
                      <a:rPr lang="en-US" smtClean="0">
                        <a:latin typeface="Cambria Math" panose="02040503050406030204" pitchFamily="18" charset="0"/>
                      </a:rPr>
                      <m:t> </m:t>
                    </m:r>
                    <m:r>
                      <m:rPr>
                        <m:sty m:val="p"/>
                      </m:rPr>
                      <a:rPr lang="en-US" smtClean="0">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dirty="0"/>
                  <a:t> of</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v</m:t>
                    </m:r>
                  </m:oMath>
                </a14:m>
                <a:r>
                  <a:rPr lang="en-US" dirty="0"/>
                  <a:t> is the set of neighbors of</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v</m:t>
                    </m:r>
                  </m:oMath>
                </a14:m>
                <a:r>
                  <a:rPr lang="en-US" dirty="0"/>
                  <a:t>. </a:t>
                </a:r>
              </a:p>
              <a:p>
                <a:pPr lvl="0"/>
                <a:endParaRPr lang="en-US" dirty="0">
                  <a:solidFill>
                    <a:srgbClr val="D10233"/>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9CB3AA53-5FE6-7420-2832-B8AB64C9E95F}"/>
                  </a:ext>
                </a:extLst>
              </p:cNvPr>
              <p:cNvSpPr>
                <a:spLocks noGrp="1" noRot="1" noChangeAspect="1" noMove="1" noResize="1" noEditPoints="1" noAdjustHandles="1" noChangeArrowheads="1" noChangeShapeType="1" noTextEdit="1"/>
              </p:cNvSpPr>
              <p:nvPr>
                <p:ph idx="1"/>
              </p:nvPr>
            </p:nvSpPr>
            <p:spPr>
              <a:xfrm>
                <a:off x="131180" y="863444"/>
                <a:ext cx="11929641" cy="4854775"/>
              </a:xfrm>
              <a:blipFill rotWithShape="0">
                <a:blip r:embed="rId2"/>
                <a:stretch>
                  <a:fillRect l="-971" t="-2261" r="-107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DD11F87-DA81-9510-C1CB-0AF4093562CB}"/>
              </a:ext>
            </a:extLst>
          </p:cNvPr>
          <p:cNvSpPr/>
          <p:nvPr/>
        </p:nvSpPr>
        <p:spPr>
          <a:xfrm rot="5400000">
            <a:off x="5187840" y="36932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 name="Oval 4">
            <a:extLst>
              <a:ext uri="{FF2B5EF4-FFF2-40B4-BE49-F238E27FC236}">
                <a16:creationId xmlns:a16="http://schemas.microsoft.com/office/drawing/2014/main" id="{BDD11F87-DA81-9510-C1CB-0AF4093562CB}"/>
              </a:ext>
            </a:extLst>
          </p:cNvPr>
          <p:cNvSpPr/>
          <p:nvPr/>
        </p:nvSpPr>
        <p:spPr>
          <a:xfrm rot="5400000">
            <a:off x="7348072" y="37002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6277551" y="479880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 name="Straight Connector 6">
            <a:extLst>
              <a:ext uri="{FF2B5EF4-FFF2-40B4-BE49-F238E27FC236}">
                <a16:creationId xmlns:a16="http://schemas.microsoft.com/office/drawing/2014/main" id="{6205DD86-315C-53B6-CEEF-A9919650168E}"/>
              </a:ext>
            </a:extLst>
          </p:cNvPr>
          <p:cNvCxnSpPr>
            <a:cxnSpLocks/>
            <a:stCxn id="6" idx="3"/>
            <a:endCxn id="4" idx="7"/>
          </p:cNvCxnSpPr>
          <p:nvPr/>
        </p:nvCxnSpPr>
        <p:spPr>
          <a:xfrm flipH="1" flipV="1">
            <a:off x="5310752" y="3816137"/>
            <a:ext cx="987887" cy="1003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6205DD86-315C-53B6-CEEF-A9919650168E}"/>
              </a:ext>
            </a:extLst>
          </p:cNvPr>
          <p:cNvCxnSpPr>
            <a:cxnSpLocks/>
            <a:stCxn id="5" idx="5"/>
            <a:endCxn id="6" idx="1"/>
          </p:cNvCxnSpPr>
          <p:nvPr/>
        </p:nvCxnSpPr>
        <p:spPr>
          <a:xfrm flipH="1">
            <a:off x="6400463" y="3823194"/>
            <a:ext cx="968697" cy="9967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6205DD86-315C-53B6-CEEF-A9919650168E}"/>
              </a:ext>
            </a:extLst>
          </p:cNvPr>
          <p:cNvCxnSpPr>
            <a:cxnSpLocks/>
            <a:stCxn id="10" idx="5"/>
            <a:endCxn id="4" idx="1"/>
          </p:cNvCxnSpPr>
          <p:nvPr/>
        </p:nvCxnSpPr>
        <p:spPr>
          <a:xfrm flipH="1">
            <a:off x="5310752" y="2531402"/>
            <a:ext cx="1451147" cy="1182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0" name="Oval 9">
            <a:extLst>
              <a:ext uri="{FF2B5EF4-FFF2-40B4-BE49-F238E27FC236}">
                <a16:creationId xmlns:a16="http://schemas.microsoft.com/office/drawing/2014/main" id="{BDD11F87-DA81-9510-C1CB-0AF4093562CB}"/>
              </a:ext>
            </a:extLst>
          </p:cNvPr>
          <p:cNvSpPr/>
          <p:nvPr/>
        </p:nvSpPr>
        <p:spPr>
          <a:xfrm rot="5400000">
            <a:off x="6740811" y="240849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 name="Straight Connector 10">
            <a:extLst>
              <a:ext uri="{FF2B5EF4-FFF2-40B4-BE49-F238E27FC236}">
                <a16:creationId xmlns:a16="http://schemas.microsoft.com/office/drawing/2014/main" id="{6205DD86-315C-53B6-CEEF-A9919650168E}"/>
              </a:ext>
            </a:extLst>
          </p:cNvPr>
          <p:cNvCxnSpPr>
            <a:cxnSpLocks/>
            <a:stCxn id="5" idx="3"/>
            <a:endCxn id="10" idx="7"/>
          </p:cNvCxnSpPr>
          <p:nvPr/>
        </p:nvCxnSpPr>
        <p:spPr>
          <a:xfrm flipH="1" flipV="1">
            <a:off x="6863723" y="2531402"/>
            <a:ext cx="505437" cy="11899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6205DD86-315C-53B6-CEEF-A9919650168E}"/>
              </a:ext>
            </a:extLst>
          </p:cNvPr>
          <p:cNvCxnSpPr>
            <a:cxnSpLocks/>
            <a:stCxn id="6" idx="2"/>
            <a:endCxn id="10" idx="6"/>
          </p:cNvCxnSpPr>
          <p:nvPr/>
        </p:nvCxnSpPr>
        <p:spPr>
          <a:xfrm flipV="1">
            <a:off x="6349551" y="2552490"/>
            <a:ext cx="463260" cy="2246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Oval 12">
            <a:extLst>
              <a:ext uri="{FF2B5EF4-FFF2-40B4-BE49-F238E27FC236}">
                <a16:creationId xmlns:a16="http://schemas.microsoft.com/office/drawing/2014/main" id="{BDD11F87-DA81-9510-C1CB-0AF4093562CB}"/>
              </a:ext>
            </a:extLst>
          </p:cNvPr>
          <p:cNvSpPr/>
          <p:nvPr/>
        </p:nvSpPr>
        <p:spPr>
          <a:xfrm rot="5400000">
            <a:off x="4119217" y="25910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4" name="Straight Connector 13">
            <a:extLst>
              <a:ext uri="{FF2B5EF4-FFF2-40B4-BE49-F238E27FC236}">
                <a16:creationId xmlns:a16="http://schemas.microsoft.com/office/drawing/2014/main" id="{6205DD86-315C-53B6-CEEF-A9919650168E}"/>
              </a:ext>
            </a:extLst>
          </p:cNvPr>
          <p:cNvCxnSpPr>
            <a:cxnSpLocks/>
            <a:stCxn id="4" idx="3"/>
            <a:endCxn id="13" idx="7"/>
          </p:cNvCxnSpPr>
          <p:nvPr/>
        </p:nvCxnSpPr>
        <p:spPr>
          <a:xfrm flipH="1" flipV="1">
            <a:off x="4242129" y="2714000"/>
            <a:ext cx="966799" cy="10003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6205DD86-315C-53B6-CEEF-A9919650168E}"/>
              </a:ext>
            </a:extLst>
          </p:cNvPr>
          <p:cNvCxnSpPr>
            <a:cxnSpLocks/>
            <a:stCxn id="17" idx="4"/>
            <a:endCxn id="13" idx="0"/>
          </p:cNvCxnSpPr>
          <p:nvPr/>
        </p:nvCxnSpPr>
        <p:spPr>
          <a:xfrm flipH="1" flipV="1">
            <a:off x="4263217" y="2663088"/>
            <a:ext cx="945711" cy="256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6205DD86-315C-53B6-CEEF-A9919650168E}"/>
              </a:ext>
            </a:extLst>
          </p:cNvPr>
          <p:cNvCxnSpPr>
            <a:cxnSpLocks/>
            <a:stCxn id="4" idx="2"/>
            <a:endCxn id="17" idx="6"/>
          </p:cNvCxnSpPr>
          <p:nvPr/>
        </p:nvCxnSpPr>
        <p:spPr>
          <a:xfrm flipV="1">
            <a:off x="5259840" y="2737651"/>
            <a:ext cx="21088" cy="9555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Oval 16">
            <a:extLst>
              <a:ext uri="{FF2B5EF4-FFF2-40B4-BE49-F238E27FC236}">
                <a16:creationId xmlns:a16="http://schemas.microsoft.com/office/drawing/2014/main" id="{BDD11F87-DA81-9510-C1CB-0AF4093562CB}"/>
              </a:ext>
            </a:extLst>
          </p:cNvPr>
          <p:cNvSpPr/>
          <p:nvPr/>
        </p:nvSpPr>
        <p:spPr>
          <a:xfrm rot="5400000">
            <a:off x="5208928" y="25936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8" name="Straight Connector 17">
            <a:extLst>
              <a:ext uri="{FF2B5EF4-FFF2-40B4-BE49-F238E27FC236}">
                <a16:creationId xmlns:a16="http://schemas.microsoft.com/office/drawing/2014/main" id="{6205DD86-315C-53B6-CEEF-A9919650168E}"/>
              </a:ext>
            </a:extLst>
          </p:cNvPr>
          <p:cNvCxnSpPr>
            <a:cxnSpLocks/>
            <a:stCxn id="5" idx="4"/>
            <a:endCxn id="17" idx="7"/>
          </p:cNvCxnSpPr>
          <p:nvPr/>
        </p:nvCxnSpPr>
        <p:spPr>
          <a:xfrm flipH="1" flipV="1">
            <a:off x="5331840" y="2716563"/>
            <a:ext cx="2016232" cy="10557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9" name="Oval 18"/>
          <p:cNvSpPr/>
          <p:nvPr/>
        </p:nvSpPr>
        <p:spPr>
          <a:xfrm>
            <a:off x="5075690" y="359976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7214834" y="361268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p:cNvSpPr/>
          <p:nvPr/>
        </p:nvSpPr>
        <p:spPr>
          <a:xfrm>
            <a:off x="6155806" y="471068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7" name="Straight Connector 26"/>
          <p:cNvCxnSpPr/>
          <p:nvPr/>
        </p:nvCxnSpPr>
        <p:spPr>
          <a:xfrm>
            <a:off x="3022600" y="1720850"/>
            <a:ext cx="26162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Flowchart: Summing Junction 32"/>
          <p:cNvSpPr/>
          <p:nvPr/>
        </p:nvSpPr>
        <p:spPr>
          <a:xfrm rot="620727">
            <a:off x="6646521" y="2295138"/>
            <a:ext cx="353667" cy="370073"/>
          </a:xfrm>
          <a:prstGeom prst="flowChartSummingJuncti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024778" y="3861756"/>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25" name="TextBox 24"/>
          <p:cNvSpPr txBox="1"/>
          <p:nvPr/>
        </p:nvSpPr>
        <p:spPr>
          <a:xfrm>
            <a:off x="6155806" y="5062076"/>
            <a:ext cx="360996" cy="523220"/>
          </a:xfrm>
          <a:prstGeom prst="rect">
            <a:avLst/>
          </a:prstGeom>
          <a:noFill/>
        </p:spPr>
        <p:txBody>
          <a:bodyPr wrap="none" rtlCol="0">
            <a:spAutoFit/>
          </a:bodyPr>
          <a:lstStyle/>
          <a:p>
            <a:r>
              <a:rPr lang="en-US" sz="2800" dirty="0">
                <a:solidFill>
                  <a:srgbClr val="C00000"/>
                </a:solidFill>
              </a:rPr>
              <a:t>b</a:t>
            </a:r>
          </a:p>
        </p:txBody>
      </p:sp>
      <p:sp>
        <p:nvSpPr>
          <p:cNvPr id="26" name="TextBox 25"/>
          <p:cNvSpPr txBox="1"/>
          <p:nvPr/>
        </p:nvSpPr>
        <p:spPr>
          <a:xfrm>
            <a:off x="7239574" y="3924525"/>
            <a:ext cx="349776" cy="523220"/>
          </a:xfrm>
          <a:prstGeom prst="rect">
            <a:avLst/>
          </a:prstGeom>
          <a:noFill/>
        </p:spPr>
        <p:txBody>
          <a:bodyPr wrap="none" rtlCol="0">
            <a:spAutoFit/>
          </a:bodyPr>
          <a:lstStyle/>
          <a:p>
            <a:r>
              <a:rPr lang="en-US" sz="2800" dirty="0">
                <a:solidFill>
                  <a:srgbClr val="C00000"/>
                </a:solidFill>
              </a:rPr>
              <a:t>c</a:t>
            </a:r>
          </a:p>
        </p:txBody>
      </p:sp>
      <p:sp>
        <p:nvSpPr>
          <p:cNvPr id="28" name="TextBox 27"/>
          <p:cNvSpPr txBox="1"/>
          <p:nvPr/>
        </p:nvSpPr>
        <p:spPr>
          <a:xfrm>
            <a:off x="4009917" y="2735088"/>
            <a:ext cx="362600" cy="523220"/>
          </a:xfrm>
          <a:prstGeom prst="rect">
            <a:avLst/>
          </a:prstGeom>
          <a:noFill/>
        </p:spPr>
        <p:txBody>
          <a:bodyPr wrap="none" rtlCol="0">
            <a:spAutoFit/>
          </a:bodyPr>
          <a:lstStyle/>
          <a:p>
            <a:r>
              <a:rPr lang="en-US" sz="2800" dirty="0">
                <a:solidFill>
                  <a:srgbClr val="C00000"/>
                </a:solidFill>
              </a:rPr>
              <a:t>d</a:t>
            </a:r>
          </a:p>
        </p:txBody>
      </p:sp>
      <p:sp>
        <p:nvSpPr>
          <p:cNvPr id="29" name="TextBox 28"/>
          <p:cNvSpPr txBox="1"/>
          <p:nvPr/>
        </p:nvSpPr>
        <p:spPr>
          <a:xfrm>
            <a:off x="5075690" y="2098200"/>
            <a:ext cx="352982" cy="523220"/>
          </a:xfrm>
          <a:prstGeom prst="rect">
            <a:avLst/>
          </a:prstGeom>
          <a:noFill/>
        </p:spPr>
        <p:txBody>
          <a:bodyPr wrap="none" rtlCol="0">
            <a:spAutoFit/>
          </a:bodyPr>
          <a:lstStyle/>
          <a:p>
            <a:r>
              <a:rPr lang="en-US" sz="2800" dirty="0">
                <a:solidFill>
                  <a:srgbClr val="C00000"/>
                </a:solidFill>
              </a:rPr>
              <a:t>e</a:t>
            </a:r>
          </a:p>
        </p:txBody>
      </p:sp>
      <p:sp>
        <p:nvSpPr>
          <p:cNvPr id="30" name="TextBox 29"/>
          <p:cNvSpPr txBox="1"/>
          <p:nvPr/>
        </p:nvSpPr>
        <p:spPr>
          <a:xfrm>
            <a:off x="6823354" y="1882748"/>
            <a:ext cx="338554" cy="523220"/>
          </a:xfrm>
          <a:prstGeom prst="rect">
            <a:avLst/>
          </a:prstGeom>
          <a:noFill/>
        </p:spPr>
        <p:txBody>
          <a:bodyPr wrap="none" rtlCol="0">
            <a:spAutoFit/>
          </a:bodyPr>
          <a:lstStyle/>
          <a:p>
            <a:r>
              <a:rPr lang="en-US" sz="2800" dirty="0">
                <a:solidFill>
                  <a:srgbClr val="C00000"/>
                </a:solidFill>
              </a:rPr>
              <a:t>v</a:t>
            </a:r>
          </a:p>
        </p:txBody>
      </p:sp>
      <mc:AlternateContent xmlns:mc="http://schemas.openxmlformats.org/markup-compatibility/2006" xmlns:a14="http://schemas.microsoft.com/office/drawing/2010/main">
        <mc:Choice Requires="a14">
          <p:sp>
            <p:nvSpPr>
              <p:cNvPr id="23" name="Rectangle 22"/>
              <p:cNvSpPr/>
              <p:nvPr/>
            </p:nvSpPr>
            <p:spPr>
              <a:xfrm>
                <a:off x="4835845" y="5582529"/>
                <a:ext cx="25322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smtClean="0">
                          <a:solidFill>
                            <a:srgbClr val="002060"/>
                          </a:solidFill>
                          <a:latin typeface="Cambria Math" panose="02040503050406030204" pitchFamily="18" charset="0"/>
                        </a:rPr>
                        <m:t>N</m:t>
                      </m:r>
                      <m:d>
                        <m:dPr>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v</m:t>
                          </m:r>
                        </m:e>
                      </m:d>
                      <m:r>
                        <a:rPr lang="en-US" sz="2800" b="0" i="1" smtClean="0">
                          <a:solidFill>
                            <a:srgbClr val="002060"/>
                          </a:solidFill>
                          <a:latin typeface="Cambria Math" panose="02040503050406030204" pitchFamily="18" charset="0"/>
                        </a:rPr>
                        <m:t>=</m:t>
                      </m:r>
                      <m:d>
                        <m:dPr>
                          <m:begChr m:val="{"/>
                          <m:endChr m:val="}"/>
                          <m:ctrlPr>
                            <a:rPr lang="en-US" sz="2800" b="0" i="1" smtClean="0">
                              <a:solidFill>
                                <a:srgbClr val="002060"/>
                              </a:solidFill>
                              <a:latin typeface="Cambria Math" panose="02040503050406030204" pitchFamily="18" charset="0"/>
                            </a:rPr>
                          </m:ctrlPr>
                        </m:dPr>
                        <m:e>
                          <m:r>
                            <m:rPr>
                              <m:sty m:val="p"/>
                            </m:rPr>
                            <a:rPr lang="en-US" sz="2800" b="0" i="0" smtClean="0">
                              <a:solidFill>
                                <a:srgbClr val="002060"/>
                              </a:solidFill>
                              <a:latin typeface="Cambria Math" panose="02040503050406030204" pitchFamily="18" charset="0"/>
                            </a:rPr>
                            <m:t>a</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b</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c</m:t>
                          </m:r>
                        </m:e>
                      </m:d>
                    </m:oMath>
                  </m:oMathPara>
                </a14:m>
                <a:endParaRPr lang="en-US" sz="2800" dirty="0">
                  <a:solidFill>
                    <a:srgbClr val="00206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4835845" y="5582529"/>
                <a:ext cx="2532232"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93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9" presetClass="emph" presetSubtype="0" fill="hold" grpId="1" nodeType="clickEffect">
                                  <p:stCondLst>
                                    <p:cond delay="0"/>
                                  </p:stCondLst>
                                  <p:childTnLst>
                                    <p:animClr clrSpc="rgb" dir="cw">
                                      <p:cBhvr override="childStyle">
                                        <p:cTn id="54" dur="500" fill="hold"/>
                                        <p:tgtEl>
                                          <p:spTgt spid="10"/>
                                        </p:tgtEl>
                                        <p:attrNameLst>
                                          <p:attrName>style.color</p:attrName>
                                        </p:attrNameLst>
                                      </p:cBhvr>
                                      <p:to>
                                        <a:srgbClr val="FFFF00"/>
                                      </p:to>
                                    </p:animClr>
                                    <p:animClr clrSpc="rgb" dir="cw">
                                      <p:cBhvr>
                                        <p:cTn id="55" dur="500" fill="hold"/>
                                        <p:tgtEl>
                                          <p:spTgt spid="10"/>
                                        </p:tgtEl>
                                        <p:attrNameLst>
                                          <p:attrName>fillcolor</p:attrName>
                                        </p:attrNameLst>
                                      </p:cBhvr>
                                      <p:to>
                                        <a:srgbClr val="FFFF00"/>
                                      </p:to>
                                    </p:animClr>
                                    <p:set>
                                      <p:cBhvr>
                                        <p:cTn id="56" dur="500" fill="hold"/>
                                        <p:tgtEl>
                                          <p:spTgt spid="10"/>
                                        </p:tgtEl>
                                        <p:attrNameLst>
                                          <p:attrName>fill.type</p:attrName>
                                        </p:attrNameLst>
                                      </p:cBhvr>
                                      <p:to>
                                        <p:strVal val="solid"/>
                                      </p:to>
                                    </p:set>
                                    <p:set>
                                      <p:cBhvr>
                                        <p:cTn id="57" dur="500" fill="hold"/>
                                        <p:tgtEl>
                                          <p:spTgt spid="10"/>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9" presetClass="emph" presetSubtype="0" fill="hold" grpId="1" nodeType="clickEffect">
                                  <p:stCondLst>
                                    <p:cond delay="0"/>
                                  </p:stCondLst>
                                  <p:childTnLst>
                                    <p:animClr clrSpc="rgb" dir="cw">
                                      <p:cBhvr override="childStyle">
                                        <p:cTn id="61" dur="500" fill="hold"/>
                                        <p:tgtEl>
                                          <p:spTgt spid="4"/>
                                        </p:tgtEl>
                                        <p:attrNameLst>
                                          <p:attrName>style.color</p:attrName>
                                        </p:attrNameLst>
                                      </p:cBhvr>
                                      <p:to>
                                        <a:schemeClr val="accent2"/>
                                      </p:to>
                                    </p:animClr>
                                    <p:animClr clrSpc="rgb" dir="cw">
                                      <p:cBhvr>
                                        <p:cTn id="62" dur="500" fill="hold"/>
                                        <p:tgtEl>
                                          <p:spTgt spid="4"/>
                                        </p:tgtEl>
                                        <p:attrNameLst>
                                          <p:attrName>fillcolor</p:attrName>
                                        </p:attrNameLst>
                                      </p:cBhvr>
                                      <p:to>
                                        <a:schemeClr val="accent2"/>
                                      </p:to>
                                    </p:animClr>
                                    <p:set>
                                      <p:cBhvr>
                                        <p:cTn id="63" dur="500" fill="hold"/>
                                        <p:tgtEl>
                                          <p:spTgt spid="4"/>
                                        </p:tgtEl>
                                        <p:attrNameLst>
                                          <p:attrName>fill.type</p:attrName>
                                        </p:attrNameLst>
                                      </p:cBhvr>
                                      <p:to>
                                        <p:strVal val="solid"/>
                                      </p:to>
                                    </p:set>
                                    <p:set>
                                      <p:cBhvr>
                                        <p:cTn id="64" dur="500" fill="hold"/>
                                        <p:tgtEl>
                                          <p:spTgt spid="4"/>
                                        </p:tgtEl>
                                        <p:attrNameLst>
                                          <p:attrName>fill.on</p:attrName>
                                        </p:attrNameLst>
                                      </p:cBhvr>
                                      <p:to>
                                        <p:strVal val="true"/>
                                      </p:to>
                                    </p:set>
                                  </p:childTnLst>
                                </p:cTn>
                              </p:par>
                              <p:par>
                                <p:cTn id="65" presetID="19" presetClass="emph" presetSubtype="0" fill="hold" grpId="1" nodeType="withEffect">
                                  <p:stCondLst>
                                    <p:cond delay="0"/>
                                  </p:stCondLst>
                                  <p:childTnLst>
                                    <p:animClr clrSpc="rgb" dir="cw">
                                      <p:cBhvr override="childStyle">
                                        <p:cTn id="66" dur="500" fill="hold"/>
                                        <p:tgtEl>
                                          <p:spTgt spid="5"/>
                                        </p:tgtEl>
                                        <p:attrNameLst>
                                          <p:attrName>style.color</p:attrName>
                                        </p:attrNameLst>
                                      </p:cBhvr>
                                      <p:to>
                                        <a:schemeClr val="accent2"/>
                                      </p:to>
                                    </p:animClr>
                                    <p:animClr clrSpc="rgb" dir="cw">
                                      <p:cBhvr>
                                        <p:cTn id="67" dur="500" fill="hold"/>
                                        <p:tgtEl>
                                          <p:spTgt spid="5"/>
                                        </p:tgtEl>
                                        <p:attrNameLst>
                                          <p:attrName>fillcolor</p:attrName>
                                        </p:attrNameLst>
                                      </p:cBhvr>
                                      <p:to>
                                        <a:schemeClr val="accent2"/>
                                      </p:to>
                                    </p:animClr>
                                    <p:set>
                                      <p:cBhvr>
                                        <p:cTn id="68" dur="500" fill="hold"/>
                                        <p:tgtEl>
                                          <p:spTgt spid="5"/>
                                        </p:tgtEl>
                                        <p:attrNameLst>
                                          <p:attrName>fill.type</p:attrName>
                                        </p:attrNameLst>
                                      </p:cBhvr>
                                      <p:to>
                                        <p:strVal val="solid"/>
                                      </p:to>
                                    </p:set>
                                    <p:set>
                                      <p:cBhvr>
                                        <p:cTn id="69" dur="500" fill="hold"/>
                                        <p:tgtEl>
                                          <p:spTgt spid="5"/>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6"/>
                                        </p:tgtEl>
                                        <p:attrNameLst>
                                          <p:attrName>style.color</p:attrName>
                                        </p:attrNameLst>
                                      </p:cBhvr>
                                      <p:to>
                                        <a:schemeClr val="accent2"/>
                                      </p:to>
                                    </p:animClr>
                                    <p:animClr clrSpc="rgb" dir="cw">
                                      <p:cBhvr>
                                        <p:cTn id="72" dur="500" fill="hold"/>
                                        <p:tgtEl>
                                          <p:spTgt spid="6"/>
                                        </p:tgtEl>
                                        <p:attrNameLst>
                                          <p:attrName>fillcolor</p:attrName>
                                        </p:attrNameLst>
                                      </p:cBhvr>
                                      <p:to>
                                        <a:schemeClr val="accent2"/>
                                      </p:to>
                                    </p:animClr>
                                    <p:set>
                                      <p:cBhvr>
                                        <p:cTn id="73" dur="500" fill="hold"/>
                                        <p:tgtEl>
                                          <p:spTgt spid="6"/>
                                        </p:tgtEl>
                                        <p:attrNameLst>
                                          <p:attrName>fill.type</p:attrName>
                                        </p:attrNameLst>
                                      </p:cBhvr>
                                      <p:to>
                                        <p:strVal val="solid"/>
                                      </p:to>
                                    </p:set>
                                    <p:set>
                                      <p:cBhvr>
                                        <p:cTn id="74" dur="500" fill="hold"/>
                                        <p:tgtEl>
                                          <p:spTgt spid="6"/>
                                        </p:tgtEl>
                                        <p:attrNameLst>
                                          <p:attrName>fill.on</p:attrName>
                                        </p:attrNameLst>
                                      </p:cBhvr>
                                      <p:to>
                                        <p:strVal val="true"/>
                                      </p:to>
                                    </p:set>
                                  </p:childTnLst>
                                </p:cTn>
                              </p:par>
                            </p:childTnLst>
                          </p:cTn>
                        </p:par>
                        <p:par>
                          <p:cTn id="75" fill="hold">
                            <p:stCondLst>
                              <p:cond delay="500"/>
                            </p:stCondLst>
                            <p:childTnLst>
                              <p:par>
                                <p:cTn id="76" presetID="22" presetClass="entr" presetSubtype="4"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500"/>
                                        <p:tgtEl>
                                          <p:spTgt spid="19"/>
                                        </p:tgtEl>
                                      </p:cBhvr>
                                    </p:animEffect>
                                  </p:childTnLst>
                                </p:cTn>
                              </p:par>
                            </p:childTnLst>
                          </p:cTn>
                        </p:par>
                        <p:par>
                          <p:cTn id="79" fill="hold">
                            <p:stCondLst>
                              <p:cond delay="1000"/>
                            </p:stCondLst>
                            <p:childTnLst>
                              <p:par>
                                <p:cTn id="80" presetID="22" presetClass="entr" presetSubtype="4"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500"/>
                                        <p:tgtEl>
                                          <p:spTgt spid="21"/>
                                        </p:tgtEl>
                                      </p:cBhvr>
                                    </p:animEffect>
                                  </p:childTnLst>
                                </p:cTn>
                              </p:par>
                            </p:childTnLst>
                          </p:cTn>
                        </p:par>
                        <p:par>
                          <p:cTn id="83" fill="hold">
                            <p:stCondLst>
                              <p:cond delay="1500"/>
                            </p:stCondLst>
                            <p:childTnLst>
                              <p:par>
                                <p:cTn id="84" presetID="22" presetClass="entr" presetSubtype="4"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down)">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0" grpId="0" animBg="1"/>
      <p:bldP spid="10" grpId="1" animBg="1"/>
      <p:bldP spid="13" grpId="0" animBg="1"/>
      <p:bldP spid="17" grpId="0" animBg="1"/>
      <p:bldP spid="19" grpId="0" animBg="1"/>
      <p:bldP spid="20" grpId="0" animBg="1"/>
      <p:bldP spid="21" grpId="0" animBg="1"/>
      <p:bldP spid="33" grpId="0" animBg="1"/>
      <p:bldP spid="22" grpId="0"/>
      <p:bldP spid="25" grpId="0"/>
      <p:bldP spid="26" grpId="0"/>
      <p:bldP spid="28" grpId="0"/>
      <p:bldP spid="29" grpId="0"/>
      <p:bldP spid="30" grpId="0"/>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Observation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863444"/>
                <a:ext cx="11929641" cy="3466509"/>
              </a:xfrm>
            </p:spPr>
            <p:txBody>
              <a:bodyPr/>
              <a:lstStyle/>
              <a:p>
                <a:pPr>
                  <a:lnSpc>
                    <a:spcPct val="100000"/>
                  </a:lnSpc>
                </a:pPr>
                <a:r>
                  <a:rPr lang="en-US" dirty="0"/>
                  <a:t>We observe that there is a subset</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X</m:t>
                    </m:r>
                    <m:r>
                      <a:rPr lang="en-US" i="0" dirty="0" smtClean="0">
                        <a:latin typeface="Cambria Math" panose="02040503050406030204" pitchFamily="18" charset="0"/>
                      </a:rPr>
                      <m:t> = </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B</m:t>
                        </m:r>
                        <m:r>
                          <a:rPr lang="en-US" i="0" dirty="0" smtClean="0">
                            <a:latin typeface="Cambria Math" panose="02040503050406030204" pitchFamily="18" charset="0"/>
                          </a:rPr>
                          <m:t>, </m:t>
                        </m:r>
                        <m:r>
                          <m:rPr>
                            <m:sty m:val="p"/>
                          </m:rPr>
                          <a:rPr lang="en-US" i="0" dirty="0" smtClean="0">
                            <a:latin typeface="Cambria Math" panose="02040503050406030204" pitchFamily="18" charset="0"/>
                          </a:rPr>
                          <m:t>F</m:t>
                        </m:r>
                        <m:r>
                          <a:rPr lang="en-US" i="0" dirty="0" smtClean="0">
                            <a:latin typeface="Cambria Math" panose="02040503050406030204" pitchFamily="18" charset="0"/>
                          </a:rPr>
                          <m:t>, </m:t>
                        </m:r>
                        <m:r>
                          <m:rPr>
                            <m:sty m:val="p"/>
                          </m:rPr>
                          <a:rPr lang="en-US" i="0" dirty="0" smtClean="0">
                            <a:latin typeface="Cambria Math" panose="02040503050406030204" pitchFamily="18" charset="0"/>
                          </a:rPr>
                          <m:t>J</m:t>
                        </m:r>
                        <m:r>
                          <a:rPr lang="en-US" i="0" dirty="0" smtClean="0">
                            <a:latin typeface="Cambria Math" panose="02040503050406030204" pitchFamily="18" charset="0"/>
                          </a:rPr>
                          <m:t>, </m:t>
                        </m:r>
                        <m:r>
                          <m:rPr>
                            <m:sty m:val="p"/>
                          </m:rPr>
                          <a:rPr lang="en-US" i="0" dirty="0" smtClean="0">
                            <a:latin typeface="Cambria Math" panose="02040503050406030204" pitchFamily="18" charset="0"/>
                          </a:rPr>
                          <m:t>L</m:t>
                        </m:r>
                      </m:e>
                    </m:d>
                  </m:oMath>
                </a14:m>
                <a:r>
                  <a:rPr lang="en-US" dirty="0"/>
                  <a:t> of seven seniors containing four vertices, whose neighbors belong to a set</a:t>
                </a:r>
                <a14:m>
                  <m:oMath xmlns:m="http://schemas.openxmlformats.org/officeDocument/2006/math">
                    <m:r>
                      <a:rPr lang="en-US" i="0"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c</m:t>
                        </m:r>
                        <m:r>
                          <a:rPr lang="en-US" i="0" dirty="0" smtClean="0">
                            <a:latin typeface="Cambria Math" panose="02040503050406030204" pitchFamily="18" charset="0"/>
                          </a:rPr>
                          <m:t>, </m:t>
                        </m:r>
                        <m:r>
                          <m:rPr>
                            <m:sty m:val="p"/>
                          </m:rPr>
                          <a:rPr lang="en-US" i="0" dirty="0" smtClean="0">
                            <a:latin typeface="Cambria Math" panose="02040503050406030204" pitchFamily="18" charset="0"/>
                          </a:rPr>
                          <m:t>e</m:t>
                        </m:r>
                        <m:r>
                          <a:rPr lang="en-US" i="0" dirty="0" smtClean="0">
                            <a:latin typeface="Cambria Math" panose="02040503050406030204" pitchFamily="18" charset="0"/>
                          </a:rPr>
                          <m:t>, </m:t>
                        </m:r>
                        <m:r>
                          <m:rPr>
                            <m:sty m:val="p"/>
                          </m:rPr>
                          <a:rPr lang="en-US" i="0" dirty="0" smtClean="0">
                            <a:latin typeface="Cambria Math" panose="02040503050406030204" pitchFamily="18" charset="0"/>
                          </a:rPr>
                          <m:t>r</m:t>
                        </m:r>
                      </m:e>
                    </m:d>
                  </m:oMath>
                </a14:m>
                <a:r>
                  <a:rPr lang="en-US" dirty="0"/>
                  <a:t> of only three vertices. </a:t>
                </a:r>
              </a:p>
              <a:p>
                <a:pPr>
                  <a:lnSpc>
                    <a:spcPct val="100000"/>
                  </a:lnSpc>
                </a:pPr>
                <a:r>
                  <a:rPr lang="en-US" dirty="0"/>
                  <a:t>As we are about to see, this is the key reason why this does not contain a matching. </a:t>
                </a:r>
              </a:p>
              <a:p>
                <a:pPr>
                  <a:lnSpc>
                    <a:spcPct val="100000"/>
                  </a:lnSpc>
                </a:pPr>
                <a:r>
                  <a:rPr lang="en-US" dirty="0"/>
                  <a:t>So, next we state related theorem in the context of bipartite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863444"/>
                <a:ext cx="11929641" cy="3466509"/>
              </a:xfrm>
              <a:blipFill rotWithShape="0">
                <a:blip r:embed="rId2"/>
                <a:stretch>
                  <a:fillRect l="-971" t="-1937" r="-1074"/>
                </a:stretch>
              </a:blipFill>
            </p:spPr>
            <p:txBody>
              <a:bodyPr/>
              <a:lstStyle/>
              <a:p>
                <a:r>
                  <a:rPr lang="en-US">
                    <a:noFill/>
                  </a:rPr>
                  <a:t> </a:t>
                </a:r>
              </a:p>
            </p:txBody>
          </p:sp>
        </mc:Fallback>
      </mc:AlternateContent>
    </p:spTree>
    <p:extLst>
      <p:ext uri="{BB962C8B-B14F-4D97-AF65-F5344CB8AC3E}">
        <p14:creationId xmlns:p14="http://schemas.microsoft.com/office/powerpoint/2010/main" val="14560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(without proof)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863445"/>
                <a:ext cx="11929641" cy="4448144"/>
              </a:xfrm>
            </p:spPr>
            <p:txBody>
              <a:bodyPr/>
              <a:lstStyle/>
              <a:p>
                <a:pPr>
                  <a:lnSpc>
                    <a:spcPct val="150000"/>
                  </a:lnSpc>
                </a:pPr>
                <a:r>
                  <a:rPr lang="en-US" u="sng" dirty="0"/>
                  <a:t>Statement</a:t>
                </a:r>
                <a:r>
                  <a:rPr lang="en-US" dirty="0"/>
                  <a:t>: </a:t>
                </a:r>
              </a:p>
              <a:p>
                <a:pPr marL="0" indent="0">
                  <a:lnSpc>
                    <a:spcPct val="150000"/>
                  </a:lnSpc>
                  <a:buNone/>
                </a:pPr>
                <a:r>
                  <a:rPr lang="en-US" dirty="0"/>
                  <a:t>Let </a:t>
                </a:r>
                <a14:m>
                  <m:oMath xmlns:m="http://schemas.openxmlformats.org/officeDocument/2006/math">
                    <m:r>
                      <m:rPr>
                        <m:sty m:val="p"/>
                      </m:rPr>
                      <a:rPr lang="en-US" i="0" dirty="0" smtClean="0">
                        <a:latin typeface="Cambria Math" panose="02040503050406030204" pitchFamily="18" charset="0"/>
                      </a:rPr>
                      <m:t>G</m:t>
                    </m:r>
                    <m:r>
                      <a:rPr lang="en-US" i="0" dirty="0" smtClean="0">
                        <a:latin typeface="Cambria Math" panose="02040503050406030204" pitchFamily="18" charset="0"/>
                      </a:rPr>
                      <m:t> </m:t>
                    </m:r>
                  </m:oMath>
                </a14:m>
                <a:r>
                  <a:rPr lang="en-US" dirty="0"/>
                  <a:t>be a bipartite graph with partite sets </a:t>
                </a:r>
                <a14:m>
                  <m:oMath xmlns:m="http://schemas.openxmlformats.org/officeDocument/2006/math">
                    <m:r>
                      <m:rPr>
                        <m:sty m:val="p"/>
                      </m:rPr>
                      <a:rPr lang="en-US" i="0" dirty="0" smtClean="0">
                        <a:latin typeface="Cambria Math" panose="02040503050406030204" pitchFamily="18" charset="0"/>
                      </a:rPr>
                      <m:t>U</m:t>
                    </m:r>
                    <m:r>
                      <a:rPr lang="en-US" i="0" dirty="0" smtClean="0">
                        <a:latin typeface="Cambria Math" panose="02040503050406030204" pitchFamily="18" charset="0"/>
                      </a:rPr>
                      <m:t> </m:t>
                    </m:r>
                  </m:oMath>
                </a14:m>
                <a:r>
                  <a:rPr lang="en-US" dirty="0"/>
                  <a:t>and </a:t>
                </a:r>
                <a14:m>
                  <m:oMath xmlns:m="http://schemas.openxmlformats.org/officeDocument/2006/math">
                    <m:r>
                      <m:rPr>
                        <m:sty m:val="p"/>
                      </m:rPr>
                      <a:rPr lang="en-US" i="0" dirty="0" smtClean="0">
                        <a:latin typeface="Cambria Math" panose="02040503050406030204" pitchFamily="18" charset="0"/>
                      </a:rPr>
                      <m:t>W</m:t>
                    </m:r>
                    <m:r>
                      <a:rPr lang="en-US" i="0" dirty="0" smtClean="0">
                        <a:latin typeface="Cambria Math" panose="02040503050406030204" pitchFamily="18" charset="0"/>
                      </a:rPr>
                      <m:t> </m:t>
                    </m:r>
                  </m:oMath>
                </a14:m>
                <a:r>
                  <a:rPr lang="en-US" dirty="0"/>
                  <a:t>such that, </a:t>
                </a:r>
                <a14:m>
                  <m:oMath xmlns:m="http://schemas.openxmlformats.org/officeDocument/2006/math">
                    <m:r>
                      <a:rPr lang="en-US" b="1" i="0" dirty="0" smtClean="0">
                        <a:latin typeface="Cambria Math" panose="02040503050406030204" pitchFamily="18" charset="0"/>
                      </a:rPr>
                      <m:t>𝐫</m:t>
                    </m:r>
                    <m:r>
                      <a:rPr lang="en-US" b="1" i="0" dirty="0" smtClean="0">
                        <a:latin typeface="Cambria Math" panose="02040503050406030204" pitchFamily="18" charset="0"/>
                      </a:rPr>
                      <m:t>=|</m:t>
                    </m:r>
                    <m:r>
                      <a:rPr lang="en-US" b="1" i="0" dirty="0" smtClean="0">
                        <a:latin typeface="Cambria Math" panose="02040503050406030204" pitchFamily="18" charset="0"/>
                      </a:rPr>
                      <m:t>𝐔</m:t>
                    </m:r>
                    <m:r>
                      <a:rPr lang="en-US" b="1" i="0" dirty="0" smtClean="0">
                        <a:latin typeface="Cambria Math" panose="02040503050406030204" pitchFamily="18" charset="0"/>
                      </a:rPr>
                      <m:t>|≤</m:t>
                    </m:r>
                    <m:d>
                      <m:dPr>
                        <m:begChr m:val="|"/>
                        <m:endChr m:val="|"/>
                        <m:ctrlPr>
                          <a:rPr lang="en-US" b="1" i="1" dirty="0" smtClean="0">
                            <a:latin typeface="Cambria Math" panose="02040503050406030204" pitchFamily="18" charset="0"/>
                          </a:rPr>
                        </m:ctrlPr>
                      </m:dPr>
                      <m:e>
                        <m:r>
                          <a:rPr lang="en-US" b="1" i="0" dirty="0" smtClean="0">
                            <a:latin typeface="Cambria Math" panose="02040503050406030204" pitchFamily="18" charset="0"/>
                          </a:rPr>
                          <m:t>𝐖</m:t>
                        </m:r>
                      </m:e>
                    </m:d>
                  </m:oMath>
                </a14:m>
                <a:r>
                  <a:rPr lang="en-US" b="1" dirty="0"/>
                  <a:t>.</a:t>
                </a:r>
              </a:p>
              <a:p>
                <a:pPr marL="0" indent="0">
                  <a:lnSpc>
                    <a:spcPct val="150000"/>
                  </a:lnSpc>
                  <a:buNone/>
                </a:pPr>
                <a:r>
                  <a:rPr lang="en-US" dirty="0"/>
                  <a:t>Then </a:t>
                </a:r>
                <a14:m>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 </m:t>
                    </m:r>
                  </m:oMath>
                </a14:m>
                <a:r>
                  <a:rPr lang="en-US" b="1" dirty="0"/>
                  <a:t>contains a matching of size </a:t>
                </a:r>
                <a14:m>
                  <m:oMath xmlns:m="http://schemas.openxmlformats.org/officeDocument/2006/math">
                    <m:r>
                      <a:rPr lang="en-US" b="1" i="0" dirty="0" smtClean="0">
                        <a:latin typeface="Cambria Math" panose="02040503050406030204" pitchFamily="18" charset="0"/>
                      </a:rPr>
                      <m:t>𝐫</m:t>
                    </m:r>
                    <m:r>
                      <a:rPr lang="en-US" b="1" i="0" dirty="0" smtClean="0">
                        <a:latin typeface="Cambria Math" panose="02040503050406030204" pitchFamily="18" charset="0"/>
                      </a:rPr>
                      <m:t> </m:t>
                    </m:r>
                  </m:oMath>
                </a14:m>
                <a:r>
                  <a:rPr lang="en-US" dirty="0"/>
                  <a:t>if and only if </a:t>
                </a:r>
                <a14:m>
                  <m:oMath xmlns:m="http://schemas.openxmlformats.org/officeDocument/2006/math">
                    <m:r>
                      <m:rPr>
                        <m:sty m:val="p"/>
                      </m:rPr>
                      <a:rPr lang="en-US" i="0" dirty="0" smtClean="0">
                        <a:solidFill>
                          <a:srgbClr val="FF0000"/>
                        </a:solidFill>
                        <a:latin typeface="Cambria Math" panose="02040503050406030204" pitchFamily="18" charset="0"/>
                      </a:rPr>
                      <m:t>G</m:t>
                    </m:r>
                    <m:r>
                      <a:rPr lang="en-US" i="0" dirty="0" smtClean="0">
                        <a:solidFill>
                          <a:srgbClr val="FF0000"/>
                        </a:solidFill>
                        <a:latin typeface="Cambria Math" panose="02040503050406030204" pitchFamily="18" charset="0"/>
                      </a:rPr>
                      <m:t> </m:t>
                    </m:r>
                  </m:oMath>
                </a14:m>
                <a:r>
                  <a:rPr lang="en-US" dirty="0">
                    <a:solidFill>
                      <a:srgbClr val="FF0000"/>
                    </a:solidFill>
                  </a:rPr>
                  <a:t>satisfies Hall’s condition</a:t>
                </a:r>
                <a:r>
                  <a:rPr lang="en-US" dirty="0"/>
                  <a:t>.</a:t>
                </a:r>
              </a:p>
              <a:p>
                <a:pPr>
                  <a:lnSpc>
                    <a:spcPct val="150000"/>
                  </a:lnSpc>
                </a:pPr>
                <a:r>
                  <a:rPr lang="en-US" u="sng" dirty="0"/>
                  <a:t>Hall’s condition</a:t>
                </a:r>
                <a:r>
                  <a:rPr lang="en-US" dirty="0"/>
                  <a:t>: </a:t>
                </a:r>
              </a:p>
              <a:p>
                <a:pPr marL="0" indent="0">
                  <a:lnSpc>
                    <a:spcPct val="150000"/>
                  </a:lnSpc>
                  <a:buNone/>
                </a:pPr>
                <a:r>
                  <a:rPr lang="en-US" dirty="0"/>
                  <a:t>The graph </a:t>
                </a:r>
                <a14:m>
                  <m:oMath xmlns:m="http://schemas.openxmlformats.org/officeDocument/2006/math">
                    <m:r>
                      <m:rPr>
                        <m:sty m:val="p"/>
                      </m:rPr>
                      <a:rPr lang="en-US" i="0" dirty="0" smtClean="0">
                        <a:latin typeface="Cambria Math" panose="02040503050406030204" pitchFamily="18" charset="0"/>
                      </a:rPr>
                      <m:t>G</m:t>
                    </m:r>
                  </m:oMath>
                </a14:m>
                <a:r>
                  <a:rPr lang="en-US" dirty="0"/>
                  <a:t> is said to satisfy Hall’s condition if </a:t>
                </a:r>
                <a14:m>
                  <m:oMath xmlns:m="http://schemas.openxmlformats.org/officeDocument/2006/math">
                    <m:r>
                      <a:rPr lang="en-US" b="0" i="0"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N</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e>
                    </m:d>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i="0" dirty="0" smtClean="0">
                        <a:latin typeface="Cambria Math" panose="02040503050406030204" pitchFamily="18" charset="0"/>
                      </a:rPr>
                      <m:t> </m:t>
                    </m:r>
                  </m:oMath>
                </a14:m>
                <a:r>
                  <a:rPr lang="en-US" dirty="0"/>
                  <a:t>for every nonempty subset </a:t>
                </a:r>
                <a14:m>
                  <m:oMath xmlns:m="http://schemas.openxmlformats.org/officeDocument/2006/math">
                    <m:r>
                      <m:rPr>
                        <m:sty m:val="p"/>
                      </m:rPr>
                      <a:rPr lang="en-US" i="0" dirty="0" smtClean="0">
                        <a:latin typeface="Cambria Math" panose="02040503050406030204" pitchFamily="18" charset="0"/>
                      </a:rPr>
                      <m:t>X</m:t>
                    </m:r>
                    <m:r>
                      <a:rPr lang="en-US" i="0" dirty="0" smtClean="0">
                        <a:latin typeface="Cambria Math" panose="02040503050406030204" pitchFamily="18" charset="0"/>
                      </a:rPr>
                      <m:t> </m:t>
                    </m:r>
                  </m:oMath>
                </a14:m>
                <a:r>
                  <a:rPr lang="en-US" dirty="0"/>
                  <a:t>of </a:t>
                </a:r>
                <a14:m>
                  <m:oMath xmlns:m="http://schemas.openxmlformats.org/officeDocument/2006/math">
                    <m:r>
                      <m:rPr>
                        <m:sty m:val="p"/>
                      </m:rPr>
                      <a:rPr lang="en-US" i="0" dirty="0" smtClean="0">
                        <a:latin typeface="Cambria Math" panose="02040503050406030204" pitchFamily="18" charset="0"/>
                      </a:rPr>
                      <m:t>U</m:t>
                    </m:r>
                  </m:oMath>
                </a14:m>
                <a:r>
                  <a:rPr lang="en-US" dirty="0"/>
                  <a:t>. This condition is named for </a:t>
                </a:r>
                <a:r>
                  <a:rPr lang="en-US" b="1" dirty="0"/>
                  <a:t>Philip Hall.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863445"/>
                <a:ext cx="11929641" cy="4448144"/>
              </a:xfrm>
              <a:blipFill rotWithShape="0">
                <a:blip r:embed="rId2"/>
                <a:stretch>
                  <a:fillRect l="-1074" r="-1074" b="-2195"/>
                </a:stretch>
              </a:blipFill>
            </p:spPr>
            <p:txBody>
              <a:bodyPr/>
              <a:lstStyle/>
              <a:p>
                <a:r>
                  <a:rPr lang="en-US">
                    <a:noFill/>
                  </a:rPr>
                  <a:t> </a:t>
                </a:r>
              </a:p>
            </p:txBody>
          </p:sp>
        </mc:Fallback>
      </mc:AlternateContent>
      <p:sp>
        <p:nvSpPr>
          <p:cNvPr id="4" name="Rectangle 3"/>
          <p:cNvSpPr/>
          <p:nvPr/>
        </p:nvSpPr>
        <p:spPr>
          <a:xfrm>
            <a:off x="1450041" y="5463833"/>
            <a:ext cx="9291918" cy="523220"/>
          </a:xfrm>
          <a:prstGeom prst="rect">
            <a:avLst/>
          </a:prstGeom>
        </p:spPr>
        <p:txBody>
          <a:bodyPr wrap="square">
            <a:spAutoFit/>
          </a:bodyPr>
          <a:lstStyle/>
          <a:p>
            <a:r>
              <a:rPr lang="en-US" sz="2800" dirty="0">
                <a:solidFill>
                  <a:srgbClr val="FF0000"/>
                </a:solidFill>
              </a:rPr>
              <a:t>Hall’s Theorem tells us when we can have the perfect matching.</a:t>
            </a:r>
          </a:p>
        </p:txBody>
      </p:sp>
    </p:spTree>
    <p:extLst>
      <p:ext uri="{BB962C8B-B14F-4D97-AF65-F5344CB8AC3E}">
        <p14:creationId xmlns:p14="http://schemas.microsoft.com/office/powerpoint/2010/main" val="2159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Illustration: Hall’s condition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863444"/>
                <a:ext cx="11929641" cy="1312175"/>
              </a:xfrm>
            </p:spPr>
            <p:txBody>
              <a:bodyPr/>
              <a:lstStyle/>
              <a:p>
                <a:pPr>
                  <a:lnSpc>
                    <a:spcPct val="150000"/>
                  </a:lnSpc>
                </a:pPr>
                <a:r>
                  <a:rPr lang="en-US" dirty="0"/>
                  <a:t>The graph </a:t>
                </a:r>
                <a14:m>
                  <m:oMath xmlns:m="http://schemas.openxmlformats.org/officeDocument/2006/math">
                    <m:r>
                      <m:rPr>
                        <m:sty m:val="p"/>
                      </m:rPr>
                      <a:rPr lang="en-US" i="0" dirty="0" smtClean="0">
                        <a:latin typeface="Cambria Math" panose="02040503050406030204" pitchFamily="18" charset="0"/>
                      </a:rPr>
                      <m:t>G</m:t>
                    </m:r>
                  </m:oMath>
                </a14:m>
                <a:r>
                  <a:rPr lang="en-US" dirty="0"/>
                  <a:t> is said to satisfy Hall’s condition if </a:t>
                </a:r>
                <a14:m>
                  <m:oMath xmlns:m="http://schemas.openxmlformats.org/officeDocument/2006/math">
                    <m:r>
                      <a:rPr lang="en-US" b="0" i="0"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N</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e>
                    </m:d>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i="0" dirty="0" smtClean="0">
                        <a:latin typeface="Cambria Math" panose="02040503050406030204" pitchFamily="18" charset="0"/>
                      </a:rPr>
                      <m:t> </m:t>
                    </m:r>
                  </m:oMath>
                </a14:m>
                <a:r>
                  <a:rPr lang="en-US" dirty="0"/>
                  <a:t>for every nonempty subset </a:t>
                </a:r>
                <a14:m>
                  <m:oMath xmlns:m="http://schemas.openxmlformats.org/officeDocument/2006/math">
                    <m:r>
                      <m:rPr>
                        <m:sty m:val="p"/>
                      </m:rPr>
                      <a:rPr lang="en-US" i="0" dirty="0" smtClean="0">
                        <a:latin typeface="Cambria Math" panose="02040503050406030204" pitchFamily="18" charset="0"/>
                      </a:rPr>
                      <m:t>X</m:t>
                    </m:r>
                    <m:r>
                      <a:rPr lang="en-US" i="0" dirty="0" smtClean="0">
                        <a:latin typeface="Cambria Math" panose="02040503050406030204" pitchFamily="18" charset="0"/>
                      </a:rPr>
                      <m:t> </m:t>
                    </m:r>
                  </m:oMath>
                </a14:m>
                <a:r>
                  <a:rPr lang="en-US" dirty="0"/>
                  <a:t>of </a:t>
                </a:r>
                <a14:m>
                  <m:oMath xmlns:m="http://schemas.openxmlformats.org/officeDocument/2006/math">
                    <m:r>
                      <m:rPr>
                        <m:sty m:val="p"/>
                      </m:rPr>
                      <a:rPr lang="en-US" i="0" dirty="0" smtClean="0">
                        <a:latin typeface="Cambria Math" panose="02040503050406030204" pitchFamily="18" charset="0"/>
                      </a:rPr>
                      <m:t>U</m:t>
                    </m:r>
                  </m:oMath>
                </a14:m>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863444"/>
                <a:ext cx="11929641" cy="1312175"/>
              </a:xfrm>
              <a:blipFill rotWithShape="0">
                <a:blip r:embed="rId2"/>
                <a:stretch>
                  <a:fillRect l="-971" r="-1074" b="-1255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DD11F87-DA81-9510-C1CB-0AF4093562CB}"/>
              </a:ext>
            </a:extLst>
          </p:cNvPr>
          <p:cNvSpPr/>
          <p:nvPr/>
        </p:nvSpPr>
        <p:spPr>
          <a:xfrm rot="5400000">
            <a:off x="6485835"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 name="Oval 4">
            <a:extLst>
              <a:ext uri="{FF2B5EF4-FFF2-40B4-BE49-F238E27FC236}">
                <a16:creationId xmlns:a16="http://schemas.microsoft.com/office/drawing/2014/main" id="{BDD11F87-DA81-9510-C1CB-0AF4093562CB}"/>
              </a:ext>
            </a:extLst>
          </p:cNvPr>
          <p:cNvSpPr/>
          <p:nvPr/>
        </p:nvSpPr>
        <p:spPr>
          <a:xfrm rot="5400000">
            <a:off x="7187130"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7925022"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8662914"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9359660"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10130512" y="286961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Rectangle 9"/>
          <p:cNvSpPr/>
          <p:nvPr/>
        </p:nvSpPr>
        <p:spPr>
          <a:xfrm>
            <a:off x="6385082" y="2389654"/>
            <a:ext cx="380232" cy="523220"/>
          </a:xfrm>
          <a:prstGeom prst="rect">
            <a:avLst/>
          </a:prstGeom>
        </p:spPr>
        <p:txBody>
          <a:bodyPr wrap="none">
            <a:spAutoFit/>
          </a:bodyPr>
          <a:lstStyle/>
          <a:p>
            <a:r>
              <a:rPr lang="en-US" sz="2800" dirty="0">
                <a:solidFill>
                  <a:srgbClr val="002060"/>
                </a:solidFill>
              </a:rPr>
              <a:t>B</a:t>
            </a:r>
          </a:p>
        </p:txBody>
      </p:sp>
      <p:sp>
        <p:nvSpPr>
          <p:cNvPr id="11" name="Rectangle 10"/>
          <p:cNvSpPr/>
          <p:nvPr/>
        </p:nvSpPr>
        <p:spPr>
          <a:xfrm>
            <a:off x="6984856" y="2389654"/>
            <a:ext cx="389850" cy="523220"/>
          </a:xfrm>
          <a:prstGeom prst="rect">
            <a:avLst/>
          </a:prstGeom>
        </p:spPr>
        <p:txBody>
          <a:bodyPr wrap="none">
            <a:spAutoFit/>
          </a:bodyPr>
          <a:lstStyle/>
          <a:p>
            <a:r>
              <a:rPr lang="en-US" sz="2800" dirty="0">
                <a:solidFill>
                  <a:srgbClr val="002060"/>
                </a:solidFill>
              </a:rPr>
              <a:t>D</a:t>
            </a:r>
          </a:p>
        </p:txBody>
      </p:sp>
      <p:sp>
        <p:nvSpPr>
          <p:cNvPr id="12" name="Rectangle 11"/>
          <p:cNvSpPr/>
          <p:nvPr/>
        </p:nvSpPr>
        <p:spPr>
          <a:xfrm>
            <a:off x="7722748" y="2389654"/>
            <a:ext cx="357790" cy="523220"/>
          </a:xfrm>
          <a:prstGeom prst="rect">
            <a:avLst/>
          </a:prstGeom>
        </p:spPr>
        <p:txBody>
          <a:bodyPr wrap="none">
            <a:spAutoFit/>
          </a:bodyPr>
          <a:lstStyle/>
          <a:p>
            <a:r>
              <a:rPr lang="en-US" sz="2800" dirty="0">
                <a:solidFill>
                  <a:srgbClr val="002060"/>
                </a:solidFill>
              </a:rPr>
              <a:t>F</a:t>
            </a:r>
          </a:p>
        </p:txBody>
      </p:sp>
      <p:sp>
        <p:nvSpPr>
          <p:cNvPr id="13" name="Rectangle 12"/>
          <p:cNvSpPr/>
          <p:nvPr/>
        </p:nvSpPr>
        <p:spPr>
          <a:xfrm>
            <a:off x="8572682" y="2380129"/>
            <a:ext cx="357790" cy="523220"/>
          </a:xfrm>
          <a:prstGeom prst="rect">
            <a:avLst/>
          </a:prstGeom>
        </p:spPr>
        <p:txBody>
          <a:bodyPr wrap="none">
            <a:spAutoFit/>
          </a:bodyPr>
          <a:lstStyle/>
          <a:p>
            <a:r>
              <a:rPr lang="en-US" sz="2800" dirty="0">
                <a:solidFill>
                  <a:srgbClr val="002060"/>
                </a:solidFill>
              </a:rPr>
              <a:t>J</a:t>
            </a:r>
          </a:p>
        </p:txBody>
      </p:sp>
      <p:sp>
        <p:nvSpPr>
          <p:cNvPr id="14" name="Rectangle 13"/>
          <p:cNvSpPr/>
          <p:nvPr/>
        </p:nvSpPr>
        <p:spPr>
          <a:xfrm>
            <a:off x="9284271" y="2389654"/>
            <a:ext cx="380232" cy="523220"/>
          </a:xfrm>
          <a:prstGeom prst="rect">
            <a:avLst/>
          </a:prstGeom>
        </p:spPr>
        <p:txBody>
          <a:bodyPr wrap="none">
            <a:spAutoFit/>
          </a:bodyPr>
          <a:lstStyle/>
          <a:p>
            <a:r>
              <a:rPr lang="en-US" sz="2800" dirty="0">
                <a:solidFill>
                  <a:srgbClr val="002060"/>
                </a:solidFill>
              </a:rPr>
              <a:t>K</a:t>
            </a:r>
          </a:p>
        </p:txBody>
      </p:sp>
      <p:sp>
        <p:nvSpPr>
          <p:cNvPr id="15" name="Rectangle 14"/>
          <p:cNvSpPr/>
          <p:nvPr/>
        </p:nvSpPr>
        <p:spPr>
          <a:xfrm>
            <a:off x="10043939" y="2380129"/>
            <a:ext cx="356188" cy="523220"/>
          </a:xfrm>
          <a:prstGeom prst="rect">
            <a:avLst/>
          </a:prstGeom>
        </p:spPr>
        <p:txBody>
          <a:bodyPr wrap="none">
            <a:spAutoFit/>
          </a:bodyPr>
          <a:lstStyle/>
          <a:p>
            <a:r>
              <a:rPr lang="en-US" sz="2800" dirty="0">
                <a:solidFill>
                  <a:srgbClr val="002060"/>
                </a:solidFill>
              </a:rPr>
              <a:t>L</a:t>
            </a:r>
          </a:p>
        </p:txBody>
      </p:sp>
      <p:sp>
        <p:nvSpPr>
          <p:cNvPr id="16" name="Oval 15">
            <a:extLst>
              <a:ext uri="{FF2B5EF4-FFF2-40B4-BE49-F238E27FC236}">
                <a16:creationId xmlns:a16="http://schemas.microsoft.com/office/drawing/2014/main" id="{BDD11F87-DA81-9510-C1CB-0AF4093562CB}"/>
              </a:ext>
            </a:extLst>
          </p:cNvPr>
          <p:cNvSpPr/>
          <p:nvPr/>
        </p:nvSpPr>
        <p:spPr>
          <a:xfrm rot="5400000">
            <a:off x="6708001"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7409296"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8147188"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8885080"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9581826"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10352678"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11051530" y="516790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Rectangle 22"/>
          <p:cNvSpPr/>
          <p:nvPr/>
        </p:nvSpPr>
        <p:spPr>
          <a:xfrm>
            <a:off x="6508487" y="5311903"/>
            <a:ext cx="356188" cy="523220"/>
          </a:xfrm>
          <a:prstGeom prst="rect">
            <a:avLst/>
          </a:prstGeom>
        </p:spPr>
        <p:txBody>
          <a:bodyPr wrap="none">
            <a:spAutoFit/>
          </a:bodyPr>
          <a:lstStyle/>
          <a:p>
            <a:r>
              <a:rPr lang="en-US" sz="2800" dirty="0">
                <a:solidFill>
                  <a:srgbClr val="002060"/>
                </a:solidFill>
              </a:rPr>
              <a:t>a</a:t>
            </a:r>
          </a:p>
        </p:txBody>
      </p:sp>
      <p:sp>
        <p:nvSpPr>
          <p:cNvPr id="24" name="Rectangle 23"/>
          <p:cNvSpPr/>
          <p:nvPr/>
        </p:nvSpPr>
        <p:spPr>
          <a:xfrm>
            <a:off x="7223989" y="5311903"/>
            <a:ext cx="360996" cy="523220"/>
          </a:xfrm>
          <a:prstGeom prst="rect">
            <a:avLst/>
          </a:prstGeom>
        </p:spPr>
        <p:txBody>
          <a:bodyPr wrap="none">
            <a:spAutoFit/>
          </a:bodyPr>
          <a:lstStyle/>
          <a:p>
            <a:r>
              <a:rPr lang="en-US" sz="2800" dirty="0">
                <a:solidFill>
                  <a:srgbClr val="002060"/>
                </a:solidFill>
              </a:rPr>
              <a:t>c</a:t>
            </a:r>
          </a:p>
        </p:txBody>
      </p:sp>
      <p:sp>
        <p:nvSpPr>
          <p:cNvPr id="25" name="Rectangle 24"/>
          <p:cNvSpPr/>
          <p:nvPr/>
        </p:nvSpPr>
        <p:spPr>
          <a:xfrm>
            <a:off x="7961881" y="5311903"/>
            <a:ext cx="352982" cy="523220"/>
          </a:xfrm>
          <a:prstGeom prst="rect">
            <a:avLst/>
          </a:prstGeom>
        </p:spPr>
        <p:txBody>
          <a:bodyPr wrap="none">
            <a:spAutoFit/>
          </a:bodyPr>
          <a:lstStyle/>
          <a:p>
            <a:r>
              <a:rPr lang="en-US" sz="2800" dirty="0">
                <a:solidFill>
                  <a:srgbClr val="002060"/>
                </a:solidFill>
              </a:rPr>
              <a:t>e</a:t>
            </a:r>
          </a:p>
        </p:txBody>
      </p:sp>
      <p:sp>
        <p:nvSpPr>
          <p:cNvPr id="26" name="Rectangle 25"/>
          <p:cNvSpPr/>
          <p:nvPr/>
        </p:nvSpPr>
        <p:spPr>
          <a:xfrm>
            <a:off x="8716565" y="5311903"/>
            <a:ext cx="360996" cy="523220"/>
          </a:xfrm>
          <a:prstGeom prst="rect">
            <a:avLst/>
          </a:prstGeom>
        </p:spPr>
        <p:txBody>
          <a:bodyPr wrap="none">
            <a:spAutoFit/>
          </a:bodyPr>
          <a:lstStyle/>
          <a:p>
            <a:r>
              <a:rPr lang="en-US" sz="2800" dirty="0">
                <a:solidFill>
                  <a:srgbClr val="002060"/>
                </a:solidFill>
              </a:rPr>
              <a:t>p</a:t>
            </a:r>
          </a:p>
        </p:txBody>
      </p:sp>
      <p:sp>
        <p:nvSpPr>
          <p:cNvPr id="27" name="Rectangle 26"/>
          <p:cNvSpPr/>
          <p:nvPr/>
        </p:nvSpPr>
        <p:spPr>
          <a:xfrm>
            <a:off x="9390054" y="5311903"/>
            <a:ext cx="293670" cy="523220"/>
          </a:xfrm>
          <a:prstGeom prst="rect">
            <a:avLst/>
          </a:prstGeom>
        </p:spPr>
        <p:txBody>
          <a:bodyPr wrap="none">
            <a:spAutoFit/>
          </a:bodyPr>
          <a:lstStyle/>
          <a:p>
            <a:r>
              <a:rPr lang="en-US" sz="2800" dirty="0">
                <a:solidFill>
                  <a:srgbClr val="002060"/>
                </a:solidFill>
              </a:rPr>
              <a:t>r</a:t>
            </a:r>
          </a:p>
        </p:txBody>
      </p:sp>
      <p:sp>
        <p:nvSpPr>
          <p:cNvPr id="28" name="Rectangle 27"/>
          <p:cNvSpPr/>
          <p:nvPr/>
        </p:nvSpPr>
        <p:spPr>
          <a:xfrm>
            <a:off x="10854412" y="5311903"/>
            <a:ext cx="290464" cy="523220"/>
          </a:xfrm>
          <a:prstGeom prst="rect">
            <a:avLst/>
          </a:prstGeom>
        </p:spPr>
        <p:txBody>
          <a:bodyPr wrap="none">
            <a:spAutoFit/>
          </a:bodyPr>
          <a:lstStyle/>
          <a:p>
            <a:r>
              <a:rPr lang="en-US" sz="2800" dirty="0">
                <a:solidFill>
                  <a:srgbClr val="002060"/>
                </a:solidFill>
              </a:rPr>
              <a:t>t</a:t>
            </a:r>
          </a:p>
        </p:txBody>
      </p:sp>
      <p:sp>
        <p:nvSpPr>
          <p:cNvPr id="29" name="Rectangle 28"/>
          <p:cNvSpPr/>
          <p:nvPr/>
        </p:nvSpPr>
        <p:spPr>
          <a:xfrm>
            <a:off x="10130672" y="5311903"/>
            <a:ext cx="348172" cy="523220"/>
          </a:xfrm>
          <a:prstGeom prst="rect">
            <a:avLst/>
          </a:prstGeom>
        </p:spPr>
        <p:txBody>
          <a:bodyPr wrap="none">
            <a:spAutoFit/>
          </a:bodyPr>
          <a:lstStyle/>
          <a:p>
            <a:r>
              <a:rPr lang="en-US" sz="2800" dirty="0">
                <a:solidFill>
                  <a:srgbClr val="002060"/>
                </a:solidFill>
              </a:rPr>
              <a:t>s</a:t>
            </a:r>
          </a:p>
        </p:txBody>
      </p:sp>
      <p:sp>
        <p:nvSpPr>
          <p:cNvPr id="30" name="Rectangle 29"/>
          <p:cNvSpPr/>
          <p:nvPr/>
        </p:nvSpPr>
        <p:spPr>
          <a:xfrm>
            <a:off x="10967864" y="2389654"/>
            <a:ext cx="455574" cy="523220"/>
          </a:xfrm>
          <a:prstGeom prst="rect">
            <a:avLst/>
          </a:prstGeom>
        </p:spPr>
        <p:txBody>
          <a:bodyPr wrap="none">
            <a:spAutoFit/>
          </a:bodyPr>
          <a:lstStyle/>
          <a:p>
            <a:r>
              <a:rPr lang="en-US" sz="2800" dirty="0">
                <a:solidFill>
                  <a:srgbClr val="002060"/>
                </a:solidFill>
              </a:rPr>
              <a:t>M</a:t>
            </a:r>
          </a:p>
        </p:txBody>
      </p:sp>
      <p:sp>
        <p:nvSpPr>
          <p:cNvPr id="31" name="Oval 30">
            <a:extLst>
              <a:ext uri="{FF2B5EF4-FFF2-40B4-BE49-F238E27FC236}">
                <a16:creationId xmlns:a16="http://schemas.microsoft.com/office/drawing/2014/main" id="{BDD11F87-DA81-9510-C1CB-0AF4093562CB}"/>
              </a:ext>
            </a:extLst>
          </p:cNvPr>
          <p:cNvSpPr/>
          <p:nvPr/>
        </p:nvSpPr>
        <p:spPr>
          <a:xfrm rot="5400000">
            <a:off x="11044912" y="287914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4" idx="7"/>
            <a:endCxn id="17" idx="3"/>
          </p:cNvCxnSpPr>
          <p:nvPr/>
        </p:nvCxnSpPr>
        <p:spPr>
          <a:xfrm>
            <a:off x="6608747" y="2992530"/>
            <a:ext cx="821637"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4" idx="7"/>
            <a:endCxn id="18" idx="3"/>
          </p:cNvCxnSpPr>
          <p:nvPr/>
        </p:nvCxnSpPr>
        <p:spPr>
          <a:xfrm>
            <a:off x="6608747" y="2992530"/>
            <a:ext cx="1559529"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5" idx="6"/>
            <a:endCxn id="16" idx="1"/>
          </p:cNvCxnSpPr>
          <p:nvPr/>
        </p:nvCxnSpPr>
        <p:spPr>
          <a:xfrm flipH="1">
            <a:off x="6830913" y="3013618"/>
            <a:ext cx="428217"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5" idx="6"/>
            <a:endCxn id="17" idx="2"/>
          </p:cNvCxnSpPr>
          <p:nvPr/>
        </p:nvCxnSpPr>
        <p:spPr>
          <a:xfrm>
            <a:off x="7259130" y="3013618"/>
            <a:ext cx="22216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5" idx="6"/>
            <a:endCxn id="19" idx="3"/>
          </p:cNvCxnSpPr>
          <p:nvPr/>
        </p:nvCxnSpPr>
        <p:spPr>
          <a:xfrm>
            <a:off x="7259130" y="3013618"/>
            <a:ext cx="164703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6205DD86-315C-53B6-CEEF-A9919650168E}"/>
              </a:ext>
            </a:extLst>
          </p:cNvPr>
          <p:cNvCxnSpPr>
            <a:cxnSpLocks/>
            <a:endCxn id="21" idx="3"/>
          </p:cNvCxnSpPr>
          <p:nvPr/>
        </p:nvCxnSpPr>
        <p:spPr>
          <a:xfrm>
            <a:off x="7259130" y="3013618"/>
            <a:ext cx="311463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205DD86-315C-53B6-CEEF-A9919650168E}"/>
              </a:ext>
            </a:extLst>
          </p:cNvPr>
          <p:cNvCxnSpPr>
            <a:cxnSpLocks/>
            <a:endCxn id="22" idx="3"/>
          </p:cNvCxnSpPr>
          <p:nvPr/>
        </p:nvCxnSpPr>
        <p:spPr>
          <a:xfrm>
            <a:off x="7259130" y="3013618"/>
            <a:ext cx="381348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6205DD86-315C-53B6-CEEF-A9919650168E}"/>
              </a:ext>
            </a:extLst>
          </p:cNvPr>
          <p:cNvCxnSpPr>
            <a:cxnSpLocks/>
            <a:stCxn id="6" idx="6"/>
            <a:endCxn id="17" idx="2"/>
          </p:cNvCxnSpPr>
          <p:nvPr/>
        </p:nvCxnSpPr>
        <p:spPr>
          <a:xfrm flipH="1">
            <a:off x="7481296" y="3013618"/>
            <a:ext cx="51572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6205DD86-315C-53B6-CEEF-A9919650168E}"/>
              </a:ext>
            </a:extLst>
          </p:cNvPr>
          <p:cNvCxnSpPr>
            <a:cxnSpLocks/>
            <a:stCxn id="6" idx="6"/>
            <a:endCxn id="20" idx="3"/>
          </p:cNvCxnSpPr>
          <p:nvPr/>
        </p:nvCxnSpPr>
        <p:spPr>
          <a:xfrm>
            <a:off x="7997022" y="3013618"/>
            <a:ext cx="1605892"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p:cNvCxnSpPr>
          <p:nvPr/>
        </p:nvCxnSpPr>
        <p:spPr>
          <a:xfrm flipH="1">
            <a:off x="8224246" y="3013618"/>
            <a:ext cx="51572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endCxn id="20" idx="3"/>
          </p:cNvCxnSpPr>
          <p:nvPr/>
        </p:nvCxnSpPr>
        <p:spPr>
          <a:xfrm>
            <a:off x="8739972" y="3013618"/>
            <a:ext cx="862942"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7" idx="6"/>
            <a:endCxn id="17" idx="2"/>
          </p:cNvCxnSpPr>
          <p:nvPr/>
        </p:nvCxnSpPr>
        <p:spPr>
          <a:xfrm flipH="1">
            <a:off x="7481296" y="3013618"/>
            <a:ext cx="125361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8" idx="5"/>
            <a:endCxn id="16" idx="1"/>
          </p:cNvCxnSpPr>
          <p:nvPr/>
        </p:nvCxnSpPr>
        <p:spPr>
          <a:xfrm flipH="1">
            <a:off x="6830913" y="2992530"/>
            <a:ext cx="2549835"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8" idx="5"/>
            <a:endCxn id="18" idx="2"/>
          </p:cNvCxnSpPr>
          <p:nvPr/>
        </p:nvCxnSpPr>
        <p:spPr>
          <a:xfrm flipH="1">
            <a:off x="8219188" y="2992530"/>
            <a:ext cx="116156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8" idx="5"/>
            <a:endCxn id="19" idx="2"/>
          </p:cNvCxnSpPr>
          <p:nvPr/>
        </p:nvCxnSpPr>
        <p:spPr>
          <a:xfrm flipH="1">
            <a:off x="8957080" y="2992530"/>
            <a:ext cx="42366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8" idx="6"/>
            <a:endCxn id="21" idx="2"/>
          </p:cNvCxnSpPr>
          <p:nvPr/>
        </p:nvCxnSpPr>
        <p:spPr>
          <a:xfrm>
            <a:off x="9431660" y="3013618"/>
            <a:ext cx="99301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9" idx="5"/>
            <a:endCxn id="18" idx="1"/>
          </p:cNvCxnSpPr>
          <p:nvPr/>
        </p:nvCxnSpPr>
        <p:spPr>
          <a:xfrm flipH="1">
            <a:off x="8270100" y="2992530"/>
            <a:ext cx="1881500"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9" idx="6"/>
            <a:endCxn id="20" idx="2"/>
          </p:cNvCxnSpPr>
          <p:nvPr/>
        </p:nvCxnSpPr>
        <p:spPr>
          <a:xfrm flipH="1">
            <a:off x="9653826" y="3013618"/>
            <a:ext cx="54868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31" idx="6"/>
            <a:endCxn id="21" idx="2"/>
          </p:cNvCxnSpPr>
          <p:nvPr/>
        </p:nvCxnSpPr>
        <p:spPr>
          <a:xfrm flipH="1">
            <a:off x="10424678" y="3023143"/>
            <a:ext cx="692234"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6205DD86-315C-53B6-CEEF-A9919650168E}"/>
              </a:ext>
            </a:extLst>
          </p:cNvPr>
          <p:cNvCxnSpPr>
            <a:cxnSpLocks/>
            <a:stCxn id="31" idx="6"/>
            <a:endCxn id="22" idx="2"/>
          </p:cNvCxnSpPr>
          <p:nvPr/>
        </p:nvCxnSpPr>
        <p:spPr>
          <a:xfrm>
            <a:off x="11116912" y="3023143"/>
            <a:ext cx="6618"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6205DD86-315C-53B6-CEEF-A9919650168E}"/>
              </a:ext>
            </a:extLst>
          </p:cNvPr>
          <p:cNvCxnSpPr>
            <a:cxnSpLocks/>
            <a:stCxn id="31" idx="6"/>
            <a:endCxn id="20" idx="2"/>
          </p:cNvCxnSpPr>
          <p:nvPr/>
        </p:nvCxnSpPr>
        <p:spPr>
          <a:xfrm flipH="1">
            <a:off x="9653826" y="3023143"/>
            <a:ext cx="1463086"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6205DD86-315C-53B6-CEEF-A9919650168E}"/>
              </a:ext>
            </a:extLst>
          </p:cNvPr>
          <p:cNvCxnSpPr>
            <a:cxnSpLocks/>
            <a:stCxn id="31" idx="5"/>
            <a:endCxn id="19" idx="1"/>
          </p:cNvCxnSpPr>
          <p:nvPr/>
        </p:nvCxnSpPr>
        <p:spPr>
          <a:xfrm flipH="1">
            <a:off x="9007992" y="3002055"/>
            <a:ext cx="2058008" cy="2186936"/>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4" name="Content Placeholder 2"/>
              <p:cNvSpPr txBox="1">
                <a:spLocks/>
              </p:cNvSpPr>
              <p:nvPr/>
            </p:nvSpPr>
            <p:spPr>
              <a:xfrm>
                <a:off x="131180" y="2264800"/>
                <a:ext cx="5874466" cy="38401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If we take</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X</m:t>
                    </m:r>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b="0" i="0" dirty="0" smtClean="0">
                            <a:latin typeface="Cambria Math" panose="02040503050406030204" pitchFamily="18" charset="0"/>
                          </a:rPr>
                          <m:t>B</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J</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L</m:t>
                        </m:r>
                      </m:e>
                    </m:d>
                  </m:oMath>
                </a14:m>
                <a:r>
                  <a:rPr lang="en-US" dirty="0"/>
                  <a:t>.</a:t>
                </a:r>
              </a:p>
              <a:p>
                <a:pPr>
                  <a:lnSpc>
                    <a:spcPct val="100000"/>
                  </a:lnSpc>
                </a:pPr>
                <a:r>
                  <a:rPr lang="en-US" dirty="0"/>
                  <a:t>So, </a:t>
                </a:r>
                <a14:m>
                  <m:oMath xmlns:m="http://schemas.openxmlformats.org/officeDocument/2006/math">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b="0" i="0" dirty="0" smtClean="0">
                        <a:latin typeface="Cambria Math" panose="02040503050406030204" pitchFamily="18" charset="0"/>
                      </a:rPr>
                      <m:t>=4.</m:t>
                    </m:r>
                  </m:oMath>
                </a14:m>
                <a:endParaRPr lang="en-US" b="0" dirty="0"/>
              </a:p>
              <a:p>
                <a:pPr>
                  <a:lnSpc>
                    <a:spcPct val="100000"/>
                  </a:lnSpc>
                </a:pPr>
                <a:r>
                  <a:rPr lang="en-US" dirty="0"/>
                  <a:t>But,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 </m:t>
                    </m:r>
                    <m:r>
                      <m:rPr>
                        <m:sty m:val="p"/>
                      </m:rPr>
                      <a:rPr lang="en-US" i="0" dirty="0" smtClean="0">
                        <a:latin typeface="Cambria Math" panose="02040503050406030204" pitchFamily="18" charset="0"/>
                      </a:rPr>
                      <m:t>N</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b="0" i="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c</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e</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r</m:t>
                        </m:r>
                      </m:e>
                    </m:d>
                    <m:r>
                      <a:rPr lang="en-US" b="0" i="0" dirty="0" smtClean="0">
                        <a:latin typeface="Cambria Math" panose="02040503050406030204" pitchFamily="18" charset="0"/>
                      </a:rPr>
                      <m:t>.</m:t>
                    </m:r>
                  </m:oMath>
                </a14:m>
                <a:endParaRPr lang="en-US" b="0" dirty="0"/>
              </a:p>
              <a:p>
                <a:pPr>
                  <a:lnSpc>
                    <a:spcPct val="100000"/>
                  </a:lnSpc>
                </a:pPr>
                <a:r>
                  <a:rPr lang="en-US" dirty="0"/>
                  <a:t>So,</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m:rPr>
                            <m:sty m:val="p"/>
                          </m:rPr>
                          <a:rPr lang="en-US" b="0" i="0" dirty="0" smtClean="0">
                            <a:latin typeface="Cambria Math" panose="02040503050406030204" pitchFamily="18" charset="0"/>
                          </a:rPr>
                          <m:t>N</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e>
                    </m:d>
                    <m:r>
                      <a:rPr lang="en-US" b="0" i="0" dirty="0" smtClean="0">
                        <a:latin typeface="Cambria Math" panose="02040503050406030204" pitchFamily="18" charset="0"/>
                      </a:rPr>
                      <m:t>=3.</m:t>
                    </m:r>
                  </m:oMath>
                </a14:m>
                <a:endParaRPr lang="en-US" dirty="0"/>
              </a:p>
              <a:p>
                <a:pPr>
                  <a:lnSpc>
                    <a:spcPct val="100000"/>
                  </a:lnSpc>
                </a:pPr>
                <a14:m>
                  <m:oMath xmlns:m="http://schemas.openxmlformats.org/officeDocument/2006/math">
                    <m:r>
                      <m:rPr>
                        <m:sty m:val="p"/>
                      </m:rPr>
                      <a:rPr lang="en-US" b="0" i="0" dirty="0" smtClean="0">
                        <a:latin typeface="Cambria Math" panose="02040503050406030204" pitchFamily="18" charset="0"/>
                      </a:rPr>
                      <m:t>i</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e</m:t>
                    </m:r>
                    <m:r>
                      <a:rPr lang="en-US" b="0" i="0" dirty="0" smtClean="0">
                        <a:latin typeface="Cambria Math" panose="02040503050406030204" pitchFamily="18" charset="0"/>
                      </a:rPr>
                      <m:t>. </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N</m:t>
                        </m:r>
                        <m:d>
                          <m:dPr>
                            <m:ctrlPr>
                              <a:rPr lang="en-US" i="1" dirty="0">
                                <a:latin typeface="Cambria Math" panose="02040503050406030204" pitchFamily="18" charset="0"/>
                              </a:rPr>
                            </m:ctrlPr>
                          </m:dPr>
                          <m:e>
                            <m:r>
                              <m:rPr>
                                <m:sty m:val="p"/>
                              </m:rPr>
                              <a:rPr lang="en-US" dirty="0">
                                <a:latin typeface="Cambria Math" panose="02040503050406030204" pitchFamily="18" charset="0"/>
                              </a:rPr>
                              <m:t>X</m:t>
                            </m:r>
                          </m:e>
                        </m:d>
                      </m:e>
                    </m:d>
                    <m:r>
                      <a:rPr lang="en-US" b="0" i="0" dirty="0" smtClean="0">
                        <a:latin typeface="Cambria Math" panose="02040503050406030204" pitchFamily="18" charset="0"/>
                      </a:rPr>
                      <m:t>&lt;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X</m:t>
                        </m:r>
                      </m:e>
                    </m:d>
                  </m:oMath>
                </a14:m>
                <a:r>
                  <a:rPr lang="en-US" dirty="0"/>
                  <a:t>.</a:t>
                </a:r>
              </a:p>
              <a:p>
                <a:pPr>
                  <a:lnSpc>
                    <a:spcPct val="100000"/>
                  </a:lnSpc>
                </a:pPr>
                <a:r>
                  <a:rPr lang="en-US" dirty="0"/>
                  <a:t>Hence graph is not satisfy Hall’s condition.</a:t>
                </a:r>
              </a:p>
            </p:txBody>
          </p:sp>
        </mc:Choice>
        <mc:Fallback xmlns="">
          <p:sp>
            <p:nvSpPr>
              <p:cNvPr id="54" name="Content Placeholder 2"/>
              <p:cNvSpPr txBox="1">
                <a:spLocks noRot="1" noChangeAspect="1" noMove="1" noResize="1" noEditPoints="1" noAdjustHandles="1" noChangeArrowheads="1" noChangeShapeType="1" noTextEdit="1"/>
              </p:cNvSpPr>
              <p:nvPr/>
            </p:nvSpPr>
            <p:spPr>
              <a:xfrm>
                <a:off x="131180" y="2264800"/>
                <a:ext cx="5874466" cy="3840165"/>
              </a:xfrm>
              <a:prstGeom prst="rect">
                <a:avLst/>
              </a:prstGeom>
              <a:blipFill rotWithShape="0">
                <a:blip r:embed="rId3"/>
                <a:stretch>
                  <a:fillRect l="-1973" t="-1749" r="-2181" b="-1431"/>
                </a:stretch>
              </a:blipFill>
            </p:spPr>
            <p:txBody>
              <a:bodyPr/>
              <a:lstStyle/>
              <a:p>
                <a:r>
                  <a:rPr lang="en-US">
                    <a:noFill/>
                  </a:rPr>
                  <a:t> </a:t>
                </a:r>
              </a:p>
            </p:txBody>
          </p:sp>
        </mc:Fallback>
      </mc:AlternateContent>
    </p:spTree>
    <p:extLst>
      <p:ext uri="{BB962C8B-B14F-4D97-AF65-F5344CB8AC3E}">
        <p14:creationId xmlns:p14="http://schemas.microsoft.com/office/powerpoint/2010/main" val="331113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childTnLst>
                                </p:cTn>
                              </p:par>
                            </p:childTnLst>
                          </p:cTn>
                        </p:par>
                        <p:par>
                          <p:cTn id="109" fill="hold">
                            <p:stCondLst>
                              <p:cond delay="0"/>
                            </p:stCondLst>
                            <p:childTnLst>
                              <p:par>
                                <p:cTn id="110" presetID="19" presetClass="emph" presetSubtype="0" fill="hold" grpId="1" nodeType="afterEffect">
                                  <p:stCondLst>
                                    <p:cond delay="0"/>
                                  </p:stCondLst>
                                  <p:childTnLst>
                                    <p:animClr clrSpc="rgb" dir="cw">
                                      <p:cBhvr override="childStyle">
                                        <p:cTn id="111" dur="500" fill="hold"/>
                                        <p:tgtEl>
                                          <p:spTgt spid="4"/>
                                        </p:tgtEl>
                                        <p:attrNameLst>
                                          <p:attrName>style.color</p:attrName>
                                        </p:attrNameLst>
                                      </p:cBhvr>
                                      <p:to>
                                        <a:srgbClr val="FFFF00"/>
                                      </p:to>
                                    </p:animClr>
                                    <p:animClr clrSpc="rgb" dir="cw">
                                      <p:cBhvr>
                                        <p:cTn id="112" dur="500" fill="hold"/>
                                        <p:tgtEl>
                                          <p:spTgt spid="4"/>
                                        </p:tgtEl>
                                        <p:attrNameLst>
                                          <p:attrName>fillcolor</p:attrName>
                                        </p:attrNameLst>
                                      </p:cBhvr>
                                      <p:to>
                                        <a:srgbClr val="FFFF00"/>
                                      </p:to>
                                    </p:animClr>
                                    <p:set>
                                      <p:cBhvr>
                                        <p:cTn id="113" dur="500" fill="hold"/>
                                        <p:tgtEl>
                                          <p:spTgt spid="4"/>
                                        </p:tgtEl>
                                        <p:attrNameLst>
                                          <p:attrName>fill.type</p:attrName>
                                        </p:attrNameLst>
                                      </p:cBhvr>
                                      <p:to>
                                        <p:strVal val="solid"/>
                                      </p:to>
                                    </p:set>
                                    <p:set>
                                      <p:cBhvr>
                                        <p:cTn id="114" dur="500" fill="hold"/>
                                        <p:tgtEl>
                                          <p:spTgt spid="4"/>
                                        </p:tgtEl>
                                        <p:attrNameLst>
                                          <p:attrName>fill.on</p:attrName>
                                        </p:attrNameLst>
                                      </p:cBhvr>
                                      <p:to>
                                        <p:strVal val="true"/>
                                      </p:to>
                                    </p:set>
                                  </p:childTnLst>
                                </p:cTn>
                              </p:par>
                            </p:childTnLst>
                          </p:cTn>
                        </p:par>
                        <p:par>
                          <p:cTn id="115" fill="hold">
                            <p:stCondLst>
                              <p:cond delay="500"/>
                            </p:stCondLst>
                            <p:childTnLst>
                              <p:par>
                                <p:cTn id="116" presetID="19" presetClass="emph" presetSubtype="0" fill="hold" grpId="1" nodeType="afterEffect">
                                  <p:stCondLst>
                                    <p:cond delay="0"/>
                                  </p:stCondLst>
                                  <p:childTnLst>
                                    <p:animClr clrSpc="rgb" dir="cw">
                                      <p:cBhvr override="childStyle">
                                        <p:cTn id="117" dur="500" fill="hold"/>
                                        <p:tgtEl>
                                          <p:spTgt spid="6"/>
                                        </p:tgtEl>
                                        <p:attrNameLst>
                                          <p:attrName>style.color</p:attrName>
                                        </p:attrNameLst>
                                      </p:cBhvr>
                                      <p:to>
                                        <a:srgbClr val="FFFF00"/>
                                      </p:to>
                                    </p:animClr>
                                    <p:animClr clrSpc="rgb" dir="cw">
                                      <p:cBhvr>
                                        <p:cTn id="118" dur="500" fill="hold"/>
                                        <p:tgtEl>
                                          <p:spTgt spid="6"/>
                                        </p:tgtEl>
                                        <p:attrNameLst>
                                          <p:attrName>fillcolor</p:attrName>
                                        </p:attrNameLst>
                                      </p:cBhvr>
                                      <p:to>
                                        <a:srgbClr val="FFFF00"/>
                                      </p:to>
                                    </p:animClr>
                                    <p:set>
                                      <p:cBhvr>
                                        <p:cTn id="119" dur="500" fill="hold"/>
                                        <p:tgtEl>
                                          <p:spTgt spid="6"/>
                                        </p:tgtEl>
                                        <p:attrNameLst>
                                          <p:attrName>fill.type</p:attrName>
                                        </p:attrNameLst>
                                      </p:cBhvr>
                                      <p:to>
                                        <p:strVal val="solid"/>
                                      </p:to>
                                    </p:set>
                                    <p:set>
                                      <p:cBhvr>
                                        <p:cTn id="120" dur="500" fill="hold"/>
                                        <p:tgtEl>
                                          <p:spTgt spid="6"/>
                                        </p:tgtEl>
                                        <p:attrNameLst>
                                          <p:attrName>fill.on</p:attrName>
                                        </p:attrNameLst>
                                      </p:cBhvr>
                                      <p:to>
                                        <p:strVal val="true"/>
                                      </p:to>
                                    </p:set>
                                  </p:childTnLst>
                                </p:cTn>
                              </p:par>
                            </p:childTnLst>
                          </p:cTn>
                        </p:par>
                        <p:par>
                          <p:cTn id="121" fill="hold">
                            <p:stCondLst>
                              <p:cond delay="1000"/>
                            </p:stCondLst>
                            <p:childTnLst>
                              <p:par>
                                <p:cTn id="122" presetID="19" presetClass="emph" presetSubtype="0" fill="hold" grpId="1" nodeType="afterEffect">
                                  <p:stCondLst>
                                    <p:cond delay="0"/>
                                  </p:stCondLst>
                                  <p:childTnLst>
                                    <p:animClr clrSpc="rgb" dir="cw">
                                      <p:cBhvr override="childStyle">
                                        <p:cTn id="123" dur="500" fill="hold"/>
                                        <p:tgtEl>
                                          <p:spTgt spid="7"/>
                                        </p:tgtEl>
                                        <p:attrNameLst>
                                          <p:attrName>style.color</p:attrName>
                                        </p:attrNameLst>
                                      </p:cBhvr>
                                      <p:to>
                                        <a:srgbClr val="FFFF00"/>
                                      </p:to>
                                    </p:animClr>
                                    <p:animClr clrSpc="rgb" dir="cw">
                                      <p:cBhvr>
                                        <p:cTn id="124" dur="500" fill="hold"/>
                                        <p:tgtEl>
                                          <p:spTgt spid="7"/>
                                        </p:tgtEl>
                                        <p:attrNameLst>
                                          <p:attrName>fillcolor</p:attrName>
                                        </p:attrNameLst>
                                      </p:cBhvr>
                                      <p:to>
                                        <a:srgbClr val="FFFF00"/>
                                      </p:to>
                                    </p:animClr>
                                    <p:set>
                                      <p:cBhvr>
                                        <p:cTn id="125" dur="500" fill="hold"/>
                                        <p:tgtEl>
                                          <p:spTgt spid="7"/>
                                        </p:tgtEl>
                                        <p:attrNameLst>
                                          <p:attrName>fill.type</p:attrName>
                                        </p:attrNameLst>
                                      </p:cBhvr>
                                      <p:to>
                                        <p:strVal val="solid"/>
                                      </p:to>
                                    </p:set>
                                    <p:set>
                                      <p:cBhvr>
                                        <p:cTn id="126" dur="500" fill="hold"/>
                                        <p:tgtEl>
                                          <p:spTgt spid="7"/>
                                        </p:tgtEl>
                                        <p:attrNameLst>
                                          <p:attrName>fill.on</p:attrName>
                                        </p:attrNameLst>
                                      </p:cBhvr>
                                      <p:to>
                                        <p:strVal val="true"/>
                                      </p:to>
                                    </p:set>
                                  </p:childTnLst>
                                </p:cTn>
                              </p:par>
                            </p:childTnLst>
                          </p:cTn>
                        </p:par>
                        <p:par>
                          <p:cTn id="127" fill="hold">
                            <p:stCondLst>
                              <p:cond delay="1500"/>
                            </p:stCondLst>
                            <p:childTnLst>
                              <p:par>
                                <p:cTn id="128" presetID="19" presetClass="emph" presetSubtype="0" fill="hold" grpId="1" nodeType="afterEffect">
                                  <p:stCondLst>
                                    <p:cond delay="0"/>
                                  </p:stCondLst>
                                  <p:childTnLst>
                                    <p:animClr clrSpc="rgb" dir="cw">
                                      <p:cBhvr override="childStyle">
                                        <p:cTn id="129" dur="500" fill="hold"/>
                                        <p:tgtEl>
                                          <p:spTgt spid="9"/>
                                        </p:tgtEl>
                                        <p:attrNameLst>
                                          <p:attrName>style.color</p:attrName>
                                        </p:attrNameLst>
                                      </p:cBhvr>
                                      <p:to>
                                        <a:srgbClr val="FFFF00"/>
                                      </p:to>
                                    </p:animClr>
                                    <p:animClr clrSpc="rgb" dir="cw">
                                      <p:cBhvr>
                                        <p:cTn id="130" dur="500" fill="hold"/>
                                        <p:tgtEl>
                                          <p:spTgt spid="9"/>
                                        </p:tgtEl>
                                        <p:attrNameLst>
                                          <p:attrName>fillcolor</p:attrName>
                                        </p:attrNameLst>
                                      </p:cBhvr>
                                      <p:to>
                                        <a:srgbClr val="FFFF00"/>
                                      </p:to>
                                    </p:animClr>
                                    <p:set>
                                      <p:cBhvr>
                                        <p:cTn id="131" dur="500" fill="hold"/>
                                        <p:tgtEl>
                                          <p:spTgt spid="9"/>
                                        </p:tgtEl>
                                        <p:attrNameLst>
                                          <p:attrName>fill.type</p:attrName>
                                        </p:attrNameLst>
                                      </p:cBhvr>
                                      <p:to>
                                        <p:strVal val="solid"/>
                                      </p:to>
                                    </p:set>
                                    <p:set>
                                      <p:cBhvr>
                                        <p:cTn id="132" dur="500" fill="hold"/>
                                        <p:tgtEl>
                                          <p:spTgt spid="9"/>
                                        </p:tgtEl>
                                        <p:attrNameLst>
                                          <p:attrName>fill.on</p:attrName>
                                        </p:attrNameLst>
                                      </p:cBhvr>
                                      <p:to>
                                        <p:strVal val="tru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7" presetClass="emph" presetSubtype="2" fill="hold" nodeType="clickEffect">
                                  <p:stCondLst>
                                    <p:cond delay="0"/>
                                  </p:stCondLst>
                                  <p:childTnLst>
                                    <p:animClr clrSpc="rgb" dir="cw">
                                      <p:cBhvr>
                                        <p:cTn id="140" dur="500" fill="hold"/>
                                        <p:tgtEl>
                                          <p:spTgt spid="32"/>
                                        </p:tgtEl>
                                        <p:attrNameLst>
                                          <p:attrName>stroke.color</p:attrName>
                                        </p:attrNameLst>
                                      </p:cBhvr>
                                      <p:to>
                                        <a:srgbClr val="FFFF00"/>
                                      </p:to>
                                    </p:animClr>
                                    <p:set>
                                      <p:cBhvr>
                                        <p:cTn id="141" dur="500" fill="hold"/>
                                        <p:tgtEl>
                                          <p:spTgt spid="32"/>
                                        </p:tgtEl>
                                        <p:attrNameLst>
                                          <p:attrName>stroke.on</p:attrName>
                                        </p:attrNameLst>
                                      </p:cBhvr>
                                      <p:to>
                                        <p:strVal val="true"/>
                                      </p:to>
                                    </p:set>
                                  </p:childTnLst>
                                </p:cTn>
                              </p:par>
                            </p:childTnLst>
                          </p:cTn>
                        </p:par>
                        <p:par>
                          <p:cTn id="142" fill="hold">
                            <p:stCondLst>
                              <p:cond delay="500"/>
                            </p:stCondLst>
                            <p:childTnLst>
                              <p:par>
                                <p:cTn id="143" presetID="7" presetClass="emph" presetSubtype="2" fill="hold" nodeType="afterEffect">
                                  <p:stCondLst>
                                    <p:cond delay="0"/>
                                  </p:stCondLst>
                                  <p:childTnLst>
                                    <p:animClr clrSpc="rgb" dir="cw">
                                      <p:cBhvr>
                                        <p:cTn id="144" dur="500" fill="hold"/>
                                        <p:tgtEl>
                                          <p:spTgt spid="33"/>
                                        </p:tgtEl>
                                        <p:attrNameLst>
                                          <p:attrName>stroke.color</p:attrName>
                                        </p:attrNameLst>
                                      </p:cBhvr>
                                      <p:to>
                                        <a:srgbClr val="FFFF00"/>
                                      </p:to>
                                    </p:animClr>
                                    <p:set>
                                      <p:cBhvr>
                                        <p:cTn id="145" dur="500" fill="hold"/>
                                        <p:tgtEl>
                                          <p:spTgt spid="33"/>
                                        </p:tgtEl>
                                        <p:attrNameLst>
                                          <p:attrName>stroke.on</p:attrName>
                                        </p:attrNameLst>
                                      </p:cBhvr>
                                      <p:to>
                                        <p:strVal val="true"/>
                                      </p:to>
                                    </p:set>
                                  </p:childTnLst>
                                </p:cTn>
                              </p:par>
                            </p:childTnLst>
                          </p:cTn>
                        </p:par>
                        <p:par>
                          <p:cTn id="146" fill="hold">
                            <p:stCondLst>
                              <p:cond delay="1000"/>
                            </p:stCondLst>
                            <p:childTnLst>
                              <p:par>
                                <p:cTn id="147" presetID="7" presetClass="emph" presetSubtype="2" fill="hold" nodeType="afterEffect">
                                  <p:stCondLst>
                                    <p:cond delay="0"/>
                                  </p:stCondLst>
                                  <p:childTnLst>
                                    <p:animClr clrSpc="rgb" dir="cw">
                                      <p:cBhvr>
                                        <p:cTn id="148" dur="500" fill="hold"/>
                                        <p:tgtEl>
                                          <p:spTgt spid="39"/>
                                        </p:tgtEl>
                                        <p:attrNameLst>
                                          <p:attrName>stroke.color</p:attrName>
                                        </p:attrNameLst>
                                      </p:cBhvr>
                                      <p:to>
                                        <a:srgbClr val="FFFF00"/>
                                      </p:to>
                                    </p:animClr>
                                    <p:set>
                                      <p:cBhvr>
                                        <p:cTn id="149" dur="500" fill="hold"/>
                                        <p:tgtEl>
                                          <p:spTgt spid="39"/>
                                        </p:tgtEl>
                                        <p:attrNameLst>
                                          <p:attrName>stroke.on</p:attrName>
                                        </p:attrNameLst>
                                      </p:cBhvr>
                                      <p:to>
                                        <p:strVal val="true"/>
                                      </p:to>
                                    </p:set>
                                  </p:childTnLst>
                                </p:cTn>
                              </p:par>
                            </p:childTnLst>
                          </p:cTn>
                        </p:par>
                        <p:par>
                          <p:cTn id="150" fill="hold">
                            <p:stCondLst>
                              <p:cond delay="1500"/>
                            </p:stCondLst>
                            <p:childTnLst>
                              <p:par>
                                <p:cTn id="151" presetID="7" presetClass="emph" presetSubtype="2" fill="hold" nodeType="afterEffect">
                                  <p:stCondLst>
                                    <p:cond delay="0"/>
                                  </p:stCondLst>
                                  <p:childTnLst>
                                    <p:animClr clrSpc="rgb" dir="cw">
                                      <p:cBhvr>
                                        <p:cTn id="152" dur="500" fill="hold"/>
                                        <p:tgtEl>
                                          <p:spTgt spid="40"/>
                                        </p:tgtEl>
                                        <p:attrNameLst>
                                          <p:attrName>stroke.color</p:attrName>
                                        </p:attrNameLst>
                                      </p:cBhvr>
                                      <p:to>
                                        <a:srgbClr val="FFFF00"/>
                                      </p:to>
                                    </p:animClr>
                                    <p:set>
                                      <p:cBhvr>
                                        <p:cTn id="153" dur="500" fill="hold"/>
                                        <p:tgtEl>
                                          <p:spTgt spid="40"/>
                                        </p:tgtEl>
                                        <p:attrNameLst>
                                          <p:attrName>stroke.on</p:attrName>
                                        </p:attrNameLst>
                                      </p:cBhvr>
                                      <p:to>
                                        <p:strVal val="true"/>
                                      </p:to>
                                    </p:set>
                                  </p:childTnLst>
                                </p:cTn>
                              </p:par>
                            </p:childTnLst>
                          </p:cTn>
                        </p:par>
                        <p:par>
                          <p:cTn id="154" fill="hold">
                            <p:stCondLst>
                              <p:cond delay="2000"/>
                            </p:stCondLst>
                            <p:childTnLst>
                              <p:par>
                                <p:cTn id="155" presetID="7" presetClass="emph" presetSubtype="2" fill="hold" nodeType="afterEffect">
                                  <p:stCondLst>
                                    <p:cond delay="0"/>
                                  </p:stCondLst>
                                  <p:childTnLst>
                                    <p:animClr clrSpc="rgb" dir="cw">
                                      <p:cBhvr>
                                        <p:cTn id="156" dur="500" fill="hold"/>
                                        <p:tgtEl>
                                          <p:spTgt spid="41"/>
                                        </p:tgtEl>
                                        <p:attrNameLst>
                                          <p:attrName>stroke.color</p:attrName>
                                        </p:attrNameLst>
                                      </p:cBhvr>
                                      <p:to>
                                        <a:srgbClr val="FFFF00"/>
                                      </p:to>
                                    </p:animClr>
                                    <p:set>
                                      <p:cBhvr>
                                        <p:cTn id="157" dur="500" fill="hold"/>
                                        <p:tgtEl>
                                          <p:spTgt spid="41"/>
                                        </p:tgtEl>
                                        <p:attrNameLst>
                                          <p:attrName>stroke.on</p:attrName>
                                        </p:attrNameLst>
                                      </p:cBhvr>
                                      <p:to>
                                        <p:strVal val="true"/>
                                      </p:to>
                                    </p:set>
                                  </p:childTnLst>
                                </p:cTn>
                              </p:par>
                            </p:childTnLst>
                          </p:cTn>
                        </p:par>
                        <p:par>
                          <p:cTn id="158" fill="hold">
                            <p:stCondLst>
                              <p:cond delay="2500"/>
                            </p:stCondLst>
                            <p:childTnLst>
                              <p:par>
                                <p:cTn id="159" presetID="7" presetClass="emph" presetSubtype="2" fill="hold" nodeType="afterEffect">
                                  <p:stCondLst>
                                    <p:cond delay="0"/>
                                  </p:stCondLst>
                                  <p:childTnLst>
                                    <p:animClr clrSpc="rgb" dir="cw">
                                      <p:cBhvr>
                                        <p:cTn id="160" dur="500" fill="hold"/>
                                        <p:tgtEl>
                                          <p:spTgt spid="42"/>
                                        </p:tgtEl>
                                        <p:attrNameLst>
                                          <p:attrName>stroke.color</p:attrName>
                                        </p:attrNameLst>
                                      </p:cBhvr>
                                      <p:to>
                                        <a:srgbClr val="FFFF00"/>
                                      </p:to>
                                    </p:animClr>
                                    <p:set>
                                      <p:cBhvr>
                                        <p:cTn id="161" dur="500" fill="hold"/>
                                        <p:tgtEl>
                                          <p:spTgt spid="42"/>
                                        </p:tgtEl>
                                        <p:attrNameLst>
                                          <p:attrName>stroke.on</p:attrName>
                                        </p:attrNameLst>
                                      </p:cBhvr>
                                      <p:to>
                                        <p:strVal val="true"/>
                                      </p:to>
                                    </p:set>
                                  </p:childTnLst>
                                </p:cTn>
                              </p:par>
                            </p:childTnLst>
                          </p:cTn>
                        </p:par>
                        <p:par>
                          <p:cTn id="162" fill="hold">
                            <p:stCondLst>
                              <p:cond delay="3000"/>
                            </p:stCondLst>
                            <p:childTnLst>
                              <p:par>
                                <p:cTn id="163" presetID="7" presetClass="emph" presetSubtype="2" fill="hold" nodeType="afterEffect">
                                  <p:stCondLst>
                                    <p:cond delay="0"/>
                                  </p:stCondLst>
                                  <p:childTnLst>
                                    <p:animClr clrSpc="rgb" dir="cw">
                                      <p:cBhvr>
                                        <p:cTn id="164" dur="500" fill="hold"/>
                                        <p:tgtEl>
                                          <p:spTgt spid="43"/>
                                        </p:tgtEl>
                                        <p:attrNameLst>
                                          <p:attrName>stroke.color</p:attrName>
                                        </p:attrNameLst>
                                      </p:cBhvr>
                                      <p:to>
                                        <a:srgbClr val="FFFF00"/>
                                      </p:to>
                                    </p:animClr>
                                    <p:set>
                                      <p:cBhvr>
                                        <p:cTn id="165" dur="500" fill="hold"/>
                                        <p:tgtEl>
                                          <p:spTgt spid="43"/>
                                        </p:tgtEl>
                                        <p:attrNameLst>
                                          <p:attrName>stroke.on</p:attrName>
                                        </p:attrNameLst>
                                      </p:cBhvr>
                                      <p:to>
                                        <p:strVal val="true"/>
                                      </p:to>
                                    </p:set>
                                  </p:childTnLst>
                                </p:cTn>
                              </p:par>
                            </p:childTnLst>
                          </p:cTn>
                        </p:par>
                        <p:par>
                          <p:cTn id="166" fill="hold">
                            <p:stCondLst>
                              <p:cond delay="3500"/>
                            </p:stCondLst>
                            <p:childTnLst>
                              <p:par>
                                <p:cTn id="167" presetID="7" presetClass="emph" presetSubtype="2" fill="hold" nodeType="afterEffect">
                                  <p:stCondLst>
                                    <p:cond delay="0"/>
                                  </p:stCondLst>
                                  <p:childTnLst>
                                    <p:animClr clrSpc="rgb" dir="cw">
                                      <p:cBhvr>
                                        <p:cTn id="168" dur="500" fill="hold"/>
                                        <p:tgtEl>
                                          <p:spTgt spid="48"/>
                                        </p:tgtEl>
                                        <p:attrNameLst>
                                          <p:attrName>stroke.color</p:attrName>
                                        </p:attrNameLst>
                                      </p:cBhvr>
                                      <p:to>
                                        <a:srgbClr val="FFFF00"/>
                                      </p:to>
                                    </p:animClr>
                                    <p:set>
                                      <p:cBhvr>
                                        <p:cTn id="169" dur="500" fill="hold"/>
                                        <p:tgtEl>
                                          <p:spTgt spid="48"/>
                                        </p:tgtEl>
                                        <p:attrNameLst>
                                          <p:attrName>stroke.on</p:attrName>
                                        </p:attrNameLst>
                                      </p:cBhvr>
                                      <p:to>
                                        <p:strVal val="true"/>
                                      </p:to>
                                    </p:set>
                                  </p:childTnLst>
                                </p:cTn>
                              </p:par>
                            </p:childTnLst>
                          </p:cTn>
                        </p:par>
                        <p:par>
                          <p:cTn id="170" fill="hold">
                            <p:stCondLst>
                              <p:cond delay="4000"/>
                            </p:stCondLst>
                            <p:childTnLst>
                              <p:par>
                                <p:cTn id="171" presetID="7" presetClass="emph" presetSubtype="2" fill="hold" nodeType="afterEffect">
                                  <p:stCondLst>
                                    <p:cond delay="0"/>
                                  </p:stCondLst>
                                  <p:childTnLst>
                                    <p:animClr clrSpc="rgb" dir="cw">
                                      <p:cBhvr>
                                        <p:cTn id="172" dur="500" fill="hold"/>
                                        <p:tgtEl>
                                          <p:spTgt spid="49"/>
                                        </p:tgtEl>
                                        <p:attrNameLst>
                                          <p:attrName>stroke.color</p:attrName>
                                        </p:attrNameLst>
                                      </p:cBhvr>
                                      <p:to>
                                        <a:srgbClr val="FFFF00"/>
                                      </p:to>
                                    </p:animClr>
                                    <p:set>
                                      <p:cBhvr>
                                        <p:cTn id="173" dur="500" fill="hold"/>
                                        <p:tgtEl>
                                          <p:spTgt spid="49"/>
                                        </p:tgtEl>
                                        <p:attrNameLst>
                                          <p:attrName>stroke.on</p:attrName>
                                        </p:attrNameLst>
                                      </p:cBhvr>
                                      <p:to>
                                        <p:strVal val="true"/>
                                      </p:to>
                                    </p:set>
                                  </p:childTnLst>
                                </p:cTn>
                              </p:par>
                            </p:childTnLst>
                          </p:cTn>
                        </p:par>
                      </p:childTnLst>
                    </p:cTn>
                  </p:par>
                  <p:par>
                    <p:cTn id="174" fill="hold">
                      <p:stCondLst>
                        <p:cond delay="indefinite"/>
                      </p:stCondLst>
                      <p:childTnLst>
                        <p:par>
                          <p:cTn id="175" fill="hold">
                            <p:stCondLst>
                              <p:cond delay="0"/>
                            </p:stCondLst>
                            <p:childTnLst>
                              <p:par>
                                <p:cTn id="176" presetID="19" presetClass="emph" presetSubtype="0" fill="hold" grpId="1" nodeType="clickEffect">
                                  <p:stCondLst>
                                    <p:cond delay="0"/>
                                  </p:stCondLst>
                                  <p:childTnLst>
                                    <p:animClr clrSpc="rgb" dir="cw">
                                      <p:cBhvr override="childStyle">
                                        <p:cTn id="177" dur="500" fill="hold"/>
                                        <p:tgtEl>
                                          <p:spTgt spid="17"/>
                                        </p:tgtEl>
                                        <p:attrNameLst>
                                          <p:attrName>style.color</p:attrName>
                                        </p:attrNameLst>
                                      </p:cBhvr>
                                      <p:to>
                                        <a:srgbClr val="FFFF00"/>
                                      </p:to>
                                    </p:animClr>
                                    <p:animClr clrSpc="rgb" dir="cw">
                                      <p:cBhvr>
                                        <p:cTn id="178" dur="500" fill="hold"/>
                                        <p:tgtEl>
                                          <p:spTgt spid="17"/>
                                        </p:tgtEl>
                                        <p:attrNameLst>
                                          <p:attrName>fillcolor</p:attrName>
                                        </p:attrNameLst>
                                      </p:cBhvr>
                                      <p:to>
                                        <a:srgbClr val="FFFF00"/>
                                      </p:to>
                                    </p:animClr>
                                    <p:set>
                                      <p:cBhvr>
                                        <p:cTn id="179" dur="500" fill="hold"/>
                                        <p:tgtEl>
                                          <p:spTgt spid="17"/>
                                        </p:tgtEl>
                                        <p:attrNameLst>
                                          <p:attrName>fill.type</p:attrName>
                                        </p:attrNameLst>
                                      </p:cBhvr>
                                      <p:to>
                                        <p:strVal val="solid"/>
                                      </p:to>
                                    </p:set>
                                    <p:set>
                                      <p:cBhvr>
                                        <p:cTn id="180" dur="500" fill="hold"/>
                                        <p:tgtEl>
                                          <p:spTgt spid="17"/>
                                        </p:tgtEl>
                                        <p:attrNameLst>
                                          <p:attrName>fill.on</p:attrName>
                                        </p:attrNameLst>
                                      </p:cBhvr>
                                      <p:to>
                                        <p:strVal val="true"/>
                                      </p:to>
                                    </p:set>
                                  </p:childTnLst>
                                </p:cTn>
                              </p:par>
                              <p:par>
                                <p:cTn id="181" presetID="19" presetClass="emph" presetSubtype="0" fill="hold" grpId="1" nodeType="withEffect">
                                  <p:stCondLst>
                                    <p:cond delay="0"/>
                                  </p:stCondLst>
                                  <p:childTnLst>
                                    <p:animClr clrSpc="rgb" dir="cw">
                                      <p:cBhvr override="childStyle">
                                        <p:cTn id="182" dur="500" fill="hold"/>
                                        <p:tgtEl>
                                          <p:spTgt spid="18"/>
                                        </p:tgtEl>
                                        <p:attrNameLst>
                                          <p:attrName>style.color</p:attrName>
                                        </p:attrNameLst>
                                      </p:cBhvr>
                                      <p:to>
                                        <a:srgbClr val="FFFF00"/>
                                      </p:to>
                                    </p:animClr>
                                    <p:animClr clrSpc="rgb" dir="cw">
                                      <p:cBhvr>
                                        <p:cTn id="183" dur="500" fill="hold"/>
                                        <p:tgtEl>
                                          <p:spTgt spid="18"/>
                                        </p:tgtEl>
                                        <p:attrNameLst>
                                          <p:attrName>fillcolor</p:attrName>
                                        </p:attrNameLst>
                                      </p:cBhvr>
                                      <p:to>
                                        <a:srgbClr val="FFFF00"/>
                                      </p:to>
                                    </p:animClr>
                                    <p:set>
                                      <p:cBhvr>
                                        <p:cTn id="184" dur="500" fill="hold"/>
                                        <p:tgtEl>
                                          <p:spTgt spid="18"/>
                                        </p:tgtEl>
                                        <p:attrNameLst>
                                          <p:attrName>fill.type</p:attrName>
                                        </p:attrNameLst>
                                      </p:cBhvr>
                                      <p:to>
                                        <p:strVal val="solid"/>
                                      </p:to>
                                    </p:set>
                                    <p:set>
                                      <p:cBhvr>
                                        <p:cTn id="185" dur="500" fill="hold"/>
                                        <p:tgtEl>
                                          <p:spTgt spid="18"/>
                                        </p:tgtEl>
                                        <p:attrNameLst>
                                          <p:attrName>fill.on</p:attrName>
                                        </p:attrNameLst>
                                      </p:cBhvr>
                                      <p:to>
                                        <p:strVal val="true"/>
                                      </p:to>
                                    </p:set>
                                  </p:childTnLst>
                                </p:cTn>
                              </p:par>
                              <p:par>
                                <p:cTn id="186" presetID="19" presetClass="emph" presetSubtype="0" fill="hold" grpId="1" nodeType="withEffect">
                                  <p:stCondLst>
                                    <p:cond delay="0"/>
                                  </p:stCondLst>
                                  <p:childTnLst>
                                    <p:animClr clrSpc="rgb" dir="cw">
                                      <p:cBhvr override="childStyle">
                                        <p:cTn id="187" dur="500" fill="hold"/>
                                        <p:tgtEl>
                                          <p:spTgt spid="20"/>
                                        </p:tgtEl>
                                        <p:attrNameLst>
                                          <p:attrName>style.color</p:attrName>
                                        </p:attrNameLst>
                                      </p:cBhvr>
                                      <p:to>
                                        <a:srgbClr val="FFFF00"/>
                                      </p:to>
                                    </p:animClr>
                                    <p:animClr clrSpc="rgb" dir="cw">
                                      <p:cBhvr>
                                        <p:cTn id="188" dur="500" fill="hold"/>
                                        <p:tgtEl>
                                          <p:spTgt spid="20"/>
                                        </p:tgtEl>
                                        <p:attrNameLst>
                                          <p:attrName>fillcolor</p:attrName>
                                        </p:attrNameLst>
                                      </p:cBhvr>
                                      <p:to>
                                        <a:srgbClr val="FFFF00"/>
                                      </p:to>
                                    </p:animClr>
                                    <p:set>
                                      <p:cBhvr>
                                        <p:cTn id="189" dur="500" fill="hold"/>
                                        <p:tgtEl>
                                          <p:spTgt spid="20"/>
                                        </p:tgtEl>
                                        <p:attrNameLst>
                                          <p:attrName>fill.type</p:attrName>
                                        </p:attrNameLst>
                                      </p:cBhvr>
                                      <p:to>
                                        <p:strVal val="solid"/>
                                      </p:to>
                                    </p:set>
                                    <p:set>
                                      <p:cBhvr>
                                        <p:cTn id="190" dur="500" fill="hold"/>
                                        <p:tgtEl>
                                          <p:spTgt spid="20"/>
                                        </p:tgtEl>
                                        <p:attrNameLst>
                                          <p:attrName>fill.on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54">
                                            <p:txEl>
                                              <p:pRg st="4" end="4"/>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6" grpId="1" animBg="1"/>
      <p:bldP spid="7" grpId="0" animBg="1"/>
      <p:bldP spid="7" grpId="1" animBg="1"/>
      <p:bldP spid="8" grpId="0" animBg="1"/>
      <p:bldP spid="9" grpId="0" animBg="1"/>
      <p:bldP spid="9" grpId="1" animBg="1"/>
      <p:bldP spid="10" grpId="0"/>
      <p:bldP spid="11" grpId="0"/>
      <p:bldP spid="12" grpId="0"/>
      <p:bldP spid="13" grpId="0"/>
      <p:bldP spid="14" grpId="0"/>
      <p:bldP spid="15" grpId="0"/>
      <p:bldP spid="16" grpId="0" animBg="1"/>
      <p:bldP spid="17" grpId="0" animBg="1"/>
      <p:bldP spid="17" grpId="1" animBg="1"/>
      <p:bldP spid="18" grpId="0" animBg="1"/>
      <p:bldP spid="18" grpId="1" animBg="1"/>
      <p:bldP spid="19" grpId="0" animBg="1"/>
      <p:bldP spid="20" grpId="0" animBg="1"/>
      <p:bldP spid="20" grpId="1" animBg="1"/>
      <p:bldP spid="21" grpId="0" animBg="1"/>
      <p:bldP spid="22" grpId="0" animBg="1"/>
      <p:bldP spid="23" grpId="0"/>
      <p:bldP spid="24" grpId="0"/>
      <p:bldP spid="25" grpId="0"/>
      <p:bldP spid="26" grpId="0"/>
      <p:bldP spid="27" grpId="0"/>
      <p:bldP spid="28" grpId="0"/>
      <p:bldP spid="29" grpId="0"/>
      <p:bldP spid="30" grpId="0"/>
      <p:bldP spid="3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Apply Hall’s Theorem on Given Graph.</a:t>
            </a:r>
          </a:p>
        </p:txBody>
      </p:sp>
      <mc:AlternateContent xmlns:mc="http://schemas.openxmlformats.org/markup-compatibility/2006" xmlns:a14="http://schemas.microsoft.com/office/drawing/2010/main">
        <mc:Choice Requires="a14">
          <p:sp>
            <p:nvSpPr>
              <p:cNvPr id="56" name="Content Placeholder 55"/>
              <p:cNvSpPr>
                <a:spLocks noGrp="1"/>
              </p:cNvSpPr>
              <p:nvPr>
                <p:ph idx="1"/>
              </p:nvPr>
            </p:nvSpPr>
            <p:spPr>
              <a:xfrm>
                <a:off x="131180" y="863445"/>
                <a:ext cx="11929641" cy="1099826"/>
              </a:xfrm>
            </p:spPr>
            <p:txBody>
              <a:bodyPr/>
              <a:lstStyle/>
              <a:p>
                <a:r>
                  <a:rPr lang="en-US" dirty="0"/>
                  <a:t>Let G be a bipartite graph with partite sets U and W such that, </a:t>
                </a:r>
                <a14:m>
                  <m:oMath xmlns:m="http://schemas.openxmlformats.org/officeDocument/2006/math">
                    <m:r>
                      <m:rPr>
                        <m:sty m:val="p"/>
                      </m:rPr>
                      <a:rPr lang="en-US" i="0" dirty="0" smtClean="0">
                        <a:latin typeface="Cambria Math" panose="02040503050406030204" pitchFamily="18" charset="0"/>
                      </a:rPr>
                      <m:t>r</m:t>
                    </m:r>
                    <m:r>
                      <a:rPr lang="en-US" i="0" dirty="0" smtClean="0">
                        <a:latin typeface="Cambria Math" panose="02040503050406030204" pitchFamily="18" charset="0"/>
                      </a:rPr>
                      <m:t>=|</m:t>
                    </m:r>
                    <m:r>
                      <m:rPr>
                        <m:sty m:val="p"/>
                      </m:rPr>
                      <a:rPr lang="en-US" i="0" dirty="0" smtClean="0">
                        <a:latin typeface="Cambria Math" panose="02040503050406030204" pitchFamily="18" charset="0"/>
                      </a:rPr>
                      <m:t>U</m:t>
                    </m:r>
                    <m:r>
                      <a:rPr lang="en-US" i="0" dirty="0" smtClean="0">
                        <a:latin typeface="Cambria Math" panose="02040503050406030204" pitchFamily="18" charset="0"/>
                      </a:rPr>
                      <m:t>|≤|</m:t>
                    </m:r>
                    <m:r>
                      <m:rPr>
                        <m:sty m:val="p"/>
                      </m:rPr>
                      <a:rPr lang="en-US" i="0" dirty="0" smtClean="0">
                        <a:latin typeface="Cambria Math" panose="02040503050406030204" pitchFamily="18" charset="0"/>
                      </a:rPr>
                      <m:t>W</m:t>
                    </m:r>
                    <m:r>
                      <a:rPr lang="en-US" i="0" dirty="0" smtClean="0">
                        <a:latin typeface="Cambria Math" panose="02040503050406030204" pitchFamily="18" charset="0"/>
                      </a:rPr>
                      <m:t>|.</m:t>
                    </m:r>
                  </m:oMath>
                </a14:m>
                <a:endParaRPr lang="en-US" dirty="0"/>
              </a:p>
              <a:p>
                <a:pPr marL="0" indent="0">
                  <a:buNone/>
                </a:pPr>
                <a:r>
                  <a:rPr lang="en-US" dirty="0"/>
                  <a:t>Then 𝐆 contains a matching of size 𝐫 if and only if G satisfies Hall’s condition.</a:t>
                </a:r>
              </a:p>
              <a:p>
                <a:endParaRPr lang="en-US" dirty="0"/>
              </a:p>
            </p:txBody>
          </p:sp>
        </mc:Choice>
        <mc:Fallback xmlns="">
          <p:sp>
            <p:nvSpPr>
              <p:cNvPr id="56" name="Content Placeholder 55"/>
              <p:cNvSpPr>
                <a:spLocks noGrp="1" noRot="1" noChangeAspect="1" noMove="1" noResize="1" noEditPoints="1" noAdjustHandles="1" noChangeArrowheads="1" noChangeShapeType="1" noTextEdit="1"/>
              </p:cNvSpPr>
              <p:nvPr>
                <p:ph idx="1"/>
              </p:nvPr>
            </p:nvSpPr>
            <p:spPr>
              <a:xfrm>
                <a:off x="131180" y="863445"/>
                <a:ext cx="11929641" cy="1099826"/>
              </a:xfrm>
              <a:blipFill rotWithShape="0">
                <a:blip r:embed="rId2"/>
                <a:stretch>
                  <a:fillRect l="-1074" t="-10000" b="-611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BDD11F87-DA81-9510-C1CB-0AF4093562CB}"/>
              </a:ext>
            </a:extLst>
          </p:cNvPr>
          <p:cNvSpPr/>
          <p:nvPr/>
        </p:nvSpPr>
        <p:spPr>
          <a:xfrm rot="5400000">
            <a:off x="7123218"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 name="Oval 4">
            <a:extLst>
              <a:ext uri="{FF2B5EF4-FFF2-40B4-BE49-F238E27FC236}">
                <a16:creationId xmlns:a16="http://schemas.microsoft.com/office/drawing/2014/main" id="{BDD11F87-DA81-9510-C1CB-0AF4093562CB}"/>
              </a:ext>
            </a:extLst>
          </p:cNvPr>
          <p:cNvSpPr/>
          <p:nvPr/>
        </p:nvSpPr>
        <p:spPr>
          <a:xfrm rot="5400000">
            <a:off x="7824513"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 name="Oval 5">
            <a:extLst>
              <a:ext uri="{FF2B5EF4-FFF2-40B4-BE49-F238E27FC236}">
                <a16:creationId xmlns:a16="http://schemas.microsoft.com/office/drawing/2014/main" id="{BDD11F87-DA81-9510-C1CB-0AF4093562CB}"/>
              </a:ext>
            </a:extLst>
          </p:cNvPr>
          <p:cNvSpPr/>
          <p:nvPr/>
        </p:nvSpPr>
        <p:spPr>
          <a:xfrm rot="5400000">
            <a:off x="8562405"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 name="Oval 6">
            <a:extLst>
              <a:ext uri="{FF2B5EF4-FFF2-40B4-BE49-F238E27FC236}">
                <a16:creationId xmlns:a16="http://schemas.microsoft.com/office/drawing/2014/main" id="{BDD11F87-DA81-9510-C1CB-0AF4093562CB}"/>
              </a:ext>
            </a:extLst>
          </p:cNvPr>
          <p:cNvSpPr/>
          <p:nvPr/>
        </p:nvSpPr>
        <p:spPr>
          <a:xfrm rot="5400000">
            <a:off x="9300297"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8" name="Oval 7">
            <a:extLst>
              <a:ext uri="{FF2B5EF4-FFF2-40B4-BE49-F238E27FC236}">
                <a16:creationId xmlns:a16="http://schemas.microsoft.com/office/drawing/2014/main" id="{BDD11F87-DA81-9510-C1CB-0AF4093562CB}"/>
              </a:ext>
            </a:extLst>
          </p:cNvPr>
          <p:cNvSpPr/>
          <p:nvPr/>
        </p:nvSpPr>
        <p:spPr>
          <a:xfrm rot="5400000">
            <a:off x="9997043"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 name="Oval 8">
            <a:extLst>
              <a:ext uri="{FF2B5EF4-FFF2-40B4-BE49-F238E27FC236}">
                <a16:creationId xmlns:a16="http://schemas.microsoft.com/office/drawing/2014/main" id="{BDD11F87-DA81-9510-C1CB-0AF4093562CB}"/>
              </a:ext>
            </a:extLst>
          </p:cNvPr>
          <p:cNvSpPr/>
          <p:nvPr/>
        </p:nvSpPr>
        <p:spPr>
          <a:xfrm rot="5400000">
            <a:off x="10767895" y="260453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Rectangle 9"/>
          <p:cNvSpPr/>
          <p:nvPr/>
        </p:nvSpPr>
        <p:spPr>
          <a:xfrm>
            <a:off x="7022465" y="2124574"/>
            <a:ext cx="380232" cy="523220"/>
          </a:xfrm>
          <a:prstGeom prst="rect">
            <a:avLst/>
          </a:prstGeom>
        </p:spPr>
        <p:txBody>
          <a:bodyPr wrap="none">
            <a:spAutoFit/>
          </a:bodyPr>
          <a:lstStyle/>
          <a:p>
            <a:r>
              <a:rPr lang="en-US" sz="2800" dirty="0">
                <a:solidFill>
                  <a:srgbClr val="002060"/>
                </a:solidFill>
              </a:rPr>
              <a:t>B</a:t>
            </a:r>
          </a:p>
        </p:txBody>
      </p:sp>
      <p:sp>
        <p:nvSpPr>
          <p:cNvPr id="11" name="Rectangle 10"/>
          <p:cNvSpPr/>
          <p:nvPr/>
        </p:nvSpPr>
        <p:spPr>
          <a:xfrm>
            <a:off x="7622239" y="2124574"/>
            <a:ext cx="389850" cy="523220"/>
          </a:xfrm>
          <a:prstGeom prst="rect">
            <a:avLst/>
          </a:prstGeom>
        </p:spPr>
        <p:txBody>
          <a:bodyPr wrap="none">
            <a:spAutoFit/>
          </a:bodyPr>
          <a:lstStyle/>
          <a:p>
            <a:r>
              <a:rPr lang="en-US" sz="2800" dirty="0">
                <a:solidFill>
                  <a:srgbClr val="002060"/>
                </a:solidFill>
              </a:rPr>
              <a:t>D</a:t>
            </a:r>
          </a:p>
        </p:txBody>
      </p:sp>
      <p:sp>
        <p:nvSpPr>
          <p:cNvPr id="12" name="Rectangle 11"/>
          <p:cNvSpPr/>
          <p:nvPr/>
        </p:nvSpPr>
        <p:spPr>
          <a:xfrm>
            <a:off x="8360131" y="2124574"/>
            <a:ext cx="357790" cy="523220"/>
          </a:xfrm>
          <a:prstGeom prst="rect">
            <a:avLst/>
          </a:prstGeom>
        </p:spPr>
        <p:txBody>
          <a:bodyPr wrap="none">
            <a:spAutoFit/>
          </a:bodyPr>
          <a:lstStyle/>
          <a:p>
            <a:r>
              <a:rPr lang="en-US" sz="2800" dirty="0">
                <a:solidFill>
                  <a:srgbClr val="002060"/>
                </a:solidFill>
              </a:rPr>
              <a:t>F</a:t>
            </a:r>
          </a:p>
        </p:txBody>
      </p:sp>
      <p:sp>
        <p:nvSpPr>
          <p:cNvPr id="13" name="Rectangle 12"/>
          <p:cNvSpPr/>
          <p:nvPr/>
        </p:nvSpPr>
        <p:spPr>
          <a:xfrm>
            <a:off x="9210065" y="2115049"/>
            <a:ext cx="357790" cy="523220"/>
          </a:xfrm>
          <a:prstGeom prst="rect">
            <a:avLst/>
          </a:prstGeom>
        </p:spPr>
        <p:txBody>
          <a:bodyPr wrap="none">
            <a:spAutoFit/>
          </a:bodyPr>
          <a:lstStyle/>
          <a:p>
            <a:r>
              <a:rPr lang="en-US" sz="2800" dirty="0">
                <a:solidFill>
                  <a:srgbClr val="002060"/>
                </a:solidFill>
              </a:rPr>
              <a:t>J</a:t>
            </a:r>
          </a:p>
        </p:txBody>
      </p:sp>
      <p:sp>
        <p:nvSpPr>
          <p:cNvPr id="14" name="Rectangle 13"/>
          <p:cNvSpPr/>
          <p:nvPr/>
        </p:nvSpPr>
        <p:spPr>
          <a:xfrm>
            <a:off x="9921654" y="2124574"/>
            <a:ext cx="380232" cy="523220"/>
          </a:xfrm>
          <a:prstGeom prst="rect">
            <a:avLst/>
          </a:prstGeom>
        </p:spPr>
        <p:txBody>
          <a:bodyPr wrap="none">
            <a:spAutoFit/>
          </a:bodyPr>
          <a:lstStyle/>
          <a:p>
            <a:r>
              <a:rPr lang="en-US" sz="2800" dirty="0">
                <a:solidFill>
                  <a:srgbClr val="002060"/>
                </a:solidFill>
              </a:rPr>
              <a:t>K</a:t>
            </a:r>
          </a:p>
        </p:txBody>
      </p:sp>
      <p:sp>
        <p:nvSpPr>
          <p:cNvPr id="15" name="Rectangle 14"/>
          <p:cNvSpPr/>
          <p:nvPr/>
        </p:nvSpPr>
        <p:spPr>
          <a:xfrm>
            <a:off x="10681322" y="2115049"/>
            <a:ext cx="356188" cy="523220"/>
          </a:xfrm>
          <a:prstGeom prst="rect">
            <a:avLst/>
          </a:prstGeom>
        </p:spPr>
        <p:txBody>
          <a:bodyPr wrap="none">
            <a:spAutoFit/>
          </a:bodyPr>
          <a:lstStyle/>
          <a:p>
            <a:r>
              <a:rPr lang="en-US" sz="2800" dirty="0">
                <a:solidFill>
                  <a:srgbClr val="002060"/>
                </a:solidFill>
              </a:rPr>
              <a:t>L</a:t>
            </a:r>
          </a:p>
        </p:txBody>
      </p:sp>
      <p:sp>
        <p:nvSpPr>
          <p:cNvPr id="16" name="Oval 15">
            <a:extLst>
              <a:ext uri="{FF2B5EF4-FFF2-40B4-BE49-F238E27FC236}">
                <a16:creationId xmlns:a16="http://schemas.microsoft.com/office/drawing/2014/main" id="{BDD11F87-DA81-9510-C1CB-0AF4093562CB}"/>
              </a:ext>
            </a:extLst>
          </p:cNvPr>
          <p:cNvSpPr/>
          <p:nvPr/>
        </p:nvSpPr>
        <p:spPr>
          <a:xfrm rot="5400000">
            <a:off x="7345384"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8046679"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8784571"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9522463"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10219209"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10990061"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2" name="Oval 21">
            <a:extLst>
              <a:ext uri="{FF2B5EF4-FFF2-40B4-BE49-F238E27FC236}">
                <a16:creationId xmlns:a16="http://schemas.microsoft.com/office/drawing/2014/main" id="{BDD11F87-DA81-9510-C1CB-0AF4093562CB}"/>
              </a:ext>
            </a:extLst>
          </p:cNvPr>
          <p:cNvSpPr/>
          <p:nvPr/>
        </p:nvSpPr>
        <p:spPr>
          <a:xfrm rot="5400000">
            <a:off x="11688913" y="490282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3" name="Rectangle 22"/>
          <p:cNvSpPr/>
          <p:nvPr/>
        </p:nvSpPr>
        <p:spPr>
          <a:xfrm>
            <a:off x="7145870" y="5046823"/>
            <a:ext cx="356188" cy="523220"/>
          </a:xfrm>
          <a:prstGeom prst="rect">
            <a:avLst/>
          </a:prstGeom>
        </p:spPr>
        <p:txBody>
          <a:bodyPr wrap="none">
            <a:spAutoFit/>
          </a:bodyPr>
          <a:lstStyle/>
          <a:p>
            <a:r>
              <a:rPr lang="en-US" sz="2800" dirty="0">
                <a:solidFill>
                  <a:srgbClr val="002060"/>
                </a:solidFill>
              </a:rPr>
              <a:t>a</a:t>
            </a:r>
          </a:p>
        </p:txBody>
      </p:sp>
      <p:sp>
        <p:nvSpPr>
          <p:cNvPr id="24" name="Rectangle 23"/>
          <p:cNvSpPr/>
          <p:nvPr/>
        </p:nvSpPr>
        <p:spPr>
          <a:xfrm>
            <a:off x="7861372" y="5046823"/>
            <a:ext cx="360996" cy="523220"/>
          </a:xfrm>
          <a:prstGeom prst="rect">
            <a:avLst/>
          </a:prstGeom>
        </p:spPr>
        <p:txBody>
          <a:bodyPr wrap="none">
            <a:spAutoFit/>
          </a:bodyPr>
          <a:lstStyle/>
          <a:p>
            <a:r>
              <a:rPr lang="en-US" sz="2800" dirty="0">
                <a:solidFill>
                  <a:srgbClr val="002060"/>
                </a:solidFill>
              </a:rPr>
              <a:t>c</a:t>
            </a:r>
          </a:p>
        </p:txBody>
      </p:sp>
      <p:sp>
        <p:nvSpPr>
          <p:cNvPr id="25" name="Rectangle 24"/>
          <p:cNvSpPr/>
          <p:nvPr/>
        </p:nvSpPr>
        <p:spPr>
          <a:xfrm>
            <a:off x="8599264" y="5046823"/>
            <a:ext cx="352982" cy="523220"/>
          </a:xfrm>
          <a:prstGeom prst="rect">
            <a:avLst/>
          </a:prstGeom>
        </p:spPr>
        <p:txBody>
          <a:bodyPr wrap="none">
            <a:spAutoFit/>
          </a:bodyPr>
          <a:lstStyle/>
          <a:p>
            <a:r>
              <a:rPr lang="en-US" sz="2800" dirty="0">
                <a:solidFill>
                  <a:srgbClr val="002060"/>
                </a:solidFill>
              </a:rPr>
              <a:t>e</a:t>
            </a:r>
          </a:p>
        </p:txBody>
      </p:sp>
      <p:sp>
        <p:nvSpPr>
          <p:cNvPr id="26" name="Rectangle 25"/>
          <p:cNvSpPr/>
          <p:nvPr/>
        </p:nvSpPr>
        <p:spPr>
          <a:xfrm>
            <a:off x="9353948" y="5046823"/>
            <a:ext cx="360996" cy="523220"/>
          </a:xfrm>
          <a:prstGeom prst="rect">
            <a:avLst/>
          </a:prstGeom>
        </p:spPr>
        <p:txBody>
          <a:bodyPr wrap="none">
            <a:spAutoFit/>
          </a:bodyPr>
          <a:lstStyle/>
          <a:p>
            <a:r>
              <a:rPr lang="en-US" sz="2800" dirty="0">
                <a:solidFill>
                  <a:srgbClr val="002060"/>
                </a:solidFill>
              </a:rPr>
              <a:t>p</a:t>
            </a:r>
          </a:p>
        </p:txBody>
      </p:sp>
      <p:sp>
        <p:nvSpPr>
          <p:cNvPr id="27" name="Rectangle 26"/>
          <p:cNvSpPr/>
          <p:nvPr/>
        </p:nvSpPr>
        <p:spPr>
          <a:xfrm>
            <a:off x="10027437" y="5046823"/>
            <a:ext cx="293670" cy="523220"/>
          </a:xfrm>
          <a:prstGeom prst="rect">
            <a:avLst/>
          </a:prstGeom>
        </p:spPr>
        <p:txBody>
          <a:bodyPr wrap="none">
            <a:spAutoFit/>
          </a:bodyPr>
          <a:lstStyle/>
          <a:p>
            <a:r>
              <a:rPr lang="en-US" sz="2800" dirty="0">
                <a:solidFill>
                  <a:srgbClr val="002060"/>
                </a:solidFill>
              </a:rPr>
              <a:t>r</a:t>
            </a:r>
          </a:p>
        </p:txBody>
      </p:sp>
      <p:sp>
        <p:nvSpPr>
          <p:cNvPr id="28" name="Rectangle 27"/>
          <p:cNvSpPr/>
          <p:nvPr/>
        </p:nvSpPr>
        <p:spPr>
          <a:xfrm>
            <a:off x="11491795" y="5046823"/>
            <a:ext cx="290464" cy="523220"/>
          </a:xfrm>
          <a:prstGeom prst="rect">
            <a:avLst/>
          </a:prstGeom>
        </p:spPr>
        <p:txBody>
          <a:bodyPr wrap="none">
            <a:spAutoFit/>
          </a:bodyPr>
          <a:lstStyle/>
          <a:p>
            <a:r>
              <a:rPr lang="en-US" sz="2800" dirty="0">
                <a:solidFill>
                  <a:srgbClr val="002060"/>
                </a:solidFill>
              </a:rPr>
              <a:t>t</a:t>
            </a:r>
          </a:p>
        </p:txBody>
      </p:sp>
      <p:sp>
        <p:nvSpPr>
          <p:cNvPr id="29" name="Rectangle 28"/>
          <p:cNvSpPr/>
          <p:nvPr/>
        </p:nvSpPr>
        <p:spPr>
          <a:xfrm>
            <a:off x="10768055" y="5046823"/>
            <a:ext cx="348172" cy="523220"/>
          </a:xfrm>
          <a:prstGeom prst="rect">
            <a:avLst/>
          </a:prstGeom>
        </p:spPr>
        <p:txBody>
          <a:bodyPr wrap="none">
            <a:spAutoFit/>
          </a:bodyPr>
          <a:lstStyle/>
          <a:p>
            <a:r>
              <a:rPr lang="en-US" sz="2800" dirty="0">
                <a:solidFill>
                  <a:srgbClr val="002060"/>
                </a:solidFill>
              </a:rPr>
              <a:t>s</a:t>
            </a:r>
          </a:p>
        </p:txBody>
      </p:sp>
      <p:sp>
        <p:nvSpPr>
          <p:cNvPr id="30" name="Rectangle 29"/>
          <p:cNvSpPr/>
          <p:nvPr/>
        </p:nvSpPr>
        <p:spPr>
          <a:xfrm>
            <a:off x="11605247" y="2124574"/>
            <a:ext cx="455574" cy="523220"/>
          </a:xfrm>
          <a:prstGeom prst="rect">
            <a:avLst/>
          </a:prstGeom>
        </p:spPr>
        <p:txBody>
          <a:bodyPr wrap="none">
            <a:spAutoFit/>
          </a:bodyPr>
          <a:lstStyle/>
          <a:p>
            <a:r>
              <a:rPr lang="en-US" sz="2800" dirty="0">
                <a:solidFill>
                  <a:srgbClr val="002060"/>
                </a:solidFill>
              </a:rPr>
              <a:t>M</a:t>
            </a:r>
          </a:p>
        </p:txBody>
      </p:sp>
      <p:sp>
        <p:nvSpPr>
          <p:cNvPr id="31" name="Oval 30">
            <a:extLst>
              <a:ext uri="{FF2B5EF4-FFF2-40B4-BE49-F238E27FC236}">
                <a16:creationId xmlns:a16="http://schemas.microsoft.com/office/drawing/2014/main" id="{BDD11F87-DA81-9510-C1CB-0AF4093562CB}"/>
              </a:ext>
            </a:extLst>
          </p:cNvPr>
          <p:cNvSpPr/>
          <p:nvPr/>
        </p:nvSpPr>
        <p:spPr>
          <a:xfrm rot="5400000">
            <a:off x="11682295" y="2614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4" idx="7"/>
            <a:endCxn id="17" idx="3"/>
          </p:cNvCxnSpPr>
          <p:nvPr/>
        </p:nvCxnSpPr>
        <p:spPr>
          <a:xfrm>
            <a:off x="7246130" y="2727450"/>
            <a:ext cx="821637"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4" idx="7"/>
            <a:endCxn id="18" idx="3"/>
          </p:cNvCxnSpPr>
          <p:nvPr/>
        </p:nvCxnSpPr>
        <p:spPr>
          <a:xfrm>
            <a:off x="7246130" y="2727450"/>
            <a:ext cx="1559529"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5" idx="6"/>
            <a:endCxn id="16" idx="1"/>
          </p:cNvCxnSpPr>
          <p:nvPr/>
        </p:nvCxnSpPr>
        <p:spPr>
          <a:xfrm flipH="1">
            <a:off x="7468296" y="2748538"/>
            <a:ext cx="428217"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5" idx="6"/>
            <a:endCxn id="17" idx="2"/>
          </p:cNvCxnSpPr>
          <p:nvPr/>
        </p:nvCxnSpPr>
        <p:spPr>
          <a:xfrm>
            <a:off x="7896513" y="2748538"/>
            <a:ext cx="22216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5" idx="6"/>
            <a:endCxn id="19" idx="3"/>
          </p:cNvCxnSpPr>
          <p:nvPr/>
        </p:nvCxnSpPr>
        <p:spPr>
          <a:xfrm>
            <a:off x="7896513" y="2748538"/>
            <a:ext cx="164703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6205DD86-315C-53B6-CEEF-A9919650168E}"/>
              </a:ext>
            </a:extLst>
          </p:cNvPr>
          <p:cNvCxnSpPr>
            <a:cxnSpLocks/>
            <a:endCxn id="21" idx="3"/>
          </p:cNvCxnSpPr>
          <p:nvPr/>
        </p:nvCxnSpPr>
        <p:spPr>
          <a:xfrm>
            <a:off x="7896513" y="2748538"/>
            <a:ext cx="311463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205DD86-315C-53B6-CEEF-A9919650168E}"/>
              </a:ext>
            </a:extLst>
          </p:cNvPr>
          <p:cNvCxnSpPr>
            <a:cxnSpLocks/>
            <a:endCxn id="22" idx="3"/>
          </p:cNvCxnSpPr>
          <p:nvPr/>
        </p:nvCxnSpPr>
        <p:spPr>
          <a:xfrm>
            <a:off x="7896513" y="2748538"/>
            <a:ext cx="381348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6205DD86-315C-53B6-CEEF-A9919650168E}"/>
              </a:ext>
            </a:extLst>
          </p:cNvPr>
          <p:cNvCxnSpPr>
            <a:cxnSpLocks/>
            <a:stCxn id="6" idx="6"/>
            <a:endCxn id="17" idx="2"/>
          </p:cNvCxnSpPr>
          <p:nvPr/>
        </p:nvCxnSpPr>
        <p:spPr>
          <a:xfrm flipH="1">
            <a:off x="8118679" y="2748538"/>
            <a:ext cx="51572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6205DD86-315C-53B6-CEEF-A9919650168E}"/>
              </a:ext>
            </a:extLst>
          </p:cNvPr>
          <p:cNvCxnSpPr>
            <a:cxnSpLocks/>
            <a:stCxn id="6" idx="6"/>
            <a:endCxn id="20" idx="3"/>
          </p:cNvCxnSpPr>
          <p:nvPr/>
        </p:nvCxnSpPr>
        <p:spPr>
          <a:xfrm>
            <a:off x="8634405" y="2748538"/>
            <a:ext cx="1605892"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p:cNvCxnSpPr>
          <p:nvPr/>
        </p:nvCxnSpPr>
        <p:spPr>
          <a:xfrm flipH="1">
            <a:off x="8861629" y="2748538"/>
            <a:ext cx="51572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endCxn id="20" idx="3"/>
          </p:cNvCxnSpPr>
          <p:nvPr/>
        </p:nvCxnSpPr>
        <p:spPr>
          <a:xfrm>
            <a:off x="9377355" y="2748538"/>
            <a:ext cx="862942"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7" idx="6"/>
            <a:endCxn id="17" idx="2"/>
          </p:cNvCxnSpPr>
          <p:nvPr/>
        </p:nvCxnSpPr>
        <p:spPr>
          <a:xfrm flipH="1">
            <a:off x="8118679" y="2748538"/>
            <a:ext cx="125361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8" idx="5"/>
            <a:endCxn id="16" idx="1"/>
          </p:cNvCxnSpPr>
          <p:nvPr/>
        </p:nvCxnSpPr>
        <p:spPr>
          <a:xfrm flipH="1">
            <a:off x="7468296" y="2727450"/>
            <a:ext cx="2549835"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8" idx="5"/>
            <a:endCxn id="18" idx="2"/>
          </p:cNvCxnSpPr>
          <p:nvPr/>
        </p:nvCxnSpPr>
        <p:spPr>
          <a:xfrm flipH="1">
            <a:off x="8856571" y="2727450"/>
            <a:ext cx="116156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8" idx="5"/>
            <a:endCxn id="19" idx="2"/>
          </p:cNvCxnSpPr>
          <p:nvPr/>
        </p:nvCxnSpPr>
        <p:spPr>
          <a:xfrm flipH="1">
            <a:off x="9594463" y="2727450"/>
            <a:ext cx="42366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8" idx="6"/>
            <a:endCxn id="21" idx="2"/>
          </p:cNvCxnSpPr>
          <p:nvPr/>
        </p:nvCxnSpPr>
        <p:spPr>
          <a:xfrm>
            <a:off x="10069043" y="2748538"/>
            <a:ext cx="99301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9" idx="5"/>
            <a:endCxn id="18" idx="1"/>
          </p:cNvCxnSpPr>
          <p:nvPr/>
        </p:nvCxnSpPr>
        <p:spPr>
          <a:xfrm flipH="1">
            <a:off x="8907483" y="2727450"/>
            <a:ext cx="1881500"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6205DD86-315C-53B6-CEEF-A9919650168E}"/>
              </a:ext>
            </a:extLst>
          </p:cNvPr>
          <p:cNvCxnSpPr>
            <a:cxnSpLocks/>
            <a:stCxn id="9" idx="6"/>
            <a:endCxn id="20" idx="2"/>
          </p:cNvCxnSpPr>
          <p:nvPr/>
        </p:nvCxnSpPr>
        <p:spPr>
          <a:xfrm flipH="1">
            <a:off x="10291209" y="2748538"/>
            <a:ext cx="54868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6205DD86-315C-53B6-CEEF-A9919650168E}"/>
              </a:ext>
            </a:extLst>
          </p:cNvPr>
          <p:cNvCxnSpPr>
            <a:cxnSpLocks/>
            <a:stCxn id="31" idx="6"/>
            <a:endCxn id="21" idx="2"/>
          </p:cNvCxnSpPr>
          <p:nvPr/>
        </p:nvCxnSpPr>
        <p:spPr>
          <a:xfrm flipH="1">
            <a:off x="11062061" y="2758063"/>
            <a:ext cx="692234"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6205DD86-315C-53B6-CEEF-A9919650168E}"/>
              </a:ext>
            </a:extLst>
          </p:cNvPr>
          <p:cNvCxnSpPr>
            <a:cxnSpLocks/>
            <a:stCxn id="31" idx="6"/>
            <a:endCxn id="22" idx="2"/>
          </p:cNvCxnSpPr>
          <p:nvPr/>
        </p:nvCxnSpPr>
        <p:spPr>
          <a:xfrm>
            <a:off x="11754295" y="2758063"/>
            <a:ext cx="6618"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6205DD86-315C-53B6-CEEF-A9919650168E}"/>
              </a:ext>
            </a:extLst>
          </p:cNvPr>
          <p:cNvCxnSpPr>
            <a:cxnSpLocks/>
            <a:stCxn id="31" idx="6"/>
            <a:endCxn id="20" idx="2"/>
          </p:cNvCxnSpPr>
          <p:nvPr/>
        </p:nvCxnSpPr>
        <p:spPr>
          <a:xfrm flipH="1">
            <a:off x="10291209" y="2758063"/>
            <a:ext cx="1463086" cy="2144760"/>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6205DD86-315C-53B6-CEEF-A9919650168E}"/>
              </a:ext>
            </a:extLst>
          </p:cNvPr>
          <p:cNvCxnSpPr>
            <a:cxnSpLocks/>
            <a:stCxn id="31" idx="5"/>
            <a:endCxn id="19" idx="1"/>
          </p:cNvCxnSpPr>
          <p:nvPr/>
        </p:nvCxnSpPr>
        <p:spPr>
          <a:xfrm flipH="1">
            <a:off x="9645375" y="2736975"/>
            <a:ext cx="2058008" cy="2186936"/>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4" name="Content Placeholder 55"/>
              <p:cNvSpPr txBox="1">
                <a:spLocks/>
              </p:cNvSpPr>
              <p:nvPr/>
            </p:nvSpPr>
            <p:spPr>
              <a:xfrm>
                <a:off x="131181" y="1961039"/>
                <a:ext cx="6651865" cy="44801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Consider a bipartite graph with partite sets U and W such that, </a:t>
                </a:r>
                <a14:m>
                  <m:oMath xmlns:m="http://schemas.openxmlformats.org/officeDocument/2006/math">
                    <m:r>
                      <a:rPr lang="en-US" b="0" i="0" dirty="0" smtClean="0">
                        <a:latin typeface="Cambria Math" panose="02040503050406030204" pitchFamily="18" charset="0"/>
                      </a:rPr>
                      <m:t>7</m:t>
                    </m:r>
                    <m:r>
                      <a:rPr lang="en-US"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dirty="0" smtClean="0">
                            <a:latin typeface="Cambria Math" panose="02040503050406030204" pitchFamily="18" charset="0"/>
                          </a:rPr>
                          <m:t>U</m:t>
                        </m:r>
                      </m:e>
                    </m:d>
                    <m:r>
                      <a:rPr lang="en-US" b="0" i="0" dirty="0" smtClean="0">
                        <a:latin typeface="Cambria Math" panose="02040503050406030204" pitchFamily="18" charset="0"/>
                      </a:rPr>
                      <m:t> </m:t>
                    </m:r>
                  </m:oMath>
                </a14:m>
                <a:r>
                  <a:rPr lang="en-US" b="0" i="0" dirty="0">
                    <a:latin typeface="+mj-lt"/>
                  </a:rPr>
                  <a:t>and </a:t>
                </a:r>
                <a14:m>
                  <m:oMath xmlns:m="http://schemas.openxmlformats.org/officeDocument/2006/math">
                    <m:d>
                      <m:dPr>
                        <m:begChr m:val="|"/>
                        <m:endChr m:val="|"/>
                        <m:ctrlPr>
                          <a:rPr lang="en-US" i="1" dirty="0" smtClean="0">
                            <a:latin typeface="Cambria Math" panose="02040503050406030204" pitchFamily="18" charset="0"/>
                          </a:rPr>
                        </m:ctrlPr>
                      </m:dPr>
                      <m:e>
                        <m:r>
                          <m:rPr>
                            <m:sty m:val="p"/>
                          </m:rPr>
                          <a:rPr lang="en-US" dirty="0" smtClean="0">
                            <a:latin typeface="Cambria Math" panose="02040503050406030204" pitchFamily="18" charset="0"/>
                          </a:rPr>
                          <m:t>W</m:t>
                        </m:r>
                      </m:e>
                    </m:d>
                    <m:r>
                      <a:rPr lang="en-US" b="0" i="0" dirty="0" smtClean="0">
                        <a:latin typeface="Cambria Math" panose="02040503050406030204" pitchFamily="18" charset="0"/>
                      </a:rPr>
                      <m:t>=7</m:t>
                    </m:r>
                    <m:r>
                      <a:rPr lang="en-US" dirty="0" smtClean="0">
                        <a:latin typeface="Cambria Math" panose="02040503050406030204" pitchFamily="18" charset="0"/>
                      </a:rPr>
                      <m:t>.</m:t>
                    </m:r>
                  </m:oMath>
                </a14:m>
                <a:endParaRPr lang="en-US" dirty="0"/>
              </a:p>
              <a:p>
                <a:pPr>
                  <a:lnSpc>
                    <a:spcPct val="100000"/>
                  </a:lnSpc>
                </a:pPr>
                <a:r>
                  <a:rPr lang="en-US" dirty="0"/>
                  <a:t>So, </a:t>
                </a:r>
                <a14:m>
                  <m:oMath xmlns:m="http://schemas.openxmlformats.org/officeDocument/2006/math">
                    <m:r>
                      <m:rPr>
                        <m:sty m:val="p"/>
                      </m:rPr>
                      <a:rPr lang="en-US" dirty="0">
                        <a:latin typeface="Cambria Math" panose="02040503050406030204" pitchFamily="18" charset="0"/>
                      </a:rPr>
                      <m:t>r</m:t>
                    </m:r>
                    <m:r>
                      <a:rPr lang="en-US" b="0" i="0" dirty="0" smtClean="0">
                        <a:latin typeface="Cambria Math" panose="02040503050406030204" pitchFamily="18" charset="0"/>
                      </a:rPr>
                      <m:t>=7</m:t>
                    </m:r>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U</m:t>
                        </m:r>
                      </m:e>
                    </m:d>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W</m:t>
                        </m:r>
                      </m:e>
                    </m:d>
                    <m:r>
                      <a:rPr lang="en-US" b="0" i="0" dirty="0" smtClean="0">
                        <a:latin typeface="Cambria Math" panose="02040503050406030204" pitchFamily="18" charset="0"/>
                      </a:rPr>
                      <m:t>.</m:t>
                    </m:r>
                  </m:oMath>
                </a14:m>
                <a:endParaRPr lang="en-US" b="0" dirty="0"/>
              </a:p>
              <a:p>
                <a:pPr>
                  <a:lnSpc>
                    <a:spcPct val="100000"/>
                  </a:lnSpc>
                </a:pPr>
                <a:r>
                  <a:rPr lang="en-US" dirty="0"/>
                  <a:t>As we know G not satisfied Hall’s condition Therefor 𝐆 does not contains a matching of size 7.</a:t>
                </a:r>
              </a:p>
              <a:p>
                <a:pPr>
                  <a:lnSpc>
                    <a:spcPct val="100000"/>
                  </a:lnSpc>
                </a:pPr>
                <a:r>
                  <a:rPr lang="en-US" dirty="0"/>
                  <a:t>So, we can not get perfect matching for given graph.</a:t>
                </a:r>
              </a:p>
            </p:txBody>
          </p:sp>
        </mc:Choice>
        <mc:Fallback xmlns="">
          <p:sp>
            <p:nvSpPr>
              <p:cNvPr id="54" name="Content Placeholder 55"/>
              <p:cNvSpPr txBox="1">
                <a:spLocks noRot="1" noChangeAspect="1" noMove="1" noResize="1" noEditPoints="1" noAdjustHandles="1" noChangeArrowheads="1" noChangeShapeType="1" noTextEdit="1"/>
              </p:cNvSpPr>
              <p:nvPr/>
            </p:nvSpPr>
            <p:spPr>
              <a:xfrm>
                <a:off x="131181" y="1961039"/>
                <a:ext cx="6651865" cy="4480102"/>
              </a:xfrm>
              <a:prstGeom prst="rect">
                <a:avLst/>
              </a:prstGeom>
              <a:blipFill rotWithShape="0">
                <a:blip r:embed="rId3"/>
                <a:stretch>
                  <a:fillRect l="-1742" t="-1497" r="-1833"/>
                </a:stretch>
              </a:blipFill>
            </p:spPr>
            <p:txBody>
              <a:bodyPr/>
              <a:lstStyle/>
              <a:p>
                <a:r>
                  <a:rPr lang="en-US">
                    <a:noFill/>
                  </a:rPr>
                  <a:t> </a:t>
                </a:r>
              </a:p>
            </p:txBody>
          </p:sp>
        </mc:Fallback>
      </mc:AlternateContent>
    </p:spTree>
    <p:extLst>
      <p:ext uri="{BB962C8B-B14F-4D97-AF65-F5344CB8AC3E}">
        <p14:creationId xmlns:p14="http://schemas.microsoft.com/office/powerpoint/2010/main" val="190147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Application.</a:t>
            </a:r>
          </a:p>
        </p:txBody>
      </p:sp>
      <mc:AlternateContent xmlns:mc="http://schemas.openxmlformats.org/markup-compatibility/2006" xmlns:a14="http://schemas.microsoft.com/office/drawing/2010/main">
        <mc:Choice Requires="a14">
          <p:sp>
            <p:nvSpPr>
              <p:cNvPr id="121" name="Content Placeholder 120"/>
              <p:cNvSpPr>
                <a:spLocks noGrp="1"/>
              </p:cNvSpPr>
              <p:nvPr>
                <p:ph idx="1"/>
              </p:nvPr>
            </p:nvSpPr>
            <p:spPr>
              <a:xfrm>
                <a:off x="131180" y="863444"/>
                <a:ext cx="11929641" cy="5613555"/>
              </a:xfrm>
            </p:spPr>
            <p:txBody>
              <a:bodyPr/>
              <a:lstStyle/>
              <a:p>
                <a:r>
                  <a:rPr lang="en-US" dirty="0"/>
                  <a:t>In this diagram, a bipartite graph, the students are at the top and the companies are at the bottom. A student and a company is connected if the company wants to hire the student. For example, d will hire any student, so d is connected to A, B, C, and D. Can every student gets a job?</a:t>
                </a:r>
              </a:p>
              <a:p>
                <a:pPr>
                  <a:lnSpc>
                    <a:spcPct val="100000"/>
                  </a:lnSpc>
                </a:pPr>
                <a:r>
                  <a:rPr lang="en-US" dirty="0"/>
                  <a:t>For answer to this question we apply Hall’s theorem.</a:t>
                </a:r>
              </a:p>
              <a:p>
                <a:pPr>
                  <a:lnSpc>
                    <a:spcPct val="100000"/>
                  </a:lnSpc>
                </a:pPr>
                <a:r>
                  <a:rPr lang="en-US" dirty="0"/>
                  <a:t>Here if we take</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X</m:t>
                    </m:r>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b="0" i="0" dirty="0" smtClean="0">
                            <a:latin typeface="Cambria Math" panose="02040503050406030204" pitchFamily="18" charset="0"/>
                          </a:rPr>
                          <m:t>A</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B</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D</m:t>
                        </m:r>
                      </m:e>
                    </m:d>
                  </m:oMath>
                </a14:m>
                <a:r>
                  <a:rPr lang="en-US" dirty="0"/>
                  <a:t> then</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b="0" i="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b</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d</m:t>
                        </m:r>
                      </m:e>
                    </m:d>
                  </m:oMath>
                </a14:m>
                <a:r>
                  <a:rPr lang="en-US" dirty="0"/>
                  <a:t>.</a:t>
                </a:r>
              </a:p>
              <a:p>
                <a:pPr>
                  <a:lnSpc>
                    <a:spcPct val="100000"/>
                  </a:lnSpc>
                </a:pPr>
                <a:r>
                  <a:rPr lang="en-US" dirty="0"/>
                  <a:t>So,</a:t>
                </a:r>
                <a14:m>
                  <m:oMath xmlns:m="http://schemas.openxmlformats.org/officeDocument/2006/math">
                    <m:r>
                      <a:rPr lang="en-US" i="0"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r>
                      <a:rPr lang="en-US" b="0" i="0" dirty="0" smtClean="0">
                        <a:latin typeface="Cambria Math" panose="02040503050406030204" pitchFamily="18" charset="0"/>
                      </a:rPr>
                      <m:t>&gt;</m:t>
                    </m:r>
                    <m:d>
                      <m:dPr>
                        <m:begChr m:val="|"/>
                        <m:endChr m:val="|"/>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N</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X</m:t>
                            </m:r>
                          </m:e>
                        </m:d>
                      </m:e>
                    </m:d>
                  </m:oMath>
                </a14:m>
                <a:r>
                  <a:rPr lang="en-US" dirty="0"/>
                  <a:t>.</a:t>
                </a:r>
              </a:p>
              <a:p>
                <a:pPr>
                  <a:lnSpc>
                    <a:spcPct val="100000"/>
                  </a:lnSpc>
                </a:pPr>
                <a:r>
                  <a:rPr lang="en-US" dirty="0"/>
                  <a:t> i.e. Graph not satisfy Hall’s condition. </a:t>
                </a:r>
              </a:p>
              <a:p>
                <a:pPr>
                  <a:lnSpc>
                    <a:spcPct val="100000"/>
                  </a:lnSpc>
                </a:pPr>
                <a:r>
                  <a:rPr lang="en-US" dirty="0"/>
                  <a:t>Hence, We can not find perfect matching of size 4.</a:t>
                </a:r>
              </a:p>
              <a:p>
                <a:pPr>
                  <a:lnSpc>
                    <a:spcPct val="100000"/>
                  </a:lnSpc>
                </a:pPr>
                <a:r>
                  <a:rPr lang="en-US" dirty="0"/>
                  <a:t>So every students can not gets job.</a:t>
                </a:r>
              </a:p>
              <a:p>
                <a:endParaRPr lang="en-US" dirty="0"/>
              </a:p>
            </p:txBody>
          </p:sp>
        </mc:Choice>
        <mc:Fallback xmlns="">
          <p:sp>
            <p:nvSpPr>
              <p:cNvPr id="121" name="Content Placeholder 120"/>
              <p:cNvSpPr>
                <a:spLocks noGrp="1" noRot="1" noChangeAspect="1" noMove="1" noResize="1" noEditPoints="1" noAdjustHandles="1" noChangeArrowheads="1" noChangeShapeType="1" noTextEdit="1"/>
              </p:cNvSpPr>
              <p:nvPr>
                <p:ph idx="1"/>
              </p:nvPr>
            </p:nvSpPr>
            <p:spPr>
              <a:xfrm>
                <a:off x="131180" y="863444"/>
                <a:ext cx="11929641" cy="5613555"/>
              </a:xfrm>
              <a:blipFill rotWithShape="0">
                <a:blip r:embed="rId2"/>
                <a:stretch>
                  <a:fillRect l="-971" t="-1957" r="-1074"/>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BDD11F87-DA81-9510-C1CB-0AF4093562CB}"/>
              </a:ext>
            </a:extLst>
          </p:cNvPr>
          <p:cNvSpPr/>
          <p:nvPr/>
        </p:nvSpPr>
        <p:spPr>
          <a:xfrm rot="5400000">
            <a:off x="8770595" y="29170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8" name="Oval 57">
            <a:extLst>
              <a:ext uri="{FF2B5EF4-FFF2-40B4-BE49-F238E27FC236}">
                <a16:creationId xmlns:a16="http://schemas.microsoft.com/office/drawing/2014/main" id="{BDD11F87-DA81-9510-C1CB-0AF4093562CB}"/>
              </a:ext>
            </a:extLst>
          </p:cNvPr>
          <p:cNvSpPr/>
          <p:nvPr/>
        </p:nvSpPr>
        <p:spPr>
          <a:xfrm rot="5400000">
            <a:off x="9471890" y="29170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10209782" y="29170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0947674" y="2917004"/>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3" name="Rectangle 62"/>
          <p:cNvSpPr/>
          <p:nvPr/>
        </p:nvSpPr>
        <p:spPr>
          <a:xfrm>
            <a:off x="8669842" y="2437040"/>
            <a:ext cx="391454" cy="523220"/>
          </a:xfrm>
          <a:prstGeom prst="rect">
            <a:avLst/>
          </a:prstGeom>
        </p:spPr>
        <p:txBody>
          <a:bodyPr wrap="none">
            <a:spAutoFit/>
          </a:bodyPr>
          <a:lstStyle/>
          <a:p>
            <a:r>
              <a:rPr lang="en-US" sz="2800" dirty="0">
                <a:solidFill>
                  <a:srgbClr val="002060"/>
                </a:solidFill>
              </a:rPr>
              <a:t>A</a:t>
            </a:r>
          </a:p>
        </p:txBody>
      </p:sp>
      <p:sp>
        <p:nvSpPr>
          <p:cNvPr id="64" name="Rectangle 63"/>
          <p:cNvSpPr/>
          <p:nvPr/>
        </p:nvSpPr>
        <p:spPr>
          <a:xfrm>
            <a:off x="9269616" y="2437040"/>
            <a:ext cx="380232" cy="523220"/>
          </a:xfrm>
          <a:prstGeom prst="rect">
            <a:avLst/>
          </a:prstGeom>
        </p:spPr>
        <p:txBody>
          <a:bodyPr wrap="none">
            <a:spAutoFit/>
          </a:bodyPr>
          <a:lstStyle/>
          <a:p>
            <a:r>
              <a:rPr lang="en-US" sz="2800" dirty="0">
                <a:solidFill>
                  <a:srgbClr val="002060"/>
                </a:solidFill>
              </a:rPr>
              <a:t>B</a:t>
            </a:r>
          </a:p>
        </p:txBody>
      </p:sp>
      <p:sp>
        <p:nvSpPr>
          <p:cNvPr id="65" name="Rectangle 64"/>
          <p:cNvSpPr/>
          <p:nvPr/>
        </p:nvSpPr>
        <p:spPr>
          <a:xfrm>
            <a:off x="10007508" y="2437040"/>
            <a:ext cx="388248" cy="523220"/>
          </a:xfrm>
          <a:prstGeom prst="rect">
            <a:avLst/>
          </a:prstGeom>
        </p:spPr>
        <p:txBody>
          <a:bodyPr wrap="none">
            <a:spAutoFit/>
          </a:bodyPr>
          <a:lstStyle/>
          <a:p>
            <a:r>
              <a:rPr lang="en-US" sz="2800" dirty="0">
                <a:solidFill>
                  <a:srgbClr val="002060"/>
                </a:solidFill>
              </a:rPr>
              <a:t>C</a:t>
            </a:r>
          </a:p>
        </p:txBody>
      </p:sp>
      <p:sp>
        <p:nvSpPr>
          <p:cNvPr id="66" name="Rectangle 65"/>
          <p:cNvSpPr/>
          <p:nvPr/>
        </p:nvSpPr>
        <p:spPr>
          <a:xfrm>
            <a:off x="10857442" y="2427515"/>
            <a:ext cx="389850" cy="523220"/>
          </a:xfrm>
          <a:prstGeom prst="rect">
            <a:avLst/>
          </a:prstGeom>
        </p:spPr>
        <p:txBody>
          <a:bodyPr wrap="none">
            <a:spAutoFit/>
          </a:bodyPr>
          <a:lstStyle/>
          <a:p>
            <a:r>
              <a:rPr lang="en-US" sz="2800" dirty="0">
                <a:solidFill>
                  <a:srgbClr val="002060"/>
                </a:solidFill>
              </a:rPr>
              <a:t>D</a:t>
            </a:r>
          </a:p>
        </p:txBody>
      </p:sp>
      <p:sp>
        <p:nvSpPr>
          <p:cNvPr id="69" name="Oval 68">
            <a:extLst>
              <a:ext uri="{FF2B5EF4-FFF2-40B4-BE49-F238E27FC236}">
                <a16:creationId xmlns:a16="http://schemas.microsoft.com/office/drawing/2014/main" id="{BDD11F87-DA81-9510-C1CB-0AF4093562CB}"/>
              </a:ext>
            </a:extLst>
          </p:cNvPr>
          <p:cNvSpPr/>
          <p:nvPr/>
        </p:nvSpPr>
        <p:spPr>
          <a:xfrm rot="5400000">
            <a:off x="8992761" y="52152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0" name="Oval 69">
            <a:extLst>
              <a:ext uri="{FF2B5EF4-FFF2-40B4-BE49-F238E27FC236}">
                <a16:creationId xmlns:a16="http://schemas.microsoft.com/office/drawing/2014/main" id="{BDD11F87-DA81-9510-C1CB-0AF4093562CB}"/>
              </a:ext>
            </a:extLst>
          </p:cNvPr>
          <p:cNvSpPr/>
          <p:nvPr/>
        </p:nvSpPr>
        <p:spPr>
          <a:xfrm rot="5400000">
            <a:off x="9694056" y="52152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1" name="Oval 70">
            <a:extLst>
              <a:ext uri="{FF2B5EF4-FFF2-40B4-BE49-F238E27FC236}">
                <a16:creationId xmlns:a16="http://schemas.microsoft.com/office/drawing/2014/main" id="{BDD11F87-DA81-9510-C1CB-0AF4093562CB}"/>
              </a:ext>
            </a:extLst>
          </p:cNvPr>
          <p:cNvSpPr/>
          <p:nvPr/>
        </p:nvSpPr>
        <p:spPr>
          <a:xfrm rot="5400000">
            <a:off x="10431948" y="52152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6" name="Rectangle 75"/>
          <p:cNvSpPr/>
          <p:nvPr/>
        </p:nvSpPr>
        <p:spPr>
          <a:xfrm>
            <a:off x="8793247" y="5359289"/>
            <a:ext cx="356188" cy="523220"/>
          </a:xfrm>
          <a:prstGeom prst="rect">
            <a:avLst/>
          </a:prstGeom>
        </p:spPr>
        <p:txBody>
          <a:bodyPr wrap="none">
            <a:spAutoFit/>
          </a:bodyPr>
          <a:lstStyle/>
          <a:p>
            <a:r>
              <a:rPr lang="en-US" sz="2800" dirty="0">
                <a:solidFill>
                  <a:srgbClr val="002060"/>
                </a:solidFill>
              </a:rPr>
              <a:t>a</a:t>
            </a:r>
          </a:p>
        </p:txBody>
      </p:sp>
      <p:sp>
        <p:nvSpPr>
          <p:cNvPr id="77" name="Rectangle 76"/>
          <p:cNvSpPr/>
          <p:nvPr/>
        </p:nvSpPr>
        <p:spPr>
          <a:xfrm>
            <a:off x="9508749" y="5359289"/>
            <a:ext cx="360996" cy="523220"/>
          </a:xfrm>
          <a:prstGeom prst="rect">
            <a:avLst/>
          </a:prstGeom>
        </p:spPr>
        <p:txBody>
          <a:bodyPr wrap="none">
            <a:spAutoFit/>
          </a:bodyPr>
          <a:lstStyle/>
          <a:p>
            <a:r>
              <a:rPr lang="en-US" sz="2800" dirty="0">
                <a:solidFill>
                  <a:srgbClr val="002060"/>
                </a:solidFill>
              </a:rPr>
              <a:t>b</a:t>
            </a:r>
          </a:p>
        </p:txBody>
      </p:sp>
      <p:sp>
        <p:nvSpPr>
          <p:cNvPr id="78" name="Rectangle 77"/>
          <p:cNvSpPr/>
          <p:nvPr/>
        </p:nvSpPr>
        <p:spPr>
          <a:xfrm>
            <a:off x="10246641" y="5359289"/>
            <a:ext cx="349776" cy="523220"/>
          </a:xfrm>
          <a:prstGeom prst="rect">
            <a:avLst/>
          </a:prstGeom>
        </p:spPr>
        <p:txBody>
          <a:bodyPr wrap="none">
            <a:spAutoFit/>
          </a:bodyPr>
          <a:lstStyle/>
          <a:p>
            <a:r>
              <a:rPr lang="en-US" sz="2800" dirty="0">
                <a:solidFill>
                  <a:srgbClr val="002060"/>
                </a:solidFill>
              </a:rPr>
              <a:t>c</a:t>
            </a:r>
          </a:p>
        </p:txBody>
      </p:sp>
      <p:sp>
        <p:nvSpPr>
          <p:cNvPr id="79" name="Rectangle 78"/>
          <p:cNvSpPr/>
          <p:nvPr/>
        </p:nvSpPr>
        <p:spPr>
          <a:xfrm>
            <a:off x="11001325" y="5359289"/>
            <a:ext cx="362600" cy="523220"/>
          </a:xfrm>
          <a:prstGeom prst="rect">
            <a:avLst/>
          </a:prstGeom>
        </p:spPr>
        <p:txBody>
          <a:bodyPr wrap="none">
            <a:spAutoFit/>
          </a:bodyPr>
          <a:lstStyle/>
          <a:p>
            <a:r>
              <a:rPr lang="en-US" sz="2800" dirty="0">
                <a:solidFill>
                  <a:srgbClr val="002060"/>
                </a:solidFill>
              </a:rPr>
              <a:t>d</a:t>
            </a:r>
          </a:p>
        </p:txBody>
      </p:sp>
      <p:cxnSp>
        <p:nvCxnSpPr>
          <p:cNvPr id="85" name="Straight Connector 84">
            <a:extLst>
              <a:ext uri="{FF2B5EF4-FFF2-40B4-BE49-F238E27FC236}">
                <a16:creationId xmlns:a16="http://schemas.microsoft.com/office/drawing/2014/main" id="{6205DD86-315C-53B6-CEEF-A9919650168E}"/>
              </a:ext>
            </a:extLst>
          </p:cNvPr>
          <p:cNvCxnSpPr>
            <a:cxnSpLocks/>
            <a:stCxn id="57" idx="6"/>
            <a:endCxn id="70" idx="3"/>
          </p:cNvCxnSpPr>
          <p:nvPr/>
        </p:nvCxnSpPr>
        <p:spPr>
          <a:xfrm>
            <a:off x="8842595" y="3061004"/>
            <a:ext cx="87254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58" idx="6"/>
            <a:endCxn id="107" idx="3"/>
          </p:cNvCxnSpPr>
          <p:nvPr/>
        </p:nvCxnSpPr>
        <p:spPr>
          <a:xfrm>
            <a:off x="9543890" y="3061004"/>
            <a:ext cx="1598531"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6205DD86-315C-53B6-CEEF-A9919650168E}"/>
              </a:ext>
            </a:extLst>
          </p:cNvPr>
          <p:cNvCxnSpPr>
            <a:cxnSpLocks/>
            <a:stCxn id="58" idx="6"/>
            <a:endCxn id="70" idx="2"/>
          </p:cNvCxnSpPr>
          <p:nvPr/>
        </p:nvCxnSpPr>
        <p:spPr>
          <a:xfrm>
            <a:off x="9543890" y="3061004"/>
            <a:ext cx="22216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6205DD86-315C-53B6-CEEF-A9919650168E}"/>
              </a:ext>
            </a:extLst>
          </p:cNvPr>
          <p:cNvCxnSpPr>
            <a:cxnSpLocks/>
            <a:stCxn id="59" idx="6"/>
            <a:endCxn id="69" idx="1"/>
          </p:cNvCxnSpPr>
          <p:nvPr/>
        </p:nvCxnSpPr>
        <p:spPr>
          <a:xfrm flipH="1">
            <a:off x="9115673" y="3061004"/>
            <a:ext cx="116610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a:extLst>
              <a:ext uri="{FF2B5EF4-FFF2-40B4-BE49-F238E27FC236}">
                <a16:creationId xmlns:a16="http://schemas.microsoft.com/office/drawing/2014/main" id="{6205DD86-315C-53B6-CEEF-A9919650168E}"/>
              </a:ext>
            </a:extLst>
          </p:cNvPr>
          <p:cNvCxnSpPr>
            <a:cxnSpLocks/>
            <a:endCxn id="107" idx="3"/>
          </p:cNvCxnSpPr>
          <p:nvPr/>
        </p:nvCxnSpPr>
        <p:spPr>
          <a:xfrm>
            <a:off x="11024732" y="3061004"/>
            <a:ext cx="11768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BDD11F87-DA81-9510-C1CB-0AF4093562CB}"/>
              </a:ext>
            </a:extLst>
          </p:cNvPr>
          <p:cNvSpPr/>
          <p:nvPr/>
        </p:nvSpPr>
        <p:spPr>
          <a:xfrm rot="5400000">
            <a:off x="11121333" y="521528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12" name="Straight Connector 111">
            <a:extLst>
              <a:ext uri="{FF2B5EF4-FFF2-40B4-BE49-F238E27FC236}">
                <a16:creationId xmlns:a16="http://schemas.microsoft.com/office/drawing/2014/main" id="{6205DD86-315C-53B6-CEEF-A9919650168E}"/>
              </a:ext>
            </a:extLst>
          </p:cNvPr>
          <p:cNvCxnSpPr>
            <a:cxnSpLocks/>
            <a:stCxn id="59" idx="6"/>
            <a:endCxn id="71" idx="2"/>
          </p:cNvCxnSpPr>
          <p:nvPr/>
        </p:nvCxnSpPr>
        <p:spPr>
          <a:xfrm>
            <a:off x="10281782" y="3061004"/>
            <a:ext cx="222166"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6205DD86-315C-53B6-CEEF-A9919650168E}"/>
              </a:ext>
            </a:extLst>
          </p:cNvPr>
          <p:cNvCxnSpPr>
            <a:cxnSpLocks/>
            <a:stCxn id="59" idx="6"/>
            <a:endCxn id="107" idx="3"/>
          </p:cNvCxnSpPr>
          <p:nvPr/>
        </p:nvCxnSpPr>
        <p:spPr>
          <a:xfrm>
            <a:off x="10281782" y="3061004"/>
            <a:ext cx="86063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6205DD86-315C-53B6-CEEF-A9919650168E}"/>
              </a:ext>
            </a:extLst>
          </p:cNvPr>
          <p:cNvCxnSpPr>
            <a:cxnSpLocks/>
            <a:stCxn id="57" idx="7"/>
            <a:endCxn id="107" idx="3"/>
          </p:cNvCxnSpPr>
          <p:nvPr/>
        </p:nvCxnSpPr>
        <p:spPr>
          <a:xfrm>
            <a:off x="8893507" y="3039916"/>
            <a:ext cx="2248914"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6611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1">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3" grpId="0"/>
      <p:bldP spid="64" grpId="0"/>
      <p:bldP spid="65" grpId="0"/>
      <p:bldP spid="66" grpId="0"/>
      <p:bldP spid="69" grpId="0" animBg="1"/>
      <p:bldP spid="70" grpId="0" animBg="1"/>
      <p:bldP spid="71" grpId="0" animBg="1"/>
      <p:bldP spid="76" grpId="0"/>
      <p:bldP spid="77" grpId="0"/>
      <p:bldP spid="78" grpId="0"/>
      <p:bldP spid="79" grpId="0"/>
      <p:bldP spid="10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Application.</a:t>
            </a:r>
          </a:p>
        </p:txBody>
      </p:sp>
      <p:sp>
        <p:nvSpPr>
          <p:cNvPr id="3" name="Content Placeholder 2"/>
          <p:cNvSpPr>
            <a:spLocks noGrp="1"/>
          </p:cNvSpPr>
          <p:nvPr>
            <p:ph idx="1"/>
          </p:nvPr>
        </p:nvSpPr>
        <p:spPr>
          <a:xfrm>
            <a:off x="131180" y="863444"/>
            <a:ext cx="11929641" cy="5359555"/>
          </a:xfrm>
        </p:spPr>
        <p:txBody>
          <a:bodyPr/>
          <a:lstStyle/>
          <a:p>
            <a:r>
              <a:rPr lang="en-US" dirty="0"/>
              <a:t>Two groups of 7 cricket teams are set to play one-on-one matches — each team from </a:t>
            </a:r>
            <a:r>
              <a:rPr lang="en-US" b="1" dirty="0"/>
              <a:t>Group A</a:t>
            </a:r>
            <a:r>
              <a:rPr lang="en-US" dirty="0"/>
              <a:t> must play against exactly one distinct team from </a:t>
            </a:r>
            <a:r>
              <a:rPr lang="en-US" b="1" dirty="0"/>
              <a:t>Group B</a:t>
            </a:r>
            <a:r>
              <a:rPr lang="en-US" dirty="0"/>
              <a:t>. Matches are allowed only if both teams agree to play (i.e., there's an edge between them). </a:t>
            </a:r>
          </a:p>
          <a:p>
            <a:r>
              <a:rPr lang="en-US" dirty="0"/>
              <a:t>Using </a:t>
            </a:r>
            <a:r>
              <a:rPr lang="en-US" b="1" dirty="0"/>
              <a:t>Hall's Theorem</a:t>
            </a:r>
            <a:r>
              <a:rPr lang="en-US" dirty="0"/>
              <a:t>, determine whether it is possible to schedule </a:t>
            </a:r>
            <a:r>
              <a:rPr lang="en-US" b="1" dirty="0"/>
              <a:t>7 distinct matches</a:t>
            </a:r>
            <a:r>
              <a:rPr lang="en-US" dirty="0"/>
              <a:t> (1 from each team in Group A to 1 distinct team in Group B).</a:t>
            </a:r>
          </a:p>
          <a:p>
            <a:r>
              <a:rPr lang="en-US" dirty="0"/>
              <a:t>Is it possible that </a:t>
            </a:r>
            <a:r>
              <a:rPr lang="en-US" b="1" dirty="0"/>
              <a:t>India plays against Pakistan</a:t>
            </a:r>
            <a:r>
              <a:rPr lang="en-US" dirty="0"/>
              <a:t> in such a matching?</a:t>
            </a:r>
          </a:p>
          <a:p>
            <a:endParaRPr lang="en-US" dirty="0"/>
          </a:p>
        </p:txBody>
      </p:sp>
      <p:sp>
        <p:nvSpPr>
          <p:cNvPr id="5" name="Rectangle 4"/>
          <p:cNvSpPr/>
          <p:nvPr/>
        </p:nvSpPr>
        <p:spPr>
          <a:xfrm>
            <a:off x="542634" y="3683001"/>
            <a:ext cx="2527300" cy="2308324"/>
          </a:xfrm>
          <a:prstGeom prst="rect">
            <a:avLst/>
          </a:prstGeom>
        </p:spPr>
        <p:txBody>
          <a:bodyPr wrap="square">
            <a:spAutoFit/>
          </a:bodyPr>
          <a:lstStyle/>
          <a:p>
            <a:r>
              <a:rPr lang="en-US" b="1" dirty="0">
                <a:solidFill>
                  <a:srgbClr val="002060"/>
                </a:solidFill>
              </a:rPr>
              <a:t>Group A (Home Teams):</a:t>
            </a:r>
            <a:endParaRPr lang="en-US" dirty="0">
              <a:solidFill>
                <a:srgbClr val="002060"/>
              </a:solidFill>
            </a:endParaRPr>
          </a:p>
          <a:p>
            <a:pPr>
              <a:buFont typeface="+mj-lt"/>
              <a:buAutoNum type="arabicPeriod"/>
            </a:pPr>
            <a:r>
              <a:rPr lang="en-US" dirty="0">
                <a:solidFill>
                  <a:srgbClr val="002060"/>
                </a:solidFill>
              </a:rPr>
              <a:t>India (IND)</a:t>
            </a:r>
          </a:p>
          <a:p>
            <a:pPr>
              <a:buFont typeface="+mj-lt"/>
              <a:buAutoNum type="arabicPeriod"/>
            </a:pPr>
            <a:r>
              <a:rPr lang="en-US" dirty="0">
                <a:solidFill>
                  <a:srgbClr val="002060"/>
                </a:solidFill>
              </a:rPr>
              <a:t>Sri Lanka (SL)</a:t>
            </a:r>
          </a:p>
          <a:p>
            <a:pPr>
              <a:buFont typeface="+mj-lt"/>
              <a:buAutoNum type="arabicPeriod"/>
            </a:pPr>
            <a:r>
              <a:rPr lang="en-US" dirty="0">
                <a:solidFill>
                  <a:srgbClr val="002060"/>
                </a:solidFill>
              </a:rPr>
              <a:t>New Zealand (NZ)</a:t>
            </a:r>
          </a:p>
          <a:p>
            <a:pPr>
              <a:buFont typeface="+mj-lt"/>
              <a:buAutoNum type="arabicPeriod"/>
            </a:pPr>
            <a:r>
              <a:rPr lang="en-US" dirty="0">
                <a:solidFill>
                  <a:srgbClr val="002060"/>
                </a:solidFill>
              </a:rPr>
              <a:t>South Africa (SA)</a:t>
            </a:r>
          </a:p>
          <a:p>
            <a:pPr>
              <a:buFont typeface="+mj-lt"/>
              <a:buAutoNum type="arabicPeriod"/>
            </a:pPr>
            <a:r>
              <a:rPr lang="en-US" dirty="0">
                <a:solidFill>
                  <a:srgbClr val="002060"/>
                </a:solidFill>
              </a:rPr>
              <a:t>Australia (AUS)</a:t>
            </a:r>
          </a:p>
          <a:p>
            <a:pPr>
              <a:buFont typeface="+mj-lt"/>
              <a:buAutoNum type="arabicPeriod"/>
            </a:pPr>
            <a:r>
              <a:rPr lang="en-US" dirty="0">
                <a:solidFill>
                  <a:srgbClr val="002060"/>
                </a:solidFill>
              </a:rPr>
              <a:t>England (ENG)</a:t>
            </a:r>
          </a:p>
          <a:p>
            <a:pPr>
              <a:buFont typeface="+mj-lt"/>
              <a:buAutoNum type="arabicPeriod"/>
            </a:pPr>
            <a:r>
              <a:rPr lang="en-US" dirty="0">
                <a:solidFill>
                  <a:srgbClr val="002060"/>
                </a:solidFill>
              </a:rPr>
              <a:t>Bangladesh (BAN)</a:t>
            </a:r>
          </a:p>
        </p:txBody>
      </p:sp>
      <p:sp>
        <p:nvSpPr>
          <p:cNvPr id="6" name="Rectangle 5"/>
          <p:cNvSpPr/>
          <p:nvPr/>
        </p:nvSpPr>
        <p:spPr>
          <a:xfrm>
            <a:off x="3391694" y="3683001"/>
            <a:ext cx="2425700" cy="2308324"/>
          </a:xfrm>
          <a:prstGeom prst="rect">
            <a:avLst/>
          </a:prstGeom>
        </p:spPr>
        <p:txBody>
          <a:bodyPr wrap="square">
            <a:spAutoFit/>
          </a:bodyPr>
          <a:lstStyle/>
          <a:p>
            <a:r>
              <a:rPr lang="en-US" b="1" dirty="0">
                <a:solidFill>
                  <a:srgbClr val="002060"/>
                </a:solidFill>
              </a:rPr>
              <a:t>Group B (Away Teams):</a:t>
            </a:r>
            <a:endParaRPr lang="en-US" dirty="0">
              <a:solidFill>
                <a:srgbClr val="002060"/>
              </a:solidFill>
            </a:endParaRPr>
          </a:p>
          <a:p>
            <a:pPr>
              <a:buFont typeface="+mj-lt"/>
              <a:buAutoNum type="arabicPeriod"/>
            </a:pPr>
            <a:r>
              <a:rPr lang="en-US" dirty="0">
                <a:solidFill>
                  <a:srgbClr val="002060"/>
                </a:solidFill>
              </a:rPr>
              <a:t>Pakistan (PAK)</a:t>
            </a:r>
          </a:p>
          <a:p>
            <a:pPr>
              <a:buFont typeface="+mj-lt"/>
              <a:buAutoNum type="arabicPeriod"/>
            </a:pPr>
            <a:r>
              <a:rPr lang="en-US" dirty="0">
                <a:solidFill>
                  <a:srgbClr val="002060"/>
                </a:solidFill>
              </a:rPr>
              <a:t>West Indies (WI)</a:t>
            </a:r>
          </a:p>
          <a:p>
            <a:pPr>
              <a:buFont typeface="+mj-lt"/>
              <a:buAutoNum type="arabicPeriod"/>
            </a:pPr>
            <a:r>
              <a:rPr lang="en-US" dirty="0">
                <a:solidFill>
                  <a:srgbClr val="002060"/>
                </a:solidFill>
              </a:rPr>
              <a:t>Afghanistan (AFG)</a:t>
            </a:r>
          </a:p>
          <a:p>
            <a:pPr>
              <a:buFont typeface="+mj-lt"/>
              <a:buAutoNum type="arabicPeriod"/>
            </a:pPr>
            <a:r>
              <a:rPr lang="en-US" dirty="0">
                <a:solidFill>
                  <a:srgbClr val="002060"/>
                </a:solidFill>
              </a:rPr>
              <a:t>Ireland (IRE)</a:t>
            </a:r>
          </a:p>
          <a:p>
            <a:pPr>
              <a:buFont typeface="+mj-lt"/>
              <a:buAutoNum type="arabicPeriod"/>
            </a:pPr>
            <a:r>
              <a:rPr lang="en-US" dirty="0">
                <a:solidFill>
                  <a:srgbClr val="002060"/>
                </a:solidFill>
              </a:rPr>
              <a:t>Namibia (NAM)</a:t>
            </a:r>
          </a:p>
          <a:p>
            <a:pPr>
              <a:buFont typeface="+mj-lt"/>
              <a:buAutoNum type="arabicPeriod"/>
            </a:pPr>
            <a:r>
              <a:rPr lang="en-US" dirty="0">
                <a:solidFill>
                  <a:srgbClr val="002060"/>
                </a:solidFill>
              </a:rPr>
              <a:t>Netherlands (NED)</a:t>
            </a:r>
          </a:p>
          <a:p>
            <a:pPr>
              <a:buFont typeface="+mj-lt"/>
              <a:buAutoNum type="arabicPeriod"/>
            </a:pPr>
            <a:r>
              <a:rPr lang="en-US" dirty="0">
                <a:solidFill>
                  <a:srgbClr val="002060"/>
                </a:solidFill>
              </a:rPr>
              <a:t>Scotland (SCO)</a:t>
            </a:r>
          </a:p>
        </p:txBody>
      </p:sp>
      <p:sp>
        <p:nvSpPr>
          <p:cNvPr id="7" name="Rectangle 6"/>
          <p:cNvSpPr/>
          <p:nvPr/>
        </p:nvSpPr>
        <p:spPr>
          <a:xfrm>
            <a:off x="5905500" y="3683001"/>
            <a:ext cx="6286500" cy="2308324"/>
          </a:xfrm>
          <a:prstGeom prst="rect">
            <a:avLst/>
          </a:prstGeom>
        </p:spPr>
        <p:txBody>
          <a:bodyPr wrap="square">
            <a:spAutoFit/>
          </a:bodyPr>
          <a:lstStyle/>
          <a:p>
            <a:r>
              <a:rPr lang="en-US" b="1" dirty="0">
                <a:solidFill>
                  <a:srgbClr val="002060"/>
                </a:solidFill>
              </a:rPr>
              <a:t>Edges (Match Preferences):</a:t>
            </a:r>
          </a:p>
          <a:p>
            <a:pPr>
              <a:buFont typeface="Arial" panose="020B0604020202020204" pitchFamily="34" charset="0"/>
              <a:buChar char="•"/>
            </a:pPr>
            <a:r>
              <a:rPr lang="en-US" b="1" dirty="0">
                <a:solidFill>
                  <a:srgbClr val="002060"/>
                </a:solidFill>
              </a:rPr>
              <a:t>(A1) India →</a:t>
            </a:r>
            <a:r>
              <a:rPr lang="en-US" dirty="0">
                <a:solidFill>
                  <a:srgbClr val="002060"/>
                </a:solidFill>
              </a:rPr>
              <a:t> Pakistan (B1), West Indies (B2), Afghanistan (B3)</a:t>
            </a:r>
          </a:p>
          <a:p>
            <a:pPr>
              <a:buFont typeface="Arial" panose="020B0604020202020204" pitchFamily="34" charset="0"/>
              <a:buChar char="•"/>
            </a:pPr>
            <a:r>
              <a:rPr lang="en-US" b="1" dirty="0">
                <a:solidFill>
                  <a:srgbClr val="002060"/>
                </a:solidFill>
              </a:rPr>
              <a:t>(A2) Sri Lanka →</a:t>
            </a:r>
            <a:r>
              <a:rPr lang="en-US" dirty="0">
                <a:solidFill>
                  <a:srgbClr val="002060"/>
                </a:solidFill>
              </a:rPr>
              <a:t> West Indies (B2), Afghanistan (B3), Ireland (B4)</a:t>
            </a:r>
          </a:p>
          <a:p>
            <a:pPr>
              <a:buFont typeface="Arial" panose="020B0604020202020204" pitchFamily="34" charset="0"/>
              <a:buChar char="•"/>
            </a:pPr>
            <a:r>
              <a:rPr lang="en-US" b="1" dirty="0">
                <a:solidFill>
                  <a:srgbClr val="002060"/>
                </a:solidFill>
              </a:rPr>
              <a:t>(A3) New Zealand →</a:t>
            </a:r>
            <a:r>
              <a:rPr lang="en-US" dirty="0">
                <a:solidFill>
                  <a:srgbClr val="002060"/>
                </a:solidFill>
              </a:rPr>
              <a:t> Ireland (B4), Namibia (B5)</a:t>
            </a:r>
          </a:p>
          <a:p>
            <a:pPr>
              <a:buFont typeface="Arial" panose="020B0604020202020204" pitchFamily="34" charset="0"/>
              <a:buChar char="•"/>
            </a:pPr>
            <a:r>
              <a:rPr lang="en-US" b="1" dirty="0">
                <a:solidFill>
                  <a:srgbClr val="002060"/>
                </a:solidFill>
              </a:rPr>
              <a:t>(A4) South Africa →</a:t>
            </a:r>
            <a:r>
              <a:rPr lang="en-US" dirty="0">
                <a:solidFill>
                  <a:srgbClr val="002060"/>
                </a:solidFill>
              </a:rPr>
              <a:t> Namibia (B5), Netherlands (B6)</a:t>
            </a:r>
          </a:p>
          <a:p>
            <a:pPr>
              <a:buFont typeface="Arial" panose="020B0604020202020204" pitchFamily="34" charset="0"/>
              <a:buChar char="•"/>
            </a:pPr>
            <a:r>
              <a:rPr lang="en-US" b="1" dirty="0">
                <a:solidFill>
                  <a:srgbClr val="002060"/>
                </a:solidFill>
              </a:rPr>
              <a:t>(A5) Australia →</a:t>
            </a:r>
            <a:r>
              <a:rPr lang="en-US" dirty="0">
                <a:solidFill>
                  <a:srgbClr val="002060"/>
                </a:solidFill>
              </a:rPr>
              <a:t> Netherlands (B6), Scotland (B7)</a:t>
            </a:r>
          </a:p>
          <a:p>
            <a:pPr>
              <a:buFont typeface="Arial" panose="020B0604020202020204" pitchFamily="34" charset="0"/>
              <a:buChar char="•"/>
            </a:pPr>
            <a:r>
              <a:rPr lang="en-US" b="1" dirty="0">
                <a:solidFill>
                  <a:srgbClr val="002060"/>
                </a:solidFill>
              </a:rPr>
              <a:t>(A6) England →</a:t>
            </a:r>
            <a:r>
              <a:rPr lang="en-US" dirty="0">
                <a:solidFill>
                  <a:srgbClr val="002060"/>
                </a:solidFill>
              </a:rPr>
              <a:t> Afghanistan (B3), Scotland (B7)</a:t>
            </a:r>
          </a:p>
          <a:p>
            <a:pPr>
              <a:buFont typeface="Arial" panose="020B0604020202020204" pitchFamily="34" charset="0"/>
              <a:buChar char="•"/>
            </a:pPr>
            <a:r>
              <a:rPr lang="en-US" b="1" dirty="0">
                <a:solidFill>
                  <a:srgbClr val="002060"/>
                </a:solidFill>
              </a:rPr>
              <a:t>(A7) Bangladesh →</a:t>
            </a:r>
            <a:r>
              <a:rPr lang="en-US" dirty="0">
                <a:solidFill>
                  <a:srgbClr val="002060"/>
                </a:solidFill>
              </a:rPr>
              <a:t> Pakistan (B1), Netherlands (B6)</a:t>
            </a:r>
          </a:p>
        </p:txBody>
      </p:sp>
    </p:spTree>
    <p:extLst>
      <p:ext uri="{BB962C8B-B14F-4D97-AF65-F5344CB8AC3E}">
        <p14:creationId xmlns:p14="http://schemas.microsoft.com/office/powerpoint/2010/main" val="35895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Application.</a:t>
            </a:r>
          </a:p>
        </p:txBody>
      </p:sp>
      <p:sp>
        <p:nvSpPr>
          <p:cNvPr id="8" name="Content Placeholder 7"/>
          <p:cNvSpPr>
            <a:spLocks noGrp="1"/>
          </p:cNvSpPr>
          <p:nvPr>
            <p:ph idx="1"/>
          </p:nvPr>
        </p:nvSpPr>
        <p:spPr/>
        <p:txBody>
          <a:bodyPr/>
          <a:lstStyle/>
          <a:p>
            <a:r>
              <a:rPr lang="en-US" dirty="0"/>
              <a:t>First we model problem into graph.</a:t>
            </a:r>
          </a:p>
        </p:txBody>
      </p:sp>
      <p:sp>
        <p:nvSpPr>
          <p:cNvPr id="9" name="Oval 8">
            <a:extLst>
              <a:ext uri="{FF2B5EF4-FFF2-40B4-BE49-F238E27FC236}">
                <a16:creationId xmlns:a16="http://schemas.microsoft.com/office/drawing/2014/main" id="{BDD11F87-DA81-9510-C1CB-0AF4093562CB}"/>
              </a:ext>
            </a:extLst>
          </p:cNvPr>
          <p:cNvSpPr/>
          <p:nvPr/>
        </p:nvSpPr>
        <p:spPr>
          <a:xfrm rot="5400000">
            <a:off x="6652272"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7353567"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8206455"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8981285"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9892263"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10734836"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6874438"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 name="Oval 15">
            <a:extLst>
              <a:ext uri="{FF2B5EF4-FFF2-40B4-BE49-F238E27FC236}">
                <a16:creationId xmlns:a16="http://schemas.microsoft.com/office/drawing/2014/main" id="{BDD11F87-DA81-9510-C1CB-0AF4093562CB}"/>
              </a:ext>
            </a:extLst>
          </p:cNvPr>
          <p:cNvSpPr/>
          <p:nvPr/>
        </p:nvSpPr>
        <p:spPr>
          <a:xfrm rot="5400000">
            <a:off x="7575733"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8313625"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9051517"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9748263"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10519115"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11217967" y="41400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11499453" y="184179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TextBox 51"/>
          <p:cNvSpPr txBox="1"/>
          <p:nvPr/>
        </p:nvSpPr>
        <p:spPr>
          <a:xfrm>
            <a:off x="6514910" y="1465964"/>
            <a:ext cx="431528" cy="369332"/>
          </a:xfrm>
          <a:prstGeom prst="rect">
            <a:avLst/>
          </a:prstGeom>
          <a:noFill/>
        </p:spPr>
        <p:txBody>
          <a:bodyPr wrap="none" rtlCol="0">
            <a:spAutoFit/>
          </a:bodyPr>
          <a:lstStyle/>
          <a:p>
            <a:r>
              <a:rPr lang="en-US" dirty="0"/>
              <a:t>A1</a:t>
            </a:r>
          </a:p>
        </p:txBody>
      </p:sp>
      <p:sp>
        <p:nvSpPr>
          <p:cNvPr id="53" name="TextBox 52"/>
          <p:cNvSpPr txBox="1"/>
          <p:nvPr/>
        </p:nvSpPr>
        <p:spPr>
          <a:xfrm>
            <a:off x="7321570" y="1465382"/>
            <a:ext cx="431528" cy="369332"/>
          </a:xfrm>
          <a:prstGeom prst="rect">
            <a:avLst/>
          </a:prstGeom>
          <a:noFill/>
        </p:spPr>
        <p:txBody>
          <a:bodyPr wrap="none" rtlCol="0">
            <a:spAutoFit/>
          </a:bodyPr>
          <a:lstStyle/>
          <a:p>
            <a:r>
              <a:rPr lang="en-US" dirty="0"/>
              <a:t>A2</a:t>
            </a:r>
          </a:p>
        </p:txBody>
      </p:sp>
      <p:sp>
        <p:nvSpPr>
          <p:cNvPr id="54" name="TextBox 53"/>
          <p:cNvSpPr txBox="1"/>
          <p:nvPr/>
        </p:nvSpPr>
        <p:spPr>
          <a:xfrm>
            <a:off x="8128230" y="1464800"/>
            <a:ext cx="431528" cy="369332"/>
          </a:xfrm>
          <a:prstGeom prst="rect">
            <a:avLst/>
          </a:prstGeom>
          <a:noFill/>
        </p:spPr>
        <p:txBody>
          <a:bodyPr wrap="none" rtlCol="0">
            <a:spAutoFit/>
          </a:bodyPr>
          <a:lstStyle/>
          <a:p>
            <a:r>
              <a:rPr lang="en-US" dirty="0"/>
              <a:t>A3</a:t>
            </a:r>
          </a:p>
        </p:txBody>
      </p:sp>
      <p:sp>
        <p:nvSpPr>
          <p:cNvPr id="55" name="TextBox 54"/>
          <p:cNvSpPr txBox="1"/>
          <p:nvPr/>
        </p:nvSpPr>
        <p:spPr>
          <a:xfrm>
            <a:off x="8934890" y="1464218"/>
            <a:ext cx="431528" cy="369332"/>
          </a:xfrm>
          <a:prstGeom prst="rect">
            <a:avLst/>
          </a:prstGeom>
          <a:noFill/>
        </p:spPr>
        <p:txBody>
          <a:bodyPr wrap="none" rtlCol="0">
            <a:spAutoFit/>
          </a:bodyPr>
          <a:lstStyle/>
          <a:p>
            <a:r>
              <a:rPr lang="en-US" dirty="0"/>
              <a:t>A4</a:t>
            </a:r>
          </a:p>
        </p:txBody>
      </p:sp>
      <p:sp>
        <p:nvSpPr>
          <p:cNvPr id="56" name="TextBox 55"/>
          <p:cNvSpPr txBox="1"/>
          <p:nvPr/>
        </p:nvSpPr>
        <p:spPr>
          <a:xfrm>
            <a:off x="9848866" y="1464218"/>
            <a:ext cx="431528" cy="369332"/>
          </a:xfrm>
          <a:prstGeom prst="rect">
            <a:avLst/>
          </a:prstGeom>
          <a:noFill/>
        </p:spPr>
        <p:txBody>
          <a:bodyPr wrap="none" rtlCol="0">
            <a:spAutoFit/>
          </a:bodyPr>
          <a:lstStyle/>
          <a:p>
            <a:r>
              <a:rPr lang="en-US" dirty="0"/>
              <a:t>A5</a:t>
            </a:r>
          </a:p>
        </p:txBody>
      </p:sp>
      <p:sp>
        <p:nvSpPr>
          <p:cNvPr id="57" name="TextBox 56"/>
          <p:cNvSpPr txBox="1"/>
          <p:nvPr/>
        </p:nvSpPr>
        <p:spPr>
          <a:xfrm>
            <a:off x="10762842" y="1464218"/>
            <a:ext cx="431528" cy="369332"/>
          </a:xfrm>
          <a:prstGeom prst="rect">
            <a:avLst/>
          </a:prstGeom>
          <a:noFill/>
        </p:spPr>
        <p:txBody>
          <a:bodyPr wrap="none" rtlCol="0">
            <a:spAutoFit/>
          </a:bodyPr>
          <a:lstStyle/>
          <a:p>
            <a:r>
              <a:rPr lang="en-US" dirty="0"/>
              <a:t>A6</a:t>
            </a:r>
          </a:p>
        </p:txBody>
      </p:sp>
      <p:sp>
        <p:nvSpPr>
          <p:cNvPr id="58" name="TextBox 57"/>
          <p:cNvSpPr txBox="1"/>
          <p:nvPr/>
        </p:nvSpPr>
        <p:spPr>
          <a:xfrm>
            <a:off x="11467333" y="1464218"/>
            <a:ext cx="431528" cy="369332"/>
          </a:xfrm>
          <a:prstGeom prst="rect">
            <a:avLst/>
          </a:prstGeom>
          <a:noFill/>
        </p:spPr>
        <p:txBody>
          <a:bodyPr wrap="none" rtlCol="0">
            <a:spAutoFit/>
          </a:bodyPr>
          <a:lstStyle/>
          <a:p>
            <a:r>
              <a:rPr lang="en-US" dirty="0"/>
              <a:t>A7</a:t>
            </a:r>
          </a:p>
        </p:txBody>
      </p:sp>
      <p:sp>
        <p:nvSpPr>
          <p:cNvPr id="59" name="TextBox 58"/>
          <p:cNvSpPr txBox="1"/>
          <p:nvPr/>
        </p:nvSpPr>
        <p:spPr>
          <a:xfrm>
            <a:off x="6663581" y="4438067"/>
            <a:ext cx="425116" cy="369332"/>
          </a:xfrm>
          <a:prstGeom prst="rect">
            <a:avLst/>
          </a:prstGeom>
          <a:noFill/>
        </p:spPr>
        <p:txBody>
          <a:bodyPr wrap="none" rtlCol="0">
            <a:spAutoFit/>
          </a:bodyPr>
          <a:lstStyle/>
          <a:p>
            <a:r>
              <a:rPr lang="en-US" dirty="0"/>
              <a:t>B1</a:t>
            </a:r>
          </a:p>
        </p:txBody>
      </p:sp>
      <p:sp>
        <p:nvSpPr>
          <p:cNvPr id="60" name="TextBox 59"/>
          <p:cNvSpPr txBox="1"/>
          <p:nvPr/>
        </p:nvSpPr>
        <p:spPr>
          <a:xfrm>
            <a:off x="7470241" y="4437485"/>
            <a:ext cx="425116" cy="369332"/>
          </a:xfrm>
          <a:prstGeom prst="rect">
            <a:avLst/>
          </a:prstGeom>
          <a:noFill/>
        </p:spPr>
        <p:txBody>
          <a:bodyPr wrap="none" rtlCol="0">
            <a:spAutoFit/>
          </a:bodyPr>
          <a:lstStyle/>
          <a:p>
            <a:r>
              <a:rPr lang="en-US" dirty="0"/>
              <a:t>B2</a:t>
            </a:r>
          </a:p>
        </p:txBody>
      </p:sp>
      <p:sp>
        <p:nvSpPr>
          <p:cNvPr id="61" name="TextBox 60"/>
          <p:cNvSpPr txBox="1"/>
          <p:nvPr/>
        </p:nvSpPr>
        <p:spPr>
          <a:xfrm>
            <a:off x="8173093" y="4436903"/>
            <a:ext cx="425116" cy="369332"/>
          </a:xfrm>
          <a:prstGeom prst="rect">
            <a:avLst/>
          </a:prstGeom>
          <a:noFill/>
        </p:spPr>
        <p:txBody>
          <a:bodyPr wrap="none" rtlCol="0">
            <a:spAutoFit/>
          </a:bodyPr>
          <a:lstStyle/>
          <a:p>
            <a:r>
              <a:rPr lang="en-US" dirty="0"/>
              <a:t>B3</a:t>
            </a:r>
          </a:p>
        </p:txBody>
      </p:sp>
      <p:sp>
        <p:nvSpPr>
          <p:cNvPr id="62" name="TextBox 61"/>
          <p:cNvSpPr txBox="1"/>
          <p:nvPr/>
        </p:nvSpPr>
        <p:spPr>
          <a:xfrm>
            <a:off x="8979753" y="4436321"/>
            <a:ext cx="425116" cy="369332"/>
          </a:xfrm>
          <a:prstGeom prst="rect">
            <a:avLst/>
          </a:prstGeom>
          <a:noFill/>
        </p:spPr>
        <p:txBody>
          <a:bodyPr wrap="none" rtlCol="0">
            <a:spAutoFit/>
          </a:bodyPr>
          <a:lstStyle/>
          <a:p>
            <a:r>
              <a:rPr lang="en-US" dirty="0"/>
              <a:t>B4</a:t>
            </a:r>
          </a:p>
        </p:txBody>
      </p:sp>
      <p:sp>
        <p:nvSpPr>
          <p:cNvPr id="63" name="TextBox 62"/>
          <p:cNvSpPr txBox="1"/>
          <p:nvPr/>
        </p:nvSpPr>
        <p:spPr>
          <a:xfrm>
            <a:off x="9599500" y="4436321"/>
            <a:ext cx="425116" cy="369332"/>
          </a:xfrm>
          <a:prstGeom prst="rect">
            <a:avLst/>
          </a:prstGeom>
          <a:noFill/>
        </p:spPr>
        <p:txBody>
          <a:bodyPr wrap="none" rtlCol="0">
            <a:spAutoFit/>
          </a:bodyPr>
          <a:lstStyle/>
          <a:p>
            <a:r>
              <a:rPr lang="en-US" dirty="0"/>
              <a:t>B5</a:t>
            </a:r>
          </a:p>
        </p:txBody>
      </p:sp>
      <p:sp>
        <p:nvSpPr>
          <p:cNvPr id="64" name="TextBox 63"/>
          <p:cNvSpPr txBox="1"/>
          <p:nvPr/>
        </p:nvSpPr>
        <p:spPr>
          <a:xfrm>
            <a:off x="10343172" y="4436321"/>
            <a:ext cx="425116" cy="369332"/>
          </a:xfrm>
          <a:prstGeom prst="rect">
            <a:avLst/>
          </a:prstGeom>
          <a:noFill/>
        </p:spPr>
        <p:txBody>
          <a:bodyPr wrap="none" rtlCol="0">
            <a:spAutoFit/>
          </a:bodyPr>
          <a:lstStyle/>
          <a:p>
            <a:r>
              <a:rPr lang="en-US" dirty="0"/>
              <a:t>B6</a:t>
            </a:r>
          </a:p>
        </p:txBody>
      </p:sp>
      <p:sp>
        <p:nvSpPr>
          <p:cNvPr id="65" name="TextBox 64"/>
          <p:cNvSpPr txBox="1"/>
          <p:nvPr/>
        </p:nvSpPr>
        <p:spPr>
          <a:xfrm>
            <a:off x="11047663" y="4436321"/>
            <a:ext cx="425116" cy="369332"/>
          </a:xfrm>
          <a:prstGeom prst="rect">
            <a:avLst/>
          </a:prstGeom>
          <a:noFill/>
        </p:spPr>
        <p:txBody>
          <a:bodyPr wrap="none" rtlCol="0">
            <a:spAutoFit/>
          </a:bodyPr>
          <a:lstStyle/>
          <a:p>
            <a:r>
              <a:rPr lang="en-US" dirty="0"/>
              <a:t>B7</a:t>
            </a:r>
          </a:p>
        </p:txBody>
      </p:sp>
      <p:sp>
        <p:nvSpPr>
          <p:cNvPr id="66" name="Rectangle 65"/>
          <p:cNvSpPr/>
          <p:nvPr/>
        </p:nvSpPr>
        <p:spPr>
          <a:xfrm>
            <a:off x="66451" y="1464218"/>
            <a:ext cx="6286500" cy="2308324"/>
          </a:xfrm>
          <a:prstGeom prst="rect">
            <a:avLst/>
          </a:prstGeom>
        </p:spPr>
        <p:txBody>
          <a:bodyPr wrap="square">
            <a:spAutoFit/>
          </a:bodyPr>
          <a:lstStyle/>
          <a:p>
            <a:r>
              <a:rPr lang="en-US" b="1" dirty="0">
                <a:solidFill>
                  <a:srgbClr val="002060"/>
                </a:solidFill>
              </a:rPr>
              <a:t>Edges (Match Preferences):</a:t>
            </a:r>
          </a:p>
          <a:p>
            <a:pPr>
              <a:buFont typeface="Arial" panose="020B0604020202020204" pitchFamily="34" charset="0"/>
              <a:buChar char="•"/>
            </a:pPr>
            <a:r>
              <a:rPr lang="en-US" b="1" dirty="0">
                <a:solidFill>
                  <a:srgbClr val="002060"/>
                </a:solidFill>
              </a:rPr>
              <a:t>(A1) India →</a:t>
            </a:r>
            <a:r>
              <a:rPr lang="en-US" dirty="0">
                <a:solidFill>
                  <a:srgbClr val="002060"/>
                </a:solidFill>
              </a:rPr>
              <a:t> Pakistan (B1), West Indies (B2), Afghanistan (B3)</a:t>
            </a:r>
          </a:p>
          <a:p>
            <a:pPr>
              <a:buFont typeface="Arial" panose="020B0604020202020204" pitchFamily="34" charset="0"/>
              <a:buChar char="•"/>
            </a:pPr>
            <a:r>
              <a:rPr lang="en-US" b="1" dirty="0">
                <a:solidFill>
                  <a:srgbClr val="002060"/>
                </a:solidFill>
              </a:rPr>
              <a:t>(A2) Sri Lanka →</a:t>
            </a:r>
            <a:r>
              <a:rPr lang="en-US" dirty="0">
                <a:solidFill>
                  <a:srgbClr val="002060"/>
                </a:solidFill>
              </a:rPr>
              <a:t> West Indies (B2), Afghanistan (B3), Ireland (B4)</a:t>
            </a:r>
          </a:p>
          <a:p>
            <a:pPr>
              <a:buFont typeface="Arial" panose="020B0604020202020204" pitchFamily="34" charset="0"/>
              <a:buChar char="•"/>
            </a:pPr>
            <a:r>
              <a:rPr lang="en-US" b="1" dirty="0">
                <a:solidFill>
                  <a:srgbClr val="002060"/>
                </a:solidFill>
              </a:rPr>
              <a:t>(A3) New Zealand →</a:t>
            </a:r>
            <a:r>
              <a:rPr lang="en-US" dirty="0">
                <a:solidFill>
                  <a:srgbClr val="002060"/>
                </a:solidFill>
              </a:rPr>
              <a:t> Ireland (B4), Namibia (B5)</a:t>
            </a:r>
          </a:p>
          <a:p>
            <a:pPr>
              <a:buFont typeface="Arial" panose="020B0604020202020204" pitchFamily="34" charset="0"/>
              <a:buChar char="•"/>
            </a:pPr>
            <a:r>
              <a:rPr lang="en-US" b="1" dirty="0">
                <a:solidFill>
                  <a:srgbClr val="002060"/>
                </a:solidFill>
              </a:rPr>
              <a:t>(A4) South Africa →</a:t>
            </a:r>
            <a:r>
              <a:rPr lang="en-US" dirty="0">
                <a:solidFill>
                  <a:srgbClr val="002060"/>
                </a:solidFill>
              </a:rPr>
              <a:t> Namibia (B5), Netherlands (B6)</a:t>
            </a:r>
          </a:p>
          <a:p>
            <a:pPr>
              <a:buFont typeface="Arial" panose="020B0604020202020204" pitchFamily="34" charset="0"/>
              <a:buChar char="•"/>
            </a:pPr>
            <a:r>
              <a:rPr lang="en-US" b="1" dirty="0">
                <a:solidFill>
                  <a:srgbClr val="002060"/>
                </a:solidFill>
              </a:rPr>
              <a:t>(A5) Australia →</a:t>
            </a:r>
            <a:r>
              <a:rPr lang="en-US" dirty="0">
                <a:solidFill>
                  <a:srgbClr val="002060"/>
                </a:solidFill>
              </a:rPr>
              <a:t> Netherlands (B6), Scotland (B7)</a:t>
            </a:r>
          </a:p>
          <a:p>
            <a:pPr>
              <a:buFont typeface="Arial" panose="020B0604020202020204" pitchFamily="34" charset="0"/>
              <a:buChar char="•"/>
            </a:pPr>
            <a:r>
              <a:rPr lang="en-US" b="1" dirty="0">
                <a:solidFill>
                  <a:srgbClr val="002060"/>
                </a:solidFill>
              </a:rPr>
              <a:t>(A6) England →</a:t>
            </a:r>
            <a:r>
              <a:rPr lang="en-US" dirty="0">
                <a:solidFill>
                  <a:srgbClr val="002060"/>
                </a:solidFill>
              </a:rPr>
              <a:t> Afghanistan (B3), Scotland (B7)</a:t>
            </a:r>
          </a:p>
          <a:p>
            <a:pPr>
              <a:buFont typeface="Arial" panose="020B0604020202020204" pitchFamily="34" charset="0"/>
              <a:buChar char="•"/>
            </a:pPr>
            <a:r>
              <a:rPr lang="en-US" b="1" dirty="0">
                <a:solidFill>
                  <a:srgbClr val="002060"/>
                </a:solidFill>
              </a:rPr>
              <a:t>(A7) Bangladesh →</a:t>
            </a:r>
            <a:r>
              <a:rPr lang="en-US" dirty="0">
                <a:solidFill>
                  <a:srgbClr val="002060"/>
                </a:solidFill>
              </a:rPr>
              <a:t> Pakistan (B1), Netherlands (B6)</a:t>
            </a:r>
          </a:p>
        </p:txBody>
      </p:sp>
      <p:cxnSp>
        <p:nvCxnSpPr>
          <p:cNvPr id="67" name="Straight Connector 66">
            <a:extLst>
              <a:ext uri="{FF2B5EF4-FFF2-40B4-BE49-F238E27FC236}">
                <a16:creationId xmlns:a16="http://schemas.microsoft.com/office/drawing/2014/main" id="{6205DD86-315C-53B6-CEEF-A9919650168E}"/>
              </a:ext>
            </a:extLst>
          </p:cNvPr>
          <p:cNvCxnSpPr>
            <a:cxnSpLocks/>
            <a:stCxn id="9" idx="7"/>
            <a:endCxn id="15" idx="2"/>
          </p:cNvCxnSpPr>
          <p:nvPr/>
        </p:nvCxnSpPr>
        <p:spPr>
          <a:xfrm>
            <a:off x="6775184" y="1964705"/>
            <a:ext cx="171254"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9" idx="7"/>
            <a:endCxn id="17" idx="3"/>
          </p:cNvCxnSpPr>
          <p:nvPr/>
        </p:nvCxnSpPr>
        <p:spPr>
          <a:xfrm>
            <a:off x="6775184" y="1964705"/>
            <a:ext cx="1559529"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a:extLst>
              <a:ext uri="{FF2B5EF4-FFF2-40B4-BE49-F238E27FC236}">
                <a16:creationId xmlns:a16="http://schemas.microsoft.com/office/drawing/2014/main" id="{6205DD86-315C-53B6-CEEF-A9919650168E}"/>
              </a:ext>
            </a:extLst>
          </p:cNvPr>
          <p:cNvCxnSpPr>
            <a:cxnSpLocks/>
            <a:stCxn id="9" idx="7"/>
            <a:endCxn id="16" idx="3"/>
          </p:cNvCxnSpPr>
          <p:nvPr/>
        </p:nvCxnSpPr>
        <p:spPr>
          <a:xfrm>
            <a:off x="6775184" y="1964705"/>
            <a:ext cx="821637"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6205DD86-315C-53B6-CEEF-A9919650168E}"/>
              </a:ext>
            </a:extLst>
          </p:cNvPr>
          <p:cNvCxnSpPr>
            <a:cxnSpLocks/>
            <a:stCxn id="10" idx="6"/>
            <a:endCxn id="17" idx="3"/>
          </p:cNvCxnSpPr>
          <p:nvPr/>
        </p:nvCxnSpPr>
        <p:spPr>
          <a:xfrm>
            <a:off x="7425567" y="1985793"/>
            <a:ext cx="90914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6205DD86-315C-53B6-CEEF-A9919650168E}"/>
              </a:ext>
            </a:extLst>
          </p:cNvPr>
          <p:cNvCxnSpPr>
            <a:cxnSpLocks/>
            <a:stCxn id="10" idx="6"/>
            <a:endCxn id="18" idx="3"/>
          </p:cNvCxnSpPr>
          <p:nvPr/>
        </p:nvCxnSpPr>
        <p:spPr>
          <a:xfrm>
            <a:off x="7425567" y="1985793"/>
            <a:ext cx="164703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10" idx="6"/>
            <a:endCxn id="16" idx="3"/>
          </p:cNvCxnSpPr>
          <p:nvPr/>
        </p:nvCxnSpPr>
        <p:spPr>
          <a:xfrm>
            <a:off x="7425567" y="1985793"/>
            <a:ext cx="171254"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11" idx="6"/>
            <a:endCxn id="19" idx="2"/>
          </p:cNvCxnSpPr>
          <p:nvPr/>
        </p:nvCxnSpPr>
        <p:spPr>
          <a:xfrm>
            <a:off x="8278455" y="1985793"/>
            <a:ext cx="154180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11" idx="6"/>
            <a:endCxn id="18" idx="3"/>
          </p:cNvCxnSpPr>
          <p:nvPr/>
        </p:nvCxnSpPr>
        <p:spPr>
          <a:xfrm>
            <a:off x="8278455" y="1985793"/>
            <a:ext cx="79415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a:extLst>
              <a:ext uri="{FF2B5EF4-FFF2-40B4-BE49-F238E27FC236}">
                <a16:creationId xmlns:a16="http://schemas.microsoft.com/office/drawing/2014/main" id="{6205DD86-315C-53B6-CEEF-A9919650168E}"/>
              </a:ext>
            </a:extLst>
          </p:cNvPr>
          <p:cNvCxnSpPr>
            <a:cxnSpLocks/>
            <a:stCxn id="12" idx="7"/>
            <a:endCxn id="20" idx="3"/>
          </p:cNvCxnSpPr>
          <p:nvPr/>
        </p:nvCxnSpPr>
        <p:spPr>
          <a:xfrm>
            <a:off x="9104197" y="1964705"/>
            <a:ext cx="1436006"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12" idx="7"/>
            <a:endCxn id="19" idx="2"/>
          </p:cNvCxnSpPr>
          <p:nvPr/>
        </p:nvCxnSpPr>
        <p:spPr>
          <a:xfrm>
            <a:off x="9104197" y="1964705"/>
            <a:ext cx="71606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6205DD86-315C-53B6-CEEF-A9919650168E}"/>
              </a:ext>
            </a:extLst>
          </p:cNvPr>
          <p:cNvCxnSpPr>
            <a:cxnSpLocks/>
            <a:stCxn id="13" idx="7"/>
            <a:endCxn id="21" idx="3"/>
          </p:cNvCxnSpPr>
          <p:nvPr/>
        </p:nvCxnSpPr>
        <p:spPr>
          <a:xfrm>
            <a:off x="10015175" y="1964705"/>
            <a:ext cx="1223880"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05DD86-315C-53B6-CEEF-A9919650168E}"/>
              </a:ext>
            </a:extLst>
          </p:cNvPr>
          <p:cNvCxnSpPr>
            <a:cxnSpLocks/>
            <a:stCxn id="13" idx="6"/>
            <a:endCxn id="20" idx="3"/>
          </p:cNvCxnSpPr>
          <p:nvPr/>
        </p:nvCxnSpPr>
        <p:spPr>
          <a:xfrm>
            <a:off x="9964263" y="1985793"/>
            <a:ext cx="57594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14" idx="6"/>
            <a:endCxn id="21" idx="3"/>
          </p:cNvCxnSpPr>
          <p:nvPr/>
        </p:nvCxnSpPr>
        <p:spPr>
          <a:xfrm>
            <a:off x="10806836" y="1985793"/>
            <a:ext cx="43221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4" idx="5"/>
            <a:endCxn id="17" idx="3"/>
          </p:cNvCxnSpPr>
          <p:nvPr/>
        </p:nvCxnSpPr>
        <p:spPr>
          <a:xfrm flipH="1">
            <a:off x="8334713" y="1964705"/>
            <a:ext cx="2421211"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a:extLst>
              <a:ext uri="{FF2B5EF4-FFF2-40B4-BE49-F238E27FC236}">
                <a16:creationId xmlns:a16="http://schemas.microsoft.com/office/drawing/2014/main" id="{6205DD86-315C-53B6-CEEF-A9919650168E}"/>
              </a:ext>
            </a:extLst>
          </p:cNvPr>
          <p:cNvCxnSpPr>
            <a:cxnSpLocks/>
            <a:stCxn id="29" idx="6"/>
            <a:endCxn id="20" idx="2"/>
          </p:cNvCxnSpPr>
          <p:nvPr/>
        </p:nvCxnSpPr>
        <p:spPr>
          <a:xfrm flipH="1">
            <a:off x="10591115" y="1985793"/>
            <a:ext cx="98033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6205DD86-315C-53B6-CEEF-A9919650168E}"/>
              </a:ext>
            </a:extLst>
          </p:cNvPr>
          <p:cNvCxnSpPr>
            <a:cxnSpLocks/>
            <a:stCxn id="29" idx="6"/>
            <a:endCxn id="15" idx="2"/>
          </p:cNvCxnSpPr>
          <p:nvPr/>
        </p:nvCxnSpPr>
        <p:spPr>
          <a:xfrm flipH="1">
            <a:off x="6946438" y="1985793"/>
            <a:ext cx="4625015"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405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9" grpId="0" animBg="1"/>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Application.</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131181" y="863445"/>
                <a:ext cx="7805704" cy="3759356"/>
              </a:xfrm>
            </p:spPr>
            <p:txBody>
              <a:bodyPr/>
              <a:lstStyle/>
              <a:p>
                <a:pPr marL="0" indent="0">
                  <a:buNone/>
                </a:pPr>
                <a:r>
                  <a:rPr lang="en-US" dirty="0"/>
                  <a:t>Solution.</a:t>
                </a:r>
              </a:p>
              <a:p>
                <a:pPr>
                  <a:lnSpc>
                    <a:spcPct val="100000"/>
                  </a:lnSpc>
                </a:pPr>
                <a:r>
                  <a:rPr lang="en-US" dirty="0"/>
                  <a:t>After observation, we can not find</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X</m:t>
                    </m:r>
                  </m:oMath>
                </a14:m>
                <a:r>
                  <a:rPr lang="en-US" dirty="0"/>
                  <a:t> for </a:t>
                </a:r>
                <a14:m>
                  <m:oMath xmlns:m="http://schemas.openxmlformats.org/officeDocument/2006/math">
                    <m:r>
                      <m:rPr>
                        <m:sty m:val="p"/>
                      </m:rPr>
                      <a:rPr lang="en-US" i="0" dirty="0" smtClean="0">
                        <a:latin typeface="Cambria Math" panose="02040503050406030204" pitchFamily="18" charset="0"/>
                      </a:rPr>
                      <m:t>N</m:t>
                    </m:r>
                    <m:r>
                      <a:rPr lang="en-US" i="0" dirty="0" smtClean="0">
                        <a:latin typeface="Cambria Math" panose="02040503050406030204" pitchFamily="18" charset="0"/>
                      </a:rPr>
                      <m:t>(</m:t>
                    </m:r>
                    <m:r>
                      <m:rPr>
                        <m:sty m:val="p"/>
                      </m:rPr>
                      <a:rPr lang="en-US" i="0" dirty="0" smtClean="0">
                        <a:latin typeface="Cambria Math" panose="02040503050406030204" pitchFamily="18" charset="0"/>
                      </a:rPr>
                      <m:t>X</m:t>
                    </m:r>
                    <m:r>
                      <a:rPr lang="en-US" i="0" dirty="0" smtClean="0">
                        <a:latin typeface="Cambria Math" panose="02040503050406030204" pitchFamily="18" charset="0"/>
                      </a:rPr>
                      <m:t>)</m:t>
                    </m:r>
                  </m:oMath>
                </a14:m>
                <a:r>
                  <a:rPr lang="en-US" dirty="0"/>
                  <a:t> is small in size.</a:t>
                </a:r>
              </a:p>
              <a:p>
                <a:pPr>
                  <a:lnSpc>
                    <a:spcPct val="100000"/>
                  </a:lnSpc>
                </a:pPr>
                <a:r>
                  <a:rPr lang="en-US" dirty="0"/>
                  <a:t>So, graph must satisfy Hall’s condition.</a:t>
                </a:r>
              </a:p>
              <a:p>
                <a:pPr>
                  <a:lnSpc>
                    <a:spcPct val="100000"/>
                  </a:lnSpc>
                </a:pPr>
                <a:r>
                  <a:rPr lang="en-US" dirty="0"/>
                  <a:t>Hence, it is clear from Hall’s theorem graph have perfect matching.</a:t>
                </a:r>
              </a:p>
              <a:p>
                <a:pPr>
                  <a:lnSpc>
                    <a:spcPct val="100000"/>
                  </a:lnSpc>
                </a:pPr>
                <a:r>
                  <a:rPr lang="en-US" dirty="0"/>
                  <a:t>i.e. it is possible to schedule </a:t>
                </a:r>
                <a:r>
                  <a:rPr lang="en-US" b="1" dirty="0"/>
                  <a:t>7 distinct matches.</a:t>
                </a:r>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131181" y="863445"/>
                <a:ext cx="7805704" cy="3759356"/>
              </a:xfrm>
              <a:blipFill rotWithShape="0">
                <a:blip r:embed="rId2"/>
                <a:stretch>
                  <a:fillRect l="-1641" t="-2922" r="-1562"/>
                </a:stretch>
              </a:blipFill>
            </p:spPr>
            <p:txBody>
              <a:bodyPr/>
              <a:lstStyle/>
              <a:p>
                <a:r>
                  <a:rPr lang="en-US">
                    <a:noFill/>
                  </a:rPr>
                  <a:t> </a:t>
                </a:r>
              </a:p>
            </p:txBody>
          </p:sp>
        </mc:Fallback>
      </mc:AlternateContent>
      <p:pic>
        <p:nvPicPr>
          <p:cNvPr id="50" name="Picture 49"/>
          <p:cNvPicPr>
            <a:picLocks noChangeAspect="1"/>
          </p:cNvPicPr>
          <p:nvPr/>
        </p:nvPicPr>
        <p:blipFill>
          <a:blip r:embed="rId3"/>
          <a:stretch>
            <a:fillRect/>
          </a:stretch>
        </p:blipFill>
        <p:spPr>
          <a:xfrm>
            <a:off x="7936885" y="1121484"/>
            <a:ext cx="3990180" cy="2980616"/>
          </a:xfrm>
          <a:prstGeom prst="rect">
            <a:avLst/>
          </a:prstGeom>
        </p:spPr>
      </p:pic>
      <p:sp>
        <p:nvSpPr>
          <p:cNvPr id="51" name="Rectangle 50"/>
          <p:cNvSpPr/>
          <p:nvPr/>
        </p:nvSpPr>
        <p:spPr>
          <a:xfrm>
            <a:off x="131181" y="4550484"/>
            <a:ext cx="11112500" cy="1513235"/>
          </a:xfrm>
          <a:prstGeom prst="rect">
            <a:avLst/>
          </a:prstGeom>
        </p:spPr>
        <p:txBody>
          <a:bodyPr wrap="square">
            <a:spAutoFit/>
          </a:bodyPr>
          <a:lstStyle/>
          <a:p>
            <a:pPr marL="265113" indent="-265113" algn="just">
              <a:spcBef>
                <a:spcPts val="1000"/>
              </a:spcBef>
              <a:buClr>
                <a:schemeClr val="accent6"/>
              </a:buClr>
              <a:buFont typeface="Wingdings 3" panose="05040102010807070707" pitchFamily="18" charset="2"/>
              <a:buChar char=""/>
            </a:pPr>
            <a:r>
              <a:rPr lang="en-US" sz="2800" dirty="0">
                <a:solidFill>
                  <a:srgbClr val="002060"/>
                </a:solidFill>
              </a:rPr>
              <a:t>Also, India be matched with Pakistan as, India is connected to Pakistan and There exists a perfect matching.</a:t>
            </a:r>
          </a:p>
          <a:p>
            <a:pPr marL="265113" indent="-265113" algn="just">
              <a:spcBef>
                <a:spcPts val="1000"/>
              </a:spcBef>
              <a:buClr>
                <a:schemeClr val="accent6"/>
              </a:buClr>
              <a:buFont typeface="Wingdings 3" panose="05040102010807070707" pitchFamily="18" charset="2"/>
              <a:buChar char=""/>
            </a:pPr>
            <a:r>
              <a:rPr lang="en-US" sz="2800" dirty="0">
                <a:solidFill>
                  <a:srgbClr val="002060"/>
                </a:solidFill>
              </a:rPr>
              <a:t>So at least one such matching can include India vs. Pakistan.</a:t>
            </a:r>
          </a:p>
        </p:txBody>
      </p:sp>
    </p:spTree>
    <p:extLst>
      <p:ext uri="{BB962C8B-B14F-4D97-AF65-F5344CB8AC3E}">
        <p14:creationId xmlns:p14="http://schemas.microsoft.com/office/powerpoint/2010/main" val="22887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Hall’s Theorem Application.</a:t>
            </a:r>
          </a:p>
        </p:txBody>
      </p:sp>
      <p:sp>
        <p:nvSpPr>
          <p:cNvPr id="8" name="Content Placeholder 7"/>
          <p:cNvSpPr>
            <a:spLocks noGrp="1"/>
          </p:cNvSpPr>
          <p:nvPr>
            <p:ph idx="1"/>
          </p:nvPr>
        </p:nvSpPr>
        <p:spPr/>
        <p:txBody>
          <a:bodyPr/>
          <a:lstStyle/>
          <a:p>
            <a:r>
              <a:rPr lang="en-US" dirty="0"/>
              <a:t>Now we find such perfect matching.</a:t>
            </a:r>
          </a:p>
        </p:txBody>
      </p:sp>
      <p:sp>
        <p:nvSpPr>
          <p:cNvPr id="9" name="Oval 8">
            <a:extLst>
              <a:ext uri="{FF2B5EF4-FFF2-40B4-BE49-F238E27FC236}">
                <a16:creationId xmlns:a16="http://schemas.microsoft.com/office/drawing/2014/main" id="{BDD11F87-DA81-9510-C1CB-0AF4093562CB}"/>
              </a:ext>
            </a:extLst>
          </p:cNvPr>
          <p:cNvSpPr/>
          <p:nvPr/>
        </p:nvSpPr>
        <p:spPr>
          <a:xfrm rot="5400000">
            <a:off x="3832125"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 name="Oval 9">
            <a:extLst>
              <a:ext uri="{FF2B5EF4-FFF2-40B4-BE49-F238E27FC236}">
                <a16:creationId xmlns:a16="http://schemas.microsoft.com/office/drawing/2014/main" id="{BDD11F87-DA81-9510-C1CB-0AF4093562CB}"/>
              </a:ext>
            </a:extLst>
          </p:cNvPr>
          <p:cNvSpPr/>
          <p:nvPr/>
        </p:nvSpPr>
        <p:spPr>
          <a:xfrm rot="5400000">
            <a:off x="4533420"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1" name="Oval 10">
            <a:extLst>
              <a:ext uri="{FF2B5EF4-FFF2-40B4-BE49-F238E27FC236}">
                <a16:creationId xmlns:a16="http://schemas.microsoft.com/office/drawing/2014/main" id="{BDD11F87-DA81-9510-C1CB-0AF4093562CB}"/>
              </a:ext>
            </a:extLst>
          </p:cNvPr>
          <p:cNvSpPr/>
          <p:nvPr/>
        </p:nvSpPr>
        <p:spPr>
          <a:xfrm rot="5400000">
            <a:off x="5386308"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2" name="Oval 11">
            <a:extLst>
              <a:ext uri="{FF2B5EF4-FFF2-40B4-BE49-F238E27FC236}">
                <a16:creationId xmlns:a16="http://schemas.microsoft.com/office/drawing/2014/main" id="{BDD11F87-DA81-9510-C1CB-0AF4093562CB}"/>
              </a:ext>
            </a:extLst>
          </p:cNvPr>
          <p:cNvSpPr/>
          <p:nvPr/>
        </p:nvSpPr>
        <p:spPr>
          <a:xfrm rot="5400000">
            <a:off x="6161138"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3" name="Oval 12">
            <a:extLst>
              <a:ext uri="{FF2B5EF4-FFF2-40B4-BE49-F238E27FC236}">
                <a16:creationId xmlns:a16="http://schemas.microsoft.com/office/drawing/2014/main" id="{BDD11F87-DA81-9510-C1CB-0AF4093562CB}"/>
              </a:ext>
            </a:extLst>
          </p:cNvPr>
          <p:cNvSpPr/>
          <p:nvPr/>
        </p:nvSpPr>
        <p:spPr>
          <a:xfrm rot="5400000">
            <a:off x="7072116"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4" name="Oval 13">
            <a:extLst>
              <a:ext uri="{FF2B5EF4-FFF2-40B4-BE49-F238E27FC236}">
                <a16:creationId xmlns:a16="http://schemas.microsoft.com/office/drawing/2014/main" id="{BDD11F87-DA81-9510-C1CB-0AF4093562CB}"/>
              </a:ext>
            </a:extLst>
          </p:cNvPr>
          <p:cNvSpPr/>
          <p:nvPr/>
        </p:nvSpPr>
        <p:spPr>
          <a:xfrm rot="5400000">
            <a:off x="7914689"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 name="Oval 14">
            <a:extLst>
              <a:ext uri="{FF2B5EF4-FFF2-40B4-BE49-F238E27FC236}">
                <a16:creationId xmlns:a16="http://schemas.microsoft.com/office/drawing/2014/main" id="{BDD11F87-DA81-9510-C1CB-0AF4093562CB}"/>
              </a:ext>
            </a:extLst>
          </p:cNvPr>
          <p:cNvSpPr/>
          <p:nvPr/>
        </p:nvSpPr>
        <p:spPr>
          <a:xfrm rot="5400000">
            <a:off x="4054291"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6" name="Oval 15">
            <a:extLst>
              <a:ext uri="{FF2B5EF4-FFF2-40B4-BE49-F238E27FC236}">
                <a16:creationId xmlns:a16="http://schemas.microsoft.com/office/drawing/2014/main" id="{BDD11F87-DA81-9510-C1CB-0AF4093562CB}"/>
              </a:ext>
            </a:extLst>
          </p:cNvPr>
          <p:cNvSpPr/>
          <p:nvPr/>
        </p:nvSpPr>
        <p:spPr>
          <a:xfrm rot="5400000">
            <a:off x="4755586"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7" name="Oval 16">
            <a:extLst>
              <a:ext uri="{FF2B5EF4-FFF2-40B4-BE49-F238E27FC236}">
                <a16:creationId xmlns:a16="http://schemas.microsoft.com/office/drawing/2014/main" id="{BDD11F87-DA81-9510-C1CB-0AF4093562CB}"/>
              </a:ext>
            </a:extLst>
          </p:cNvPr>
          <p:cNvSpPr/>
          <p:nvPr/>
        </p:nvSpPr>
        <p:spPr>
          <a:xfrm rot="5400000">
            <a:off x="5493478"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8" name="Oval 17">
            <a:extLst>
              <a:ext uri="{FF2B5EF4-FFF2-40B4-BE49-F238E27FC236}">
                <a16:creationId xmlns:a16="http://schemas.microsoft.com/office/drawing/2014/main" id="{BDD11F87-DA81-9510-C1CB-0AF4093562CB}"/>
              </a:ext>
            </a:extLst>
          </p:cNvPr>
          <p:cNvSpPr/>
          <p:nvPr/>
        </p:nvSpPr>
        <p:spPr>
          <a:xfrm rot="5400000">
            <a:off x="6231370"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9" name="Oval 18">
            <a:extLst>
              <a:ext uri="{FF2B5EF4-FFF2-40B4-BE49-F238E27FC236}">
                <a16:creationId xmlns:a16="http://schemas.microsoft.com/office/drawing/2014/main" id="{BDD11F87-DA81-9510-C1CB-0AF4093562CB}"/>
              </a:ext>
            </a:extLst>
          </p:cNvPr>
          <p:cNvSpPr/>
          <p:nvPr/>
        </p:nvSpPr>
        <p:spPr>
          <a:xfrm rot="5400000">
            <a:off x="6928116"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0" name="Oval 19">
            <a:extLst>
              <a:ext uri="{FF2B5EF4-FFF2-40B4-BE49-F238E27FC236}">
                <a16:creationId xmlns:a16="http://schemas.microsoft.com/office/drawing/2014/main" id="{BDD11F87-DA81-9510-C1CB-0AF4093562CB}"/>
              </a:ext>
            </a:extLst>
          </p:cNvPr>
          <p:cNvSpPr/>
          <p:nvPr/>
        </p:nvSpPr>
        <p:spPr>
          <a:xfrm rot="5400000">
            <a:off x="7698968"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1" name="Oval 20">
            <a:extLst>
              <a:ext uri="{FF2B5EF4-FFF2-40B4-BE49-F238E27FC236}">
                <a16:creationId xmlns:a16="http://schemas.microsoft.com/office/drawing/2014/main" id="{BDD11F87-DA81-9510-C1CB-0AF4093562CB}"/>
              </a:ext>
            </a:extLst>
          </p:cNvPr>
          <p:cNvSpPr/>
          <p:nvPr/>
        </p:nvSpPr>
        <p:spPr>
          <a:xfrm rot="5400000">
            <a:off x="8397820" y="443706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8679306" y="213877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TextBox 51"/>
          <p:cNvSpPr txBox="1"/>
          <p:nvPr/>
        </p:nvSpPr>
        <p:spPr>
          <a:xfrm>
            <a:off x="3694763" y="1762949"/>
            <a:ext cx="431528" cy="369332"/>
          </a:xfrm>
          <a:prstGeom prst="rect">
            <a:avLst/>
          </a:prstGeom>
          <a:noFill/>
        </p:spPr>
        <p:txBody>
          <a:bodyPr wrap="none" rtlCol="0">
            <a:spAutoFit/>
          </a:bodyPr>
          <a:lstStyle/>
          <a:p>
            <a:r>
              <a:rPr lang="en-US" dirty="0"/>
              <a:t>A1</a:t>
            </a:r>
          </a:p>
        </p:txBody>
      </p:sp>
      <p:sp>
        <p:nvSpPr>
          <p:cNvPr id="53" name="TextBox 52"/>
          <p:cNvSpPr txBox="1"/>
          <p:nvPr/>
        </p:nvSpPr>
        <p:spPr>
          <a:xfrm>
            <a:off x="4501423" y="1762367"/>
            <a:ext cx="431528" cy="369332"/>
          </a:xfrm>
          <a:prstGeom prst="rect">
            <a:avLst/>
          </a:prstGeom>
          <a:noFill/>
        </p:spPr>
        <p:txBody>
          <a:bodyPr wrap="none" rtlCol="0">
            <a:spAutoFit/>
          </a:bodyPr>
          <a:lstStyle/>
          <a:p>
            <a:r>
              <a:rPr lang="en-US" dirty="0"/>
              <a:t>A2</a:t>
            </a:r>
          </a:p>
        </p:txBody>
      </p:sp>
      <p:sp>
        <p:nvSpPr>
          <p:cNvPr id="54" name="TextBox 53"/>
          <p:cNvSpPr txBox="1"/>
          <p:nvPr/>
        </p:nvSpPr>
        <p:spPr>
          <a:xfrm>
            <a:off x="5308083" y="1761785"/>
            <a:ext cx="431528" cy="369332"/>
          </a:xfrm>
          <a:prstGeom prst="rect">
            <a:avLst/>
          </a:prstGeom>
          <a:noFill/>
        </p:spPr>
        <p:txBody>
          <a:bodyPr wrap="none" rtlCol="0">
            <a:spAutoFit/>
          </a:bodyPr>
          <a:lstStyle/>
          <a:p>
            <a:r>
              <a:rPr lang="en-US" dirty="0"/>
              <a:t>A3</a:t>
            </a:r>
          </a:p>
        </p:txBody>
      </p:sp>
      <p:sp>
        <p:nvSpPr>
          <p:cNvPr id="55" name="TextBox 54"/>
          <p:cNvSpPr txBox="1"/>
          <p:nvPr/>
        </p:nvSpPr>
        <p:spPr>
          <a:xfrm>
            <a:off x="6114743" y="1761203"/>
            <a:ext cx="431528" cy="369332"/>
          </a:xfrm>
          <a:prstGeom prst="rect">
            <a:avLst/>
          </a:prstGeom>
          <a:noFill/>
        </p:spPr>
        <p:txBody>
          <a:bodyPr wrap="none" rtlCol="0">
            <a:spAutoFit/>
          </a:bodyPr>
          <a:lstStyle/>
          <a:p>
            <a:r>
              <a:rPr lang="en-US" dirty="0"/>
              <a:t>A4</a:t>
            </a:r>
          </a:p>
        </p:txBody>
      </p:sp>
      <p:sp>
        <p:nvSpPr>
          <p:cNvPr id="56" name="TextBox 55"/>
          <p:cNvSpPr txBox="1"/>
          <p:nvPr/>
        </p:nvSpPr>
        <p:spPr>
          <a:xfrm>
            <a:off x="7028719" y="1761203"/>
            <a:ext cx="431528" cy="369332"/>
          </a:xfrm>
          <a:prstGeom prst="rect">
            <a:avLst/>
          </a:prstGeom>
          <a:noFill/>
        </p:spPr>
        <p:txBody>
          <a:bodyPr wrap="none" rtlCol="0">
            <a:spAutoFit/>
          </a:bodyPr>
          <a:lstStyle/>
          <a:p>
            <a:r>
              <a:rPr lang="en-US" dirty="0"/>
              <a:t>A5</a:t>
            </a:r>
          </a:p>
        </p:txBody>
      </p:sp>
      <p:sp>
        <p:nvSpPr>
          <p:cNvPr id="57" name="TextBox 56"/>
          <p:cNvSpPr txBox="1"/>
          <p:nvPr/>
        </p:nvSpPr>
        <p:spPr>
          <a:xfrm>
            <a:off x="7942695" y="1761203"/>
            <a:ext cx="431528" cy="369332"/>
          </a:xfrm>
          <a:prstGeom prst="rect">
            <a:avLst/>
          </a:prstGeom>
          <a:noFill/>
        </p:spPr>
        <p:txBody>
          <a:bodyPr wrap="none" rtlCol="0">
            <a:spAutoFit/>
          </a:bodyPr>
          <a:lstStyle/>
          <a:p>
            <a:r>
              <a:rPr lang="en-US" dirty="0"/>
              <a:t>A6</a:t>
            </a:r>
          </a:p>
        </p:txBody>
      </p:sp>
      <p:sp>
        <p:nvSpPr>
          <p:cNvPr id="58" name="TextBox 57"/>
          <p:cNvSpPr txBox="1"/>
          <p:nvPr/>
        </p:nvSpPr>
        <p:spPr>
          <a:xfrm>
            <a:off x="8647186" y="1761203"/>
            <a:ext cx="431528" cy="369332"/>
          </a:xfrm>
          <a:prstGeom prst="rect">
            <a:avLst/>
          </a:prstGeom>
          <a:noFill/>
        </p:spPr>
        <p:txBody>
          <a:bodyPr wrap="none" rtlCol="0">
            <a:spAutoFit/>
          </a:bodyPr>
          <a:lstStyle/>
          <a:p>
            <a:r>
              <a:rPr lang="en-US" dirty="0"/>
              <a:t>A7</a:t>
            </a:r>
          </a:p>
        </p:txBody>
      </p:sp>
      <p:sp>
        <p:nvSpPr>
          <p:cNvPr id="59" name="TextBox 58"/>
          <p:cNvSpPr txBox="1"/>
          <p:nvPr/>
        </p:nvSpPr>
        <p:spPr>
          <a:xfrm>
            <a:off x="3843434" y="4735052"/>
            <a:ext cx="425116" cy="369332"/>
          </a:xfrm>
          <a:prstGeom prst="rect">
            <a:avLst/>
          </a:prstGeom>
          <a:noFill/>
        </p:spPr>
        <p:txBody>
          <a:bodyPr wrap="none" rtlCol="0">
            <a:spAutoFit/>
          </a:bodyPr>
          <a:lstStyle/>
          <a:p>
            <a:r>
              <a:rPr lang="en-US" dirty="0"/>
              <a:t>B1</a:t>
            </a:r>
          </a:p>
        </p:txBody>
      </p:sp>
      <p:sp>
        <p:nvSpPr>
          <p:cNvPr id="60" name="TextBox 59"/>
          <p:cNvSpPr txBox="1"/>
          <p:nvPr/>
        </p:nvSpPr>
        <p:spPr>
          <a:xfrm>
            <a:off x="4650094" y="4734470"/>
            <a:ext cx="425116" cy="369332"/>
          </a:xfrm>
          <a:prstGeom prst="rect">
            <a:avLst/>
          </a:prstGeom>
          <a:noFill/>
        </p:spPr>
        <p:txBody>
          <a:bodyPr wrap="none" rtlCol="0">
            <a:spAutoFit/>
          </a:bodyPr>
          <a:lstStyle/>
          <a:p>
            <a:r>
              <a:rPr lang="en-US" dirty="0"/>
              <a:t>B2</a:t>
            </a:r>
          </a:p>
        </p:txBody>
      </p:sp>
      <p:sp>
        <p:nvSpPr>
          <p:cNvPr id="61" name="TextBox 60"/>
          <p:cNvSpPr txBox="1"/>
          <p:nvPr/>
        </p:nvSpPr>
        <p:spPr>
          <a:xfrm>
            <a:off x="5352946" y="4733888"/>
            <a:ext cx="425116" cy="369332"/>
          </a:xfrm>
          <a:prstGeom prst="rect">
            <a:avLst/>
          </a:prstGeom>
          <a:noFill/>
        </p:spPr>
        <p:txBody>
          <a:bodyPr wrap="none" rtlCol="0">
            <a:spAutoFit/>
          </a:bodyPr>
          <a:lstStyle/>
          <a:p>
            <a:r>
              <a:rPr lang="en-US" dirty="0"/>
              <a:t>B3</a:t>
            </a:r>
          </a:p>
        </p:txBody>
      </p:sp>
      <p:sp>
        <p:nvSpPr>
          <p:cNvPr id="62" name="TextBox 61"/>
          <p:cNvSpPr txBox="1"/>
          <p:nvPr/>
        </p:nvSpPr>
        <p:spPr>
          <a:xfrm>
            <a:off x="6159606" y="4733306"/>
            <a:ext cx="425116" cy="369332"/>
          </a:xfrm>
          <a:prstGeom prst="rect">
            <a:avLst/>
          </a:prstGeom>
          <a:noFill/>
        </p:spPr>
        <p:txBody>
          <a:bodyPr wrap="none" rtlCol="0">
            <a:spAutoFit/>
          </a:bodyPr>
          <a:lstStyle/>
          <a:p>
            <a:r>
              <a:rPr lang="en-US" dirty="0"/>
              <a:t>B4</a:t>
            </a:r>
          </a:p>
        </p:txBody>
      </p:sp>
      <p:sp>
        <p:nvSpPr>
          <p:cNvPr id="63" name="TextBox 62"/>
          <p:cNvSpPr txBox="1"/>
          <p:nvPr/>
        </p:nvSpPr>
        <p:spPr>
          <a:xfrm>
            <a:off x="6779353" y="4733306"/>
            <a:ext cx="425116" cy="369332"/>
          </a:xfrm>
          <a:prstGeom prst="rect">
            <a:avLst/>
          </a:prstGeom>
          <a:noFill/>
        </p:spPr>
        <p:txBody>
          <a:bodyPr wrap="none" rtlCol="0">
            <a:spAutoFit/>
          </a:bodyPr>
          <a:lstStyle/>
          <a:p>
            <a:r>
              <a:rPr lang="en-US" dirty="0"/>
              <a:t>B5</a:t>
            </a:r>
          </a:p>
        </p:txBody>
      </p:sp>
      <p:sp>
        <p:nvSpPr>
          <p:cNvPr id="64" name="TextBox 63"/>
          <p:cNvSpPr txBox="1"/>
          <p:nvPr/>
        </p:nvSpPr>
        <p:spPr>
          <a:xfrm>
            <a:off x="7523025" y="4733306"/>
            <a:ext cx="425116" cy="369332"/>
          </a:xfrm>
          <a:prstGeom prst="rect">
            <a:avLst/>
          </a:prstGeom>
          <a:noFill/>
        </p:spPr>
        <p:txBody>
          <a:bodyPr wrap="none" rtlCol="0">
            <a:spAutoFit/>
          </a:bodyPr>
          <a:lstStyle/>
          <a:p>
            <a:r>
              <a:rPr lang="en-US" dirty="0"/>
              <a:t>B6</a:t>
            </a:r>
          </a:p>
        </p:txBody>
      </p:sp>
      <p:sp>
        <p:nvSpPr>
          <p:cNvPr id="65" name="TextBox 64"/>
          <p:cNvSpPr txBox="1"/>
          <p:nvPr/>
        </p:nvSpPr>
        <p:spPr>
          <a:xfrm>
            <a:off x="8227516" y="4733306"/>
            <a:ext cx="425116" cy="369332"/>
          </a:xfrm>
          <a:prstGeom prst="rect">
            <a:avLst/>
          </a:prstGeom>
          <a:noFill/>
        </p:spPr>
        <p:txBody>
          <a:bodyPr wrap="none" rtlCol="0">
            <a:spAutoFit/>
          </a:bodyPr>
          <a:lstStyle/>
          <a:p>
            <a:r>
              <a:rPr lang="en-US" dirty="0"/>
              <a:t>B7</a:t>
            </a:r>
          </a:p>
        </p:txBody>
      </p:sp>
      <p:cxnSp>
        <p:nvCxnSpPr>
          <p:cNvPr id="67" name="Straight Connector 66">
            <a:extLst>
              <a:ext uri="{FF2B5EF4-FFF2-40B4-BE49-F238E27FC236}">
                <a16:creationId xmlns:a16="http://schemas.microsoft.com/office/drawing/2014/main" id="{6205DD86-315C-53B6-CEEF-A9919650168E}"/>
              </a:ext>
            </a:extLst>
          </p:cNvPr>
          <p:cNvCxnSpPr>
            <a:cxnSpLocks/>
            <a:stCxn id="9" idx="7"/>
            <a:endCxn id="15" idx="2"/>
          </p:cNvCxnSpPr>
          <p:nvPr/>
        </p:nvCxnSpPr>
        <p:spPr>
          <a:xfrm>
            <a:off x="3955037" y="2261690"/>
            <a:ext cx="171254"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6205DD86-315C-53B6-CEEF-A9919650168E}"/>
              </a:ext>
            </a:extLst>
          </p:cNvPr>
          <p:cNvCxnSpPr>
            <a:cxnSpLocks/>
            <a:stCxn id="9" idx="7"/>
            <a:endCxn id="17" idx="3"/>
          </p:cNvCxnSpPr>
          <p:nvPr/>
        </p:nvCxnSpPr>
        <p:spPr>
          <a:xfrm>
            <a:off x="3955037" y="2261690"/>
            <a:ext cx="1559529"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a:extLst>
              <a:ext uri="{FF2B5EF4-FFF2-40B4-BE49-F238E27FC236}">
                <a16:creationId xmlns:a16="http://schemas.microsoft.com/office/drawing/2014/main" id="{6205DD86-315C-53B6-CEEF-A9919650168E}"/>
              </a:ext>
            </a:extLst>
          </p:cNvPr>
          <p:cNvCxnSpPr>
            <a:cxnSpLocks/>
            <a:stCxn id="9" idx="7"/>
            <a:endCxn id="16" idx="3"/>
          </p:cNvCxnSpPr>
          <p:nvPr/>
        </p:nvCxnSpPr>
        <p:spPr>
          <a:xfrm>
            <a:off x="3955037" y="2261690"/>
            <a:ext cx="821637"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6205DD86-315C-53B6-CEEF-A9919650168E}"/>
              </a:ext>
            </a:extLst>
          </p:cNvPr>
          <p:cNvCxnSpPr>
            <a:cxnSpLocks/>
            <a:stCxn id="10" idx="6"/>
            <a:endCxn id="17" idx="3"/>
          </p:cNvCxnSpPr>
          <p:nvPr/>
        </p:nvCxnSpPr>
        <p:spPr>
          <a:xfrm>
            <a:off x="4605420" y="2282778"/>
            <a:ext cx="90914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6205DD86-315C-53B6-CEEF-A9919650168E}"/>
              </a:ext>
            </a:extLst>
          </p:cNvPr>
          <p:cNvCxnSpPr>
            <a:cxnSpLocks/>
            <a:stCxn id="10" idx="6"/>
            <a:endCxn id="18" idx="3"/>
          </p:cNvCxnSpPr>
          <p:nvPr/>
        </p:nvCxnSpPr>
        <p:spPr>
          <a:xfrm>
            <a:off x="4605420" y="2282778"/>
            <a:ext cx="1647038"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10" idx="6"/>
            <a:endCxn id="16" idx="3"/>
          </p:cNvCxnSpPr>
          <p:nvPr/>
        </p:nvCxnSpPr>
        <p:spPr>
          <a:xfrm>
            <a:off x="4605420" y="2282778"/>
            <a:ext cx="171254"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11" idx="6"/>
            <a:endCxn id="19" idx="2"/>
          </p:cNvCxnSpPr>
          <p:nvPr/>
        </p:nvCxnSpPr>
        <p:spPr>
          <a:xfrm>
            <a:off x="5458308" y="2282778"/>
            <a:ext cx="154180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6205DD86-315C-53B6-CEEF-A9919650168E}"/>
              </a:ext>
            </a:extLst>
          </p:cNvPr>
          <p:cNvCxnSpPr>
            <a:cxnSpLocks/>
            <a:stCxn id="11" idx="6"/>
            <a:endCxn id="18" idx="3"/>
          </p:cNvCxnSpPr>
          <p:nvPr/>
        </p:nvCxnSpPr>
        <p:spPr>
          <a:xfrm>
            <a:off x="5458308" y="2282778"/>
            <a:ext cx="79415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a:extLst>
              <a:ext uri="{FF2B5EF4-FFF2-40B4-BE49-F238E27FC236}">
                <a16:creationId xmlns:a16="http://schemas.microsoft.com/office/drawing/2014/main" id="{6205DD86-315C-53B6-CEEF-A9919650168E}"/>
              </a:ext>
            </a:extLst>
          </p:cNvPr>
          <p:cNvCxnSpPr>
            <a:cxnSpLocks/>
            <a:stCxn id="12" idx="7"/>
            <a:endCxn id="20" idx="3"/>
          </p:cNvCxnSpPr>
          <p:nvPr/>
        </p:nvCxnSpPr>
        <p:spPr>
          <a:xfrm>
            <a:off x="6284050" y="2261690"/>
            <a:ext cx="1436006"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12" idx="7"/>
            <a:endCxn id="19" idx="2"/>
          </p:cNvCxnSpPr>
          <p:nvPr/>
        </p:nvCxnSpPr>
        <p:spPr>
          <a:xfrm>
            <a:off x="6284050" y="2261690"/>
            <a:ext cx="716066"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6205DD86-315C-53B6-CEEF-A9919650168E}"/>
              </a:ext>
            </a:extLst>
          </p:cNvPr>
          <p:cNvCxnSpPr>
            <a:cxnSpLocks/>
            <a:stCxn id="13" idx="6"/>
            <a:endCxn id="21" idx="3"/>
          </p:cNvCxnSpPr>
          <p:nvPr/>
        </p:nvCxnSpPr>
        <p:spPr>
          <a:xfrm>
            <a:off x="7144116" y="2282778"/>
            <a:ext cx="1274792"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05DD86-315C-53B6-CEEF-A9919650168E}"/>
              </a:ext>
            </a:extLst>
          </p:cNvPr>
          <p:cNvCxnSpPr>
            <a:cxnSpLocks/>
            <a:stCxn id="13" idx="6"/>
            <a:endCxn id="20" idx="3"/>
          </p:cNvCxnSpPr>
          <p:nvPr/>
        </p:nvCxnSpPr>
        <p:spPr>
          <a:xfrm>
            <a:off x="7144116" y="2282778"/>
            <a:ext cx="575940"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14" idx="6"/>
            <a:endCxn id="21" idx="3"/>
          </p:cNvCxnSpPr>
          <p:nvPr/>
        </p:nvCxnSpPr>
        <p:spPr>
          <a:xfrm>
            <a:off x="7986689" y="2282778"/>
            <a:ext cx="432219" cy="2175373"/>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4" idx="5"/>
            <a:endCxn id="17" idx="3"/>
          </p:cNvCxnSpPr>
          <p:nvPr/>
        </p:nvCxnSpPr>
        <p:spPr>
          <a:xfrm flipH="1">
            <a:off x="5514566" y="2261690"/>
            <a:ext cx="2421211" cy="2196461"/>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a:extLst>
              <a:ext uri="{FF2B5EF4-FFF2-40B4-BE49-F238E27FC236}">
                <a16:creationId xmlns:a16="http://schemas.microsoft.com/office/drawing/2014/main" id="{6205DD86-315C-53B6-CEEF-A9919650168E}"/>
              </a:ext>
            </a:extLst>
          </p:cNvPr>
          <p:cNvCxnSpPr>
            <a:cxnSpLocks/>
            <a:stCxn id="29" idx="6"/>
            <a:endCxn id="20" idx="2"/>
          </p:cNvCxnSpPr>
          <p:nvPr/>
        </p:nvCxnSpPr>
        <p:spPr>
          <a:xfrm flipH="1">
            <a:off x="7770968" y="2282778"/>
            <a:ext cx="980338"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a:extLst>
              <a:ext uri="{FF2B5EF4-FFF2-40B4-BE49-F238E27FC236}">
                <a16:creationId xmlns:a16="http://schemas.microsoft.com/office/drawing/2014/main" id="{6205DD86-315C-53B6-CEEF-A9919650168E}"/>
              </a:ext>
            </a:extLst>
          </p:cNvPr>
          <p:cNvCxnSpPr>
            <a:cxnSpLocks/>
            <a:stCxn id="29" idx="6"/>
            <a:endCxn id="15" idx="2"/>
          </p:cNvCxnSpPr>
          <p:nvPr/>
        </p:nvCxnSpPr>
        <p:spPr>
          <a:xfrm flipH="1">
            <a:off x="4126291" y="2282778"/>
            <a:ext cx="4625015" cy="2154285"/>
          </a:xfrm>
          <a:prstGeom prst="lin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814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500" fill="hold"/>
                                        <p:tgtEl>
                                          <p:spTgt spid="67"/>
                                        </p:tgtEl>
                                        <p:attrNameLst>
                                          <p:attrName>stroke.color</p:attrName>
                                        </p:attrNameLst>
                                      </p:cBhvr>
                                      <p:to>
                                        <a:schemeClr val="accent2"/>
                                      </p:to>
                                    </p:animClr>
                                    <p:set>
                                      <p:cBhvr>
                                        <p:cTn id="97" dur="500" fill="hold"/>
                                        <p:tgtEl>
                                          <p:spTgt spid="67"/>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42" presetClass="exit" presetSubtype="0" fill="hold" nodeType="clickEffect">
                                  <p:stCondLst>
                                    <p:cond delay="0"/>
                                  </p:stCondLst>
                                  <p:childTnLst>
                                    <p:animEffect transition="out" filter="fade">
                                      <p:cBhvr>
                                        <p:cTn id="101" dur="1000"/>
                                        <p:tgtEl>
                                          <p:spTgt spid="68"/>
                                        </p:tgtEl>
                                      </p:cBhvr>
                                    </p:animEffect>
                                    <p:anim calcmode="lin" valueType="num">
                                      <p:cBhvr>
                                        <p:cTn id="102" dur="1000"/>
                                        <p:tgtEl>
                                          <p:spTgt spid="68"/>
                                        </p:tgtEl>
                                        <p:attrNameLst>
                                          <p:attrName>ppt_x</p:attrName>
                                        </p:attrNameLst>
                                      </p:cBhvr>
                                      <p:tavLst>
                                        <p:tav tm="0">
                                          <p:val>
                                            <p:strVal val="ppt_x"/>
                                          </p:val>
                                        </p:tav>
                                        <p:tav tm="100000">
                                          <p:val>
                                            <p:strVal val="ppt_x"/>
                                          </p:val>
                                        </p:tav>
                                      </p:tavLst>
                                    </p:anim>
                                    <p:anim calcmode="lin" valueType="num">
                                      <p:cBhvr>
                                        <p:cTn id="103" dur="1000"/>
                                        <p:tgtEl>
                                          <p:spTgt spid="68"/>
                                        </p:tgtEl>
                                        <p:attrNameLst>
                                          <p:attrName>ppt_y</p:attrName>
                                        </p:attrNameLst>
                                      </p:cBhvr>
                                      <p:tavLst>
                                        <p:tav tm="0">
                                          <p:val>
                                            <p:strVal val="ppt_y"/>
                                          </p:val>
                                        </p:tav>
                                        <p:tav tm="100000">
                                          <p:val>
                                            <p:strVal val="ppt_y+.1"/>
                                          </p:val>
                                        </p:tav>
                                      </p:tavLst>
                                    </p:anim>
                                    <p:set>
                                      <p:cBhvr>
                                        <p:cTn id="104" dur="1" fill="hold">
                                          <p:stCondLst>
                                            <p:cond delay="999"/>
                                          </p:stCondLst>
                                        </p:cTn>
                                        <p:tgtEl>
                                          <p:spTgt spid="68"/>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1000"/>
                                        <p:tgtEl>
                                          <p:spTgt spid="69"/>
                                        </p:tgtEl>
                                      </p:cBhvr>
                                    </p:animEffect>
                                    <p:anim calcmode="lin" valueType="num">
                                      <p:cBhvr>
                                        <p:cTn id="107" dur="1000"/>
                                        <p:tgtEl>
                                          <p:spTgt spid="69"/>
                                        </p:tgtEl>
                                        <p:attrNameLst>
                                          <p:attrName>ppt_x</p:attrName>
                                        </p:attrNameLst>
                                      </p:cBhvr>
                                      <p:tavLst>
                                        <p:tav tm="0">
                                          <p:val>
                                            <p:strVal val="ppt_x"/>
                                          </p:val>
                                        </p:tav>
                                        <p:tav tm="100000">
                                          <p:val>
                                            <p:strVal val="ppt_x"/>
                                          </p:val>
                                        </p:tav>
                                      </p:tavLst>
                                    </p:anim>
                                    <p:anim calcmode="lin" valueType="num">
                                      <p:cBhvr>
                                        <p:cTn id="108" dur="1000"/>
                                        <p:tgtEl>
                                          <p:spTgt spid="69"/>
                                        </p:tgtEl>
                                        <p:attrNameLst>
                                          <p:attrName>ppt_y</p:attrName>
                                        </p:attrNameLst>
                                      </p:cBhvr>
                                      <p:tavLst>
                                        <p:tav tm="0">
                                          <p:val>
                                            <p:strVal val="ppt_y"/>
                                          </p:val>
                                        </p:tav>
                                        <p:tav tm="100000">
                                          <p:val>
                                            <p:strVal val="ppt_y+.1"/>
                                          </p:val>
                                        </p:tav>
                                      </p:tavLst>
                                    </p:anim>
                                    <p:set>
                                      <p:cBhvr>
                                        <p:cTn id="109" dur="1" fill="hold">
                                          <p:stCondLst>
                                            <p:cond delay="999"/>
                                          </p:stCondLst>
                                        </p:cTn>
                                        <p:tgtEl>
                                          <p:spTgt spid="69"/>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1000"/>
                                        <p:tgtEl>
                                          <p:spTgt spid="115"/>
                                        </p:tgtEl>
                                      </p:cBhvr>
                                    </p:animEffect>
                                    <p:anim calcmode="lin" valueType="num">
                                      <p:cBhvr>
                                        <p:cTn id="112" dur="1000"/>
                                        <p:tgtEl>
                                          <p:spTgt spid="115"/>
                                        </p:tgtEl>
                                        <p:attrNameLst>
                                          <p:attrName>ppt_x</p:attrName>
                                        </p:attrNameLst>
                                      </p:cBhvr>
                                      <p:tavLst>
                                        <p:tav tm="0">
                                          <p:val>
                                            <p:strVal val="ppt_x"/>
                                          </p:val>
                                        </p:tav>
                                        <p:tav tm="100000">
                                          <p:val>
                                            <p:strVal val="ppt_x"/>
                                          </p:val>
                                        </p:tav>
                                      </p:tavLst>
                                    </p:anim>
                                    <p:anim calcmode="lin" valueType="num">
                                      <p:cBhvr>
                                        <p:cTn id="113" dur="1000"/>
                                        <p:tgtEl>
                                          <p:spTgt spid="115"/>
                                        </p:tgtEl>
                                        <p:attrNameLst>
                                          <p:attrName>ppt_y</p:attrName>
                                        </p:attrNameLst>
                                      </p:cBhvr>
                                      <p:tavLst>
                                        <p:tav tm="0">
                                          <p:val>
                                            <p:strVal val="ppt_y"/>
                                          </p:val>
                                        </p:tav>
                                        <p:tav tm="100000">
                                          <p:val>
                                            <p:strVal val="ppt_y+.1"/>
                                          </p:val>
                                        </p:tav>
                                      </p:tavLst>
                                    </p:anim>
                                    <p:set>
                                      <p:cBhvr>
                                        <p:cTn id="114" dur="1" fill="hold">
                                          <p:stCondLst>
                                            <p:cond delay="999"/>
                                          </p:stCondLst>
                                        </p:cTn>
                                        <p:tgtEl>
                                          <p:spTgt spid="11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7" presetClass="emph" presetSubtype="2" fill="hold" nodeType="clickEffect">
                                  <p:stCondLst>
                                    <p:cond delay="0"/>
                                  </p:stCondLst>
                                  <p:childTnLst>
                                    <p:animClr clrSpc="rgb" dir="cw">
                                      <p:cBhvr>
                                        <p:cTn id="118" dur="500" fill="hold"/>
                                        <p:tgtEl>
                                          <p:spTgt spid="83"/>
                                        </p:tgtEl>
                                        <p:attrNameLst>
                                          <p:attrName>stroke.color</p:attrName>
                                        </p:attrNameLst>
                                      </p:cBhvr>
                                      <p:to>
                                        <a:schemeClr val="accent2"/>
                                      </p:to>
                                    </p:animClr>
                                    <p:set>
                                      <p:cBhvr>
                                        <p:cTn id="119" dur="500" fill="hold"/>
                                        <p:tgtEl>
                                          <p:spTgt spid="83"/>
                                        </p:tgtEl>
                                        <p:attrNameLst>
                                          <p:attrName>stroke.on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42" presetClass="exit" presetSubtype="0" fill="hold" nodeType="clickEffect">
                                  <p:stCondLst>
                                    <p:cond delay="0"/>
                                  </p:stCondLst>
                                  <p:childTnLst>
                                    <p:animEffect transition="out" filter="fade">
                                      <p:cBhvr>
                                        <p:cTn id="123" dur="1000"/>
                                        <p:tgtEl>
                                          <p:spTgt spid="77"/>
                                        </p:tgtEl>
                                      </p:cBhvr>
                                    </p:animEffect>
                                    <p:anim calcmode="lin" valueType="num">
                                      <p:cBhvr>
                                        <p:cTn id="124" dur="1000"/>
                                        <p:tgtEl>
                                          <p:spTgt spid="77"/>
                                        </p:tgtEl>
                                        <p:attrNameLst>
                                          <p:attrName>ppt_x</p:attrName>
                                        </p:attrNameLst>
                                      </p:cBhvr>
                                      <p:tavLst>
                                        <p:tav tm="0">
                                          <p:val>
                                            <p:strVal val="ppt_x"/>
                                          </p:val>
                                        </p:tav>
                                        <p:tav tm="100000">
                                          <p:val>
                                            <p:strVal val="ppt_x"/>
                                          </p:val>
                                        </p:tav>
                                      </p:tavLst>
                                    </p:anim>
                                    <p:anim calcmode="lin" valueType="num">
                                      <p:cBhvr>
                                        <p:cTn id="125" dur="1000"/>
                                        <p:tgtEl>
                                          <p:spTgt spid="77"/>
                                        </p:tgtEl>
                                        <p:attrNameLst>
                                          <p:attrName>ppt_y</p:attrName>
                                        </p:attrNameLst>
                                      </p:cBhvr>
                                      <p:tavLst>
                                        <p:tav tm="0">
                                          <p:val>
                                            <p:strVal val="ppt_y"/>
                                          </p:val>
                                        </p:tav>
                                        <p:tav tm="100000">
                                          <p:val>
                                            <p:strVal val="ppt_y+.1"/>
                                          </p:val>
                                        </p:tav>
                                      </p:tavLst>
                                    </p:anim>
                                    <p:set>
                                      <p:cBhvr>
                                        <p:cTn id="126" dur="1" fill="hold">
                                          <p:stCondLst>
                                            <p:cond delay="999"/>
                                          </p:stCondLst>
                                        </p:cTn>
                                        <p:tgtEl>
                                          <p:spTgt spid="77"/>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000"/>
                                        <p:tgtEl>
                                          <p:spTgt spid="80"/>
                                        </p:tgtEl>
                                      </p:cBhvr>
                                    </p:animEffect>
                                    <p:anim calcmode="lin" valueType="num">
                                      <p:cBhvr>
                                        <p:cTn id="129" dur="1000"/>
                                        <p:tgtEl>
                                          <p:spTgt spid="80"/>
                                        </p:tgtEl>
                                        <p:attrNameLst>
                                          <p:attrName>ppt_x</p:attrName>
                                        </p:attrNameLst>
                                      </p:cBhvr>
                                      <p:tavLst>
                                        <p:tav tm="0">
                                          <p:val>
                                            <p:strVal val="ppt_x"/>
                                          </p:val>
                                        </p:tav>
                                        <p:tav tm="100000">
                                          <p:val>
                                            <p:strVal val="ppt_x"/>
                                          </p:val>
                                        </p:tav>
                                      </p:tavLst>
                                    </p:anim>
                                    <p:anim calcmode="lin" valueType="num">
                                      <p:cBhvr>
                                        <p:cTn id="130" dur="1000"/>
                                        <p:tgtEl>
                                          <p:spTgt spid="80"/>
                                        </p:tgtEl>
                                        <p:attrNameLst>
                                          <p:attrName>ppt_y</p:attrName>
                                        </p:attrNameLst>
                                      </p:cBhvr>
                                      <p:tavLst>
                                        <p:tav tm="0">
                                          <p:val>
                                            <p:strVal val="ppt_y"/>
                                          </p:val>
                                        </p:tav>
                                        <p:tav tm="100000">
                                          <p:val>
                                            <p:strVal val="ppt_y+.1"/>
                                          </p:val>
                                        </p:tav>
                                      </p:tavLst>
                                    </p:anim>
                                    <p:set>
                                      <p:cBhvr>
                                        <p:cTn id="131" dur="1" fill="hold">
                                          <p:stCondLst>
                                            <p:cond delay="999"/>
                                          </p:stCondLst>
                                        </p:cTn>
                                        <p:tgtEl>
                                          <p:spTgt spid="80"/>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7" presetClass="emph" presetSubtype="2" fill="hold" nodeType="clickEffect">
                                  <p:stCondLst>
                                    <p:cond delay="0"/>
                                  </p:stCondLst>
                                  <p:childTnLst>
                                    <p:animClr clrSpc="rgb" dir="cw">
                                      <p:cBhvr>
                                        <p:cTn id="135" dur="500" fill="hold"/>
                                        <p:tgtEl>
                                          <p:spTgt spid="91"/>
                                        </p:tgtEl>
                                        <p:attrNameLst>
                                          <p:attrName>stroke.color</p:attrName>
                                        </p:attrNameLst>
                                      </p:cBhvr>
                                      <p:to>
                                        <a:schemeClr val="accent2"/>
                                      </p:to>
                                    </p:animClr>
                                    <p:set>
                                      <p:cBhvr>
                                        <p:cTn id="136" dur="500" fill="hold"/>
                                        <p:tgtEl>
                                          <p:spTgt spid="91"/>
                                        </p:tgtEl>
                                        <p:attrNameLst>
                                          <p:attrName>stroke.on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42" presetClass="exit" presetSubtype="0" fill="hold" nodeType="clickEffect">
                                  <p:stCondLst>
                                    <p:cond delay="0"/>
                                  </p:stCondLst>
                                  <p:childTnLst>
                                    <p:animEffect transition="out" filter="fade">
                                      <p:cBhvr>
                                        <p:cTn id="140" dur="1000"/>
                                        <p:tgtEl>
                                          <p:spTgt spid="86"/>
                                        </p:tgtEl>
                                      </p:cBhvr>
                                    </p:animEffect>
                                    <p:anim calcmode="lin" valueType="num">
                                      <p:cBhvr>
                                        <p:cTn id="141" dur="1000"/>
                                        <p:tgtEl>
                                          <p:spTgt spid="86"/>
                                        </p:tgtEl>
                                        <p:attrNameLst>
                                          <p:attrName>ppt_x</p:attrName>
                                        </p:attrNameLst>
                                      </p:cBhvr>
                                      <p:tavLst>
                                        <p:tav tm="0">
                                          <p:val>
                                            <p:strVal val="ppt_x"/>
                                          </p:val>
                                        </p:tav>
                                        <p:tav tm="100000">
                                          <p:val>
                                            <p:strVal val="ppt_x"/>
                                          </p:val>
                                        </p:tav>
                                      </p:tavLst>
                                    </p:anim>
                                    <p:anim calcmode="lin" valueType="num">
                                      <p:cBhvr>
                                        <p:cTn id="142" dur="1000"/>
                                        <p:tgtEl>
                                          <p:spTgt spid="86"/>
                                        </p:tgtEl>
                                        <p:attrNameLst>
                                          <p:attrName>ppt_y</p:attrName>
                                        </p:attrNameLst>
                                      </p:cBhvr>
                                      <p:tavLst>
                                        <p:tav tm="0">
                                          <p:val>
                                            <p:strVal val="ppt_y"/>
                                          </p:val>
                                        </p:tav>
                                        <p:tav tm="100000">
                                          <p:val>
                                            <p:strVal val="ppt_y+.1"/>
                                          </p:val>
                                        </p:tav>
                                      </p:tavLst>
                                    </p:anim>
                                    <p:set>
                                      <p:cBhvr>
                                        <p:cTn id="143" dur="1" fill="hold">
                                          <p:stCondLst>
                                            <p:cond delay="999"/>
                                          </p:stCondLst>
                                        </p:cTn>
                                        <p:tgtEl>
                                          <p:spTgt spid="86"/>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7" presetClass="emph" presetSubtype="2" fill="hold" nodeType="clickEffect">
                                  <p:stCondLst>
                                    <p:cond delay="0"/>
                                  </p:stCondLst>
                                  <p:childTnLst>
                                    <p:animClr clrSpc="rgb" dir="cw">
                                      <p:cBhvr>
                                        <p:cTn id="147" dur="500" fill="hold"/>
                                        <p:tgtEl>
                                          <p:spTgt spid="97"/>
                                        </p:tgtEl>
                                        <p:attrNameLst>
                                          <p:attrName>stroke.color</p:attrName>
                                        </p:attrNameLst>
                                      </p:cBhvr>
                                      <p:to>
                                        <a:schemeClr val="accent2"/>
                                      </p:to>
                                    </p:animClr>
                                    <p:set>
                                      <p:cBhvr>
                                        <p:cTn id="148" dur="500" fill="hold"/>
                                        <p:tgtEl>
                                          <p:spTgt spid="97"/>
                                        </p:tgtEl>
                                        <p:attrNameLst>
                                          <p:attrName>stroke.on</p:attrName>
                                        </p:attrNameLst>
                                      </p:cBhvr>
                                      <p:to>
                                        <p:strVal val="true"/>
                                      </p:to>
                                    </p:set>
                                  </p:childTnLst>
                                </p:cTn>
                              </p:par>
                            </p:childTnLst>
                          </p:cTn>
                        </p:par>
                      </p:childTnLst>
                    </p:cTn>
                  </p:par>
                  <p:par>
                    <p:cTn id="149" fill="hold">
                      <p:stCondLst>
                        <p:cond delay="indefinite"/>
                      </p:stCondLst>
                      <p:childTnLst>
                        <p:par>
                          <p:cTn id="150" fill="hold">
                            <p:stCondLst>
                              <p:cond delay="0"/>
                            </p:stCondLst>
                            <p:childTnLst>
                              <p:par>
                                <p:cTn id="151" presetID="42" presetClass="exit" presetSubtype="0" fill="hold" nodeType="clickEffect">
                                  <p:stCondLst>
                                    <p:cond delay="0"/>
                                  </p:stCondLst>
                                  <p:childTnLst>
                                    <p:animEffect transition="out" filter="fade">
                                      <p:cBhvr>
                                        <p:cTn id="152" dur="1000"/>
                                        <p:tgtEl>
                                          <p:spTgt spid="94"/>
                                        </p:tgtEl>
                                      </p:cBhvr>
                                    </p:animEffect>
                                    <p:anim calcmode="lin" valueType="num">
                                      <p:cBhvr>
                                        <p:cTn id="153" dur="1000"/>
                                        <p:tgtEl>
                                          <p:spTgt spid="94"/>
                                        </p:tgtEl>
                                        <p:attrNameLst>
                                          <p:attrName>ppt_x</p:attrName>
                                        </p:attrNameLst>
                                      </p:cBhvr>
                                      <p:tavLst>
                                        <p:tav tm="0">
                                          <p:val>
                                            <p:strVal val="ppt_x"/>
                                          </p:val>
                                        </p:tav>
                                        <p:tav tm="100000">
                                          <p:val>
                                            <p:strVal val="ppt_x"/>
                                          </p:val>
                                        </p:tav>
                                      </p:tavLst>
                                    </p:anim>
                                    <p:anim calcmode="lin" valueType="num">
                                      <p:cBhvr>
                                        <p:cTn id="154" dur="1000"/>
                                        <p:tgtEl>
                                          <p:spTgt spid="94"/>
                                        </p:tgtEl>
                                        <p:attrNameLst>
                                          <p:attrName>ppt_y</p:attrName>
                                        </p:attrNameLst>
                                      </p:cBhvr>
                                      <p:tavLst>
                                        <p:tav tm="0">
                                          <p:val>
                                            <p:strVal val="ppt_y"/>
                                          </p:val>
                                        </p:tav>
                                        <p:tav tm="100000">
                                          <p:val>
                                            <p:strVal val="ppt_y+.1"/>
                                          </p:val>
                                        </p:tav>
                                      </p:tavLst>
                                    </p:anim>
                                    <p:set>
                                      <p:cBhvr>
                                        <p:cTn id="155" dur="1" fill="hold">
                                          <p:stCondLst>
                                            <p:cond delay="999"/>
                                          </p:stCondLst>
                                        </p:cTn>
                                        <p:tgtEl>
                                          <p:spTgt spid="94"/>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7" presetClass="emph" presetSubtype="2" fill="hold" nodeType="clickEffect">
                                  <p:stCondLst>
                                    <p:cond delay="0"/>
                                  </p:stCondLst>
                                  <p:childTnLst>
                                    <p:animClr clrSpc="rgb" dir="cw">
                                      <p:cBhvr>
                                        <p:cTn id="159" dur="500" fill="hold"/>
                                        <p:tgtEl>
                                          <p:spTgt spid="100"/>
                                        </p:tgtEl>
                                        <p:attrNameLst>
                                          <p:attrName>stroke.color</p:attrName>
                                        </p:attrNameLst>
                                      </p:cBhvr>
                                      <p:to>
                                        <a:schemeClr val="accent2"/>
                                      </p:to>
                                    </p:animClr>
                                    <p:set>
                                      <p:cBhvr>
                                        <p:cTn id="160" dur="500" fill="hold"/>
                                        <p:tgtEl>
                                          <p:spTgt spid="100"/>
                                        </p:tgtEl>
                                        <p:attrNameLst>
                                          <p:attrName>stroke.on</p:attrName>
                                        </p:attrNameLst>
                                      </p:cBhvr>
                                      <p:to>
                                        <p:strVal val="true"/>
                                      </p:to>
                                    </p:set>
                                  </p:childTnLst>
                                </p:cTn>
                              </p:par>
                            </p:childTnLst>
                          </p:cTn>
                        </p:par>
                      </p:childTnLst>
                    </p:cTn>
                  </p:par>
                  <p:par>
                    <p:cTn id="161" fill="hold">
                      <p:stCondLst>
                        <p:cond delay="indefinite"/>
                      </p:stCondLst>
                      <p:childTnLst>
                        <p:par>
                          <p:cTn id="162" fill="hold">
                            <p:stCondLst>
                              <p:cond delay="0"/>
                            </p:stCondLst>
                            <p:childTnLst>
                              <p:par>
                                <p:cTn id="163" presetID="42" presetClass="exit" presetSubtype="0" fill="hold" nodeType="clickEffect">
                                  <p:stCondLst>
                                    <p:cond delay="0"/>
                                  </p:stCondLst>
                                  <p:childTnLst>
                                    <p:animEffect transition="out" filter="fade">
                                      <p:cBhvr>
                                        <p:cTn id="164" dur="1000"/>
                                        <p:tgtEl>
                                          <p:spTgt spid="103"/>
                                        </p:tgtEl>
                                      </p:cBhvr>
                                    </p:animEffect>
                                    <p:anim calcmode="lin" valueType="num">
                                      <p:cBhvr>
                                        <p:cTn id="165" dur="1000"/>
                                        <p:tgtEl>
                                          <p:spTgt spid="103"/>
                                        </p:tgtEl>
                                        <p:attrNameLst>
                                          <p:attrName>ppt_x</p:attrName>
                                        </p:attrNameLst>
                                      </p:cBhvr>
                                      <p:tavLst>
                                        <p:tav tm="0">
                                          <p:val>
                                            <p:strVal val="ppt_x"/>
                                          </p:val>
                                        </p:tav>
                                        <p:tav tm="100000">
                                          <p:val>
                                            <p:strVal val="ppt_x"/>
                                          </p:val>
                                        </p:tav>
                                      </p:tavLst>
                                    </p:anim>
                                    <p:anim calcmode="lin" valueType="num">
                                      <p:cBhvr>
                                        <p:cTn id="166" dur="1000"/>
                                        <p:tgtEl>
                                          <p:spTgt spid="103"/>
                                        </p:tgtEl>
                                        <p:attrNameLst>
                                          <p:attrName>ppt_y</p:attrName>
                                        </p:attrNameLst>
                                      </p:cBhvr>
                                      <p:tavLst>
                                        <p:tav tm="0">
                                          <p:val>
                                            <p:strVal val="ppt_y"/>
                                          </p:val>
                                        </p:tav>
                                        <p:tav tm="100000">
                                          <p:val>
                                            <p:strVal val="ppt_y+.1"/>
                                          </p:val>
                                        </p:tav>
                                      </p:tavLst>
                                    </p:anim>
                                    <p:set>
                                      <p:cBhvr>
                                        <p:cTn id="167" dur="1" fill="hold">
                                          <p:stCondLst>
                                            <p:cond delay="999"/>
                                          </p:stCondLst>
                                        </p:cTn>
                                        <p:tgtEl>
                                          <p:spTgt spid="103"/>
                                        </p:tgtEl>
                                        <p:attrNameLst>
                                          <p:attrName>style.visibility</p:attrName>
                                        </p:attrNameLst>
                                      </p:cBhvr>
                                      <p:to>
                                        <p:strVal val="hidden"/>
                                      </p:to>
                                    </p:set>
                                  </p:childTnLst>
                                </p:cTn>
                              </p:par>
                              <p:par>
                                <p:cTn id="168" presetID="42" presetClass="exit" presetSubtype="0" fill="hold" nodeType="withEffect">
                                  <p:stCondLst>
                                    <p:cond delay="0"/>
                                  </p:stCondLst>
                                  <p:childTnLst>
                                    <p:animEffect transition="out" filter="fade">
                                      <p:cBhvr>
                                        <p:cTn id="169" dur="1000"/>
                                        <p:tgtEl>
                                          <p:spTgt spid="106"/>
                                        </p:tgtEl>
                                      </p:cBhvr>
                                    </p:animEffect>
                                    <p:anim calcmode="lin" valueType="num">
                                      <p:cBhvr>
                                        <p:cTn id="170" dur="1000"/>
                                        <p:tgtEl>
                                          <p:spTgt spid="106"/>
                                        </p:tgtEl>
                                        <p:attrNameLst>
                                          <p:attrName>ppt_x</p:attrName>
                                        </p:attrNameLst>
                                      </p:cBhvr>
                                      <p:tavLst>
                                        <p:tav tm="0">
                                          <p:val>
                                            <p:strVal val="ppt_x"/>
                                          </p:val>
                                        </p:tav>
                                        <p:tav tm="100000">
                                          <p:val>
                                            <p:strVal val="ppt_x"/>
                                          </p:val>
                                        </p:tav>
                                      </p:tavLst>
                                    </p:anim>
                                    <p:anim calcmode="lin" valueType="num">
                                      <p:cBhvr>
                                        <p:cTn id="171" dur="1000"/>
                                        <p:tgtEl>
                                          <p:spTgt spid="106"/>
                                        </p:tgtEl>
                                        <p:attrNameLst>
                                          <p:attrName>ppt_y</p:attrName>
                                        </p:attrNameLst>
                                      </p:cBhvr>
                                      <p:tavLst>
                                        <p:tav tm="0">
                                          <p:val>
                                            <p:strVal val="ppt_y"/>
                                          </p:val>
                                        </p:tav>
                                        <p:tav tm="100000">
                                          <p:val>
                                            <p:strVal val="ppt_y+.1"/>
                                          </p:val>
                                        </p:tav>
                                      </p:tavLst>
                                    </p:anim>
                                    <p:set>
                                      <p:cBhvr>
                                        <p:cTn id="172" dur="1" fill="hold">
                                          <p:stCondLst>
                                            <p:cond delay="999"/>
                                          </p:stCondLst>
                                        </p:cTn>
                                        <p:tgtEl>
                                          <p:spTgt spid="10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7" presetClass="emph" presetSubtype="2" fill="hold" nodeType="clickEffect">
                                  <p:stCondLst>
                                    <p:cond delay="0"/>
                                  </p:stCondLst>
                                  <p:childTnLst>
                                    <p:animClr clrSpc="rgb" dir="cw">
                                      <p:cBhvr>
                                        <p:cTn id="176" dur="500" fill="hold"/>
                                        <p:tgtEl>
                                          <p:spTgt spid="112"/>
                                        </p:tgtEl>
                                        <p:attrNameLst>
                                          <p:attrName>stroke.color</p:attrName>
                                        </p:attrNameLst>
                                      </p:cBhvr>
                                      <p:to>
                                        <a:schemeClr val="accent2"/>
                                      </p:to>
                                    </p:animClr>
                                    <p:set>
                                      <p:cBhvr>
                                        <p:cTn id="177" dur="500" fill="hold"/>
                                        <p:tgtEl>
                                          <p:spTgt spid="112"/>
                                        </p:tgtEl>
                                        <p:attrNameLst>
                                          <p:attrName>stroke.on</p:attrName>
                                        </p:attrNameLst>
                                      </p:cBhvr>
                                      <p:to>
                                        <p:strVal val="true"/>
                                      </p:to>
                                    </p:set>
                                  </p:childTnLst>
                                </p:cTn>
                              </p:par>
                            </p:childTnLst>
                          </p:cTn>
                        </p:par>
                      </p:childTnLst>
                    </p:cTn>
                  </p:par>
                  <p:par>
                    <p:cTn id="178" fill="hold">
                      <p:stCondLst>
                        <p:cond delay="indefinite"/>
                      </p:stCondLst>
                      <p:childTnLst>
                        <p:par>
                          <p:cTn id="179" fill="hold">
                            <p:stCondLst>
                              <p:cond delay="0"/>
                            </p:stCondLst>
                            <p:childTnLst>
                              <p:par>
                                <p:cTn id="180" presetID="7" presetClass="emph" presetSubtype="2" fill="hold" nodeType="clickEffect">
                                  <p:stCondLst>
                                    <p:cond delay="0"/>
                                  </p:stCondLst>
                                  <p:childTnLst>
                                    <p:animClr clrSpc="rgb" dir="cw">
                                      <p:cBhvr>
                                        <p:cTn id="181" dur="500" fill="hold"/>
                                        <p:tgtEl>
                                          <p:spTgt spid="109"/>
                                        </p:tgtEl>
                                        <p:attrNameLst>
                                          <p:attrName>stroke.color</p:attrName>
                                        </p:attrNameLst>
                                      </p:cBhvr>
                                      <p:to>
                                        <a:schemeClr val="accent2"/>
                                      </p:to>
                                    </p:animClr>
                                    <p:set>
                                      <p:cBhvr>
                                        <p:cTn id="182" dur="500" fill="hold"/>
                                        <p:tgtEl>
                                          <p:spTgt spid="10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9" grpId="0" animBg="1"/>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Method-4</a:t>
            </a:r>
          </a:p>
        </p:txBody>
      </p:sp>
    </p:spTree>
    <p:extLst>
      <p:ext uri="{BB962C8B-B14F-4D97-AF65-F5344CB8AC3E}">
        <p14:creationId xmlns:p14="http://schemas.microsoft.com/office/powerpoint/2010/main" val="421221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FC04-B0BC-0292-9149-2C3E65AAD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78825-D13A-A50C-6795-7EC98495BAAF}"/>
              </a:ext>
            </a:extLst>
          </p:cNvPr>
          <p:cNvSpPr>
            <a:spLocks noGrp="1"/>
          </p:cNvSpPr>
          <p:nvPr>
            <p:ph type="title"/>
          </p:nvPr>
        </p:nvSpPr>
        <p:spPr/>
        <p:txBody>
          <a:bodyPr/>
          <a:lstStyle/>
          <a:p>
            <a:r>
              <a:rPr lang="en-US" dirty="0"/>
              <a:t>Important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3AA53-5FE6-7420-2832-B8AB64C9E95F}"/>
                  </a:ext>
                </a:extLst>
              </p:cNvPr>
              <p:cNvSpPr>
                <a:spLocks noGrp="1"/>
              </p:cNvSpPr>
              <p:nvPr>
                <p:ph idx="1"/>
              </p:nvPr>
            </p:nvSpPr>
            <p:spPr>
              <a:xfrm>
                <a:off x="94667" y="886871"/>
                <a:ext cx="11929641" cy="4854775"/>
              </a:xfrm>
            </p:spPr>
            <p:txBody>
              <a:bodyPr/>
              <a:lstStyle/>
              <a:p>
                <a:pPr lvl="0"/>
                <a:r>
                  <a:rPr lang="en-US" dirty="0"/>
                  <a:t>The </a:t>
                </a:r>
                <a:r>
                  <a:rPr lang="en-US" b="1" dirty="0"/>
                  <a:t>closed neighborhood</a:t>
                </a:r>
                <a14:m>
                  <m:oMath xmlns:m="http://schemas.openxmlformats.org/officeDocument/2006/math">
                    <m:r>
                      <a:rPr lang="en-US">
                        <a:latin typeface="Cambria Math" panose="02040503050406030204" pitchFamily="18" charset="0"/>
                      </a:rPr>
                      <m:t> </m:t>
                    </m:r>
                    <m:r>
                      <m:rPr>
                        <m:sty m:val="p"/>
                      </m:rPr>
                      <a:rPr lang="en-US">
                        <a:latin typeface="Cambria Math" panose="02040503050406030204" pitchFamily="18" charset="0"/>
                      </a:rPr>
                      <m:t>N</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dirty="0"/>
                  <a:t> is defined as</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N</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r>
                      <a:rPr lang="en-US">
                        <a:latin typeface="Cambria Math" panose="02040503050406030204" pitchFamily="18" charset="0"/>
                      </a:rPr>
                      <m:t>= </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v</m:t>
                        </m:r>
                      </m:e>
                    </m:d>
                    <m:r>
                      <a:rPr lang="en-US">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oMath>
                </a14:m>
                <a:r>
                  <a:rPr lang="en-US" dirty="0"/>
                  <a:t>.</a:t>
                </a:r>
              </a:p>
              <a:p>
                <a:pPr marL="0" lvl="0" indent="0">
                  <a:buNone/>
                </a:pPr>
                <a:endParaRPr lang="en-US" dirty="0">
                  <a:solidFill>
                    <a:srgbClr val="D10233"/>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9CB3AA53-5FE6-7420-2832-B8AB64C9E95F}"/>
                  </a:ext>
                </a:extLst>
              </p:cNvPr>
              <p:cNvSpPr>
                <a:spLocks noGrp="1" noRot="1" noChangeAspect="1" noMove="1" noResize="1" noEditPoints="1" noAdjustHandles="1" noChangeArrowheads="1" noChangeShapeType="1" noTextEdit="1"/>
              </p:cNvSpPr>
              <p:nvPr>
                <p:ph idx="1"/>
              </p:nvPr>
            </p:nvSpPr>
            <p:spPr>
              <a:xfrm>
                <a:off x="94667" y="886871"/>
                <a:ext cx="11929641" cy="4854775"/>
              </a:xfrm>
              <a:blipFill rotWithShape="0">
                <a:blip r:embed="rId2"/>
                <a:stretch>
                  <a:fillRect l="-971" t="-2133"/>
                </a:stretch>
              </a:blipFill>
            </p:spPr>
            <p:txBody>
              <a:bodyPr/>
              <a:lstStyle/>
              <a:p>
                <a:r>
                  <a:rPr lang="en-US">
                    <a:noFill/>
                  </a:rPr>
                  <a:t> </a:t>
                </a:r>
              </a:p>
            </p:txBody>
          </p:sp>
        </mc:Fallback>
      </mc:AlternateContent>
      <p:cxnSp>
        <p:nvCxnSpPr>
          <p:cNvPr id="27" name="Straight Connector 26"/>
          <p:cNvCxnSpPr/>
          <p:nvPr/>
        </p:nvCxnSpPr>
        <p:spPr>
          <a:xfrm flipV="1">
            <a:off x="1117600" y="1270000"/>
            <a:ext cx="3001617" cy="1905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DD11F87-DA81-9510-C1CB-0AF4093562CB}"/>
              </a:ext>
            </a:extLst>
          </p:cNvPr>
          <p:cNvSpPr/>
          <p:nvPr/>
        </p:nvSpPr>
        <p:spPr>
          <a:xfrm rot="5400000">
            <a:off x="5187840" y="3693225"/>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7348072" y="3700282"/>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1" name="Oval 30">
            <a:extLst>
              <a:ext uri="{FF2B5EF4-FFF2-40B4-BE49-F238E27FC236}">
                <a16:creationId xmlns:a16="http://schemas.microsoft.com/office/drawing/2014/main" id="{BDD11F87-DA81-9510-C1CB-0AF4093562CB}"/>
              </a:ext>
            </a:extLst>
          </p:cNvPr>
          <p:cNvSpPr/>
          <p:nvPr/>
        </p:nvSpPr>
        <p:spPr>
          <a:xfrm rot="5400000">
            <a:off x="6277551" y="4798809"/>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2" name="Straight Connector 31">
            <a:extLst>
              <a:ext uri="{FF2B5EF4-FFF2-40B4-BE49-F238E27FC236}">
                <a16:creationId xmlns:a16="http://schemas.microsoft.com/office/drawing/2014/main" id="{6205DD86-315C-53B6-CEEF-A9919650168E}"/>
              </a:ext>
            </a:extLst>
          </p:cNvPr>
          <p:cNvCxnSpPr>
            <a:cxnSpLocks/>
            <a:stCxn id="31" idx="3"/>
            <a:endCxn id="29" idx="7"/>
          </p:cNvCxnSpPr>
          <p:nvPr/>
        </p:nvCxnSpPr>
        <p:spPr>
          <a:xfrm flipH="1" flipV="1">
            <a:off x="5310752" y="3816137"/>
            <a:ext cx="987887" cy="100376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30" idx="5"/>
            <a:endCxn id="31" idx="1"/>
          </p:cNvCxnSpPr>
          <p:nvPr/>
        </p:nvCxnSpPr>
        <p:spPr>
          <a:xfrm flipH="1">
            <a:off x="6400463" y="3823194"/>
            <a:ext cx="968697" cy="99670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6205DD86-315C-53B6-CEEF-A9919650168E}"/>
              </a:ext>
            </a:extLst>
          </p:cNvPr>
          <p:cNvCxnSpPr>
            <a:cxnSpLocks/>
            <a:stCxn id="36" idx="5"/>
            <a:endCxn id="29" idx="1"/>
          </p:cNvCxnSpPr>
          <p:nvPr/>
        </p:nvCxnSpPr>
        <p:spPr>
          <a:xfrm flipH="1">
            <a:off x="5310752" y="2531402"/>
            <a:ext cx="1451147" cy="1182911"/>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Oval 35">
            <a:extLst>
              <a:ext uri="{FF2B5EF4-FFF2-40B4-BE49-F238E27FC236}">
                <a16:creationId xmlns:a16="http://schemas.microsoft.com/office/drawing/2014/main" id="{BDD11F87-DA81-9510-C1CB-0AF4093562CB}"/>
              </a:ext>
            </a:extLst>
          </p:cNvPr>
          <p:cNvSpPr/>
          <p:nvPr/>
        </p:nvSpPr>
        <p:spPr>
          <a:xfrm rot="5400000">
            <a:off x="6740811" y="2408490"/>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7" name="Straight Connector 36">
            <a:extLst>
              <a:ext uri="{FF2B5EF4-FFF2-40B4-BE49-F238E27FC236}">
                <a16:creationId xmlns:a16="http://schemas.microsoft.com/office/drawing/2014/main" id="{6205DD86-315C-53B6-CEEF-A9919650168E}"/>
              </a:ext>
            </a:extLst>
          </p:cNvPr>
          <p:cNvCxnSpPr>
            <a:cxnSpLocks/>
            <a:stCxn id="30" idx="3"/>
            <a:endCxn id="36" idx="7"/>
          </p:cNvCxnSpPr>
          <p:nvPr/>
        </p:nvCxnSpPr>
        <p:spPr>
          <a:xfrm flipH="1" flipV="1">
            <a:off x="6863723" y="2531402"/>
            <a:ext cx="505437" cy="1189968"/>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205DD86-315C-53B6-CEEF-A9919650168E}"/>
              </a:ext>
            </a:extLst>
          </p:cNvPr>
          <p:cNvCxnSpPr>
            <a:cxnSpLocks/>
            <a:stCxn id="31" idx="2"/>
            <a:endCxn id="36" idx="6"/>
          </p:cNvCxnSpPr>
          <p:nvPr/>
        </p:nvCxnSpPr>
        <p:spPr>
          <a:xfrm flipV="1">
            <a:off x="6349551" y="2552490"/>
            <a:ext cx="463260" cy="22463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9" name="Oval 38">
            <a:extLst>
              <a:ext uri="{FF2B5EF4-FFF2-40B4-BE49-F238E27FC236}">
                <a16:creationId xmlns:a16="http://schemas.microsoft.com/office/drawing/2014/main" id="{BDD11F87-DA81-9510-C1CB-0AF4093562CB}"/>
              </a:ext>
            </a:extLst>
          </p:cNvPr>
          <p:cNvSpPr/>
          <p:nvPr/>
        </p:nvSpPr>
        <p:spPr>
          <a:xfrm rot="5400000">
            <a:off x="4119217" y="2591088"/>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0" name="Straight Connector 39">
            <a:extLst>
              <a:ext uri="{FF2B5EF4-FFF2-40B4-BE49-F238E27FC236}">
                <a16:creationId xmlns:a16="http://schemas.microsoft.com/office/drawing/2014/main" id="{6205DD86-315C-53B6-CEEF-A9919650168E}"/>
              </a:ext>
            </a:extLst>
          </p:cNvPr>
          <p:cNvCxnSpPr>
            <a:cxnSpLocks/>
            <a:stCxn id="29" idx="3"/>
            <a:endCxn id="39" idx="7"/>
          </p:cNvCxnSpPr>
          <p:nvPr/>
        </p:nvCxnSpPr>
        <p:spPr>
          <a:xfrm flipH="1" flipV="1">
            <a:off x="4242129" y="2714000"/>
            <a:ext cx="966799" cy="100031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6205DD86-315C-53B6-CEEF-A9919650168E}"/>
              </a:ext>
            </a:extLst>
          </p:cNvPr>
          <p:cNvCxnSpPr>
            <a:cxnSpLocks/>
            <a:stCxn id="43" idx="4"/>
            <a:endCxn id="39" idx="0"/>
          </p:cNvCxnSpPr>
          <p:nvPr/>
        </p:nvCxnSpPr>
        <p:spPr>
          <a:xfrm flipH="1" flipV="1">
            <a:off x="4263217" y="2663088"/>
            <a:ext cx="945711" cy="256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stCxn id="29" idx="2"/>
            <a:endCxn id="43" idx="6"/>
          </p:cNvCxnSpPr>
          <p:nvPr/>
        </p:nvCxnSpPr>
        <p:spPr>
          <a:xfrm flipV="1">
            <a:off x="5259840" y="2737651"/>
            <a:ext cx="21088" cy="95557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3" name="Oval 42">
            <a:extLst>
              <a:ext uri="{FF2B5EF4-FFF2-40B4-BE49-F238E27FC236}">
                <a16:creationId xmlns:a16="http://schemas.microsoft.com/office/drawing/2014/main" id="{BDD11F87-DA81-9510-C1CB-0AF4093562CB}"/>
              </a:ext>
            </a:extLst>
          </p:cNvPr>
          <p:cNvSpPr/>
          <p:nvPr/>
        </p:nvSpPr>
        <p:spPr>
          <a:xfrm rot="5400000">
            <a:off x="5208928" y="2593651"/>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4" name="Straight Connector 43">
            <a:extLst>
              <a:ext uri="{FF2B5EF4-FFF2-40B4-BE49-F238E27FC236}">
                <a16:creationId xmlns:a16="http://schemas.microsoft.com/office/drawing/2014/main" id="{6205DD86-315C-53B6-CEEF-A9919650168E}"/>
              </a:ext>
            </a:extLst>
          </p:cNvPr>
          <p:cNvCxnSpPr>
            <a:cxnSpLocks/>
            <a:stCxn id="30" idx="4"/>
            <a:endCxn id="43" idx="7"/>
          </p:cNvCxnSpPr>
          <p:nvPr/>
        </p:nvCxnSpPr>
        <p:spPr>
          <a:xfrm flipH="1" flipV="1">
            <a:off x="5331840" y="2716563"/>
            <a:ext cx="2016232" cy="105571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Oval 44"/>
          <p:cNvSpPr/>
          <p:nvPr/>
        </p:nvSpPr>
        <p:spPr>
          <a:xfrm>
            <a:off x="5075690" y="3599761"/>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Oval 45"/>
          <p:cNvSpPr/>
          <p:nvPr/>
        </p:nvSpPr>
        <p:spPr>
          <a:xfrm>
            <a:off x="7214834" y="3612686"/>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Oval 46"/>
          <p:cNvSpPr/>
          <p:nvPr/>
        </p:nvSpPr>
        <p:spPr>
          <a:xfrm>
            <a:off x="6155806" y="4710685"/>
            <a:ext cx="368300" cy="346375"/>
          </a:xfrm>
          <a:prstGeom prst="ellipse">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Flowchart: Summing Junction 47"/>
          <p:cNvSpPr/>
          <p:nvPr/>
        </p:nvSpPr>
        <p:spPr>
          <a:xfrm rot="620727">
            <a:off x="6643631" y="2303175"/>
            <a:ext cx="353667" cy="380552"/>
          </a:xfrm>
          <a:prstGeom prst="flowChartSummingJuncti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641307" y="2302602"/>
            <a:ext cx="357188" cy="3810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p:cNvSpPr/>
              <p:nvPr/>
            </p:nvSpPr>
            <p:spPr>
              <a:xfrm>
                <a:off x="4596860" y="5603766"/>
                <a:ext cx="287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smtClean="0">
                          <a:solidFill>
                            <a:srgbClr val="002060"/>
                          </a:solidFill>
                          <a:latin typeface="Cambria Math" panose="02040503050406030204" pitchFamily="18" charset="0"/>
                        </a:rPr>
                        <m:t> </m:t>
                      </m:r>
                      <m:r>
                        <m:rPr>
                          <m:sty m:val="p"/>
                        </m:rPr>
                        <a:rPr lang="en-US" sz="2800" smtClean="0">
                          <a:solidFill>
                            <a:srgbClr val="002060"/>
                          </a:solidFill>
                          <a:latin typeface="Cambria Math" panose="02040503050406030204" pitchFamily="18" charset="0"/>
                        </a:rPr>
                        <m:t>N</m:t>
                      </m:r>
                      <m:d>
                        <m:dPr>
                          <m:begChr m:val="["/>
                          <m:endChr m:val="]"/>
                          <m:ctrlPr>
                            <a:rPr lang="en-US" sz="2800" i="1">
                              <a:solidFill>
                                <a:srgbClr val="002060"/>
                              </a:solidFill>
                              <a:latin typeface="Cambria Math" panose="02040503050406030204" pitchFamily="18" charset="0"/>
                            </a:rPr>
                          </m:ctrlPr>
                        </m:dPr>
                        <m:e>
                          <m:r>
                            <m:rPr>
                              <m:sty m:val="p"/>
                            </m:rPr>
                            <a:rPr lang="en-US" sz="2800">
                              <a:solidFill>
                                <a:srgbClr val="002060"/>
                              </a:solidFill>
                              <a:latin typeface="Cambria Math" panose="02040503050406030204" pitchFamily="18" charset="0"/>
                            </a:rPr>
                            <m:t>v</m:t>
                          </m:r>
                        </m:e>
                      </m:d>
                      <m:r>
                        <a:rPr lang="en-US" sz="2800" b="0" i="1" smtClean="0">
                          <a:solidFill>
                            <a:srgbClr val="002060"/>
                          </a:solidFill>
                          <a:latin typeface="Cambria Math" panose="02040503050406030204" pitchFamily="18" charset="0"/>
                        </a:rPr>
                        <m:t>=</m:t>
                      </m:r>
                      <m:d>
                        <m:dPr>
                          <m:begChr m:val="{"/>
                          <m:endChr m:val="}"/>
                          <m:ctrlPr>
                            <a:rPr lang="en-US" sz="2800" b="0" i="1" smtClean="0">
                              <a:solidFill>
                                <a:srgbClr val="002060"/>
                              </a:solidFill>
                              <a:latin typeface="Cambria Math" panose="02040503050406030204" pitchFamily="18" charset="0"/>
                            </a:rPr>
                          </m:ctrlPr>
                        </m:dPr>
                        <m:e>
                          <m:r>
                            <m:rPr>
                              <m:sty m:val="p"/>
                            </m:rPr>
                            <a:rPr lang="en-US" sz="2800" b="0" i="0" smtClean="0">
                              <a:solidFill>
                                <a:srgbClr val="002060"/>
                              </a:solidFill>
                              <a:latin typeface="Cambria Math" panose="02040503050406030204" pitchFamily="18" charset="0"/>
                            </a:rPr>
                            <m:t>a</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b</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c</m:t>
                          </m:r>
                          <m:r>
                            <a:rPr lang="en-US" sz="2800" b="0" i="0" smtClean="0">
                              <a:solidFill>
                                <a:srgbClr val="002060"/>
                              </a:solidFill>
                              <a:latin typeface="Cambria Math" panose="02040503050406030204" pitchFamily="18" charset="0"/>
                            </a:rPr>
                            <m:t>,</m:t>
                          </m:r>
                          <m:r>
                            <m:rPr>
                              <m:sty m:val="p"/>
                            </m:rPr>
                            <a:rPr lang="en-US" sz="2800" b="0" i="0" smtClean="0">
                              <a:solidFill>
                                <a:srgbClr val="002060"/>
                              </a:solidFill>
                              <a:latin typeface="Cambria Math" panose="02040503050406030204" pitchFamily="18" charset="0"/>
                            </a:rPr>
                            <m:t>v</m:t>
                          </m:r>
                        </m:e>
                      </m:d>
                    </m:oMath>
                  </m:oMathPara>
                </a14:m>
                <a:endParaRPr lang="en-US" sz="2800" dirty="0">
                  <a:solidFill>
                    <a:srgbClr val="00206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4596860" y="5603766"/>
                <a:ext cx="2878930" cy="523220"/>
              </a:xfrm>
              <a:prstGeom prst="rect">
                <a:avLst/>
              </a:prstGeom>
              <a:blipFill rotWithShape="0">
                <a:blip r:embed="rId3"/>
                <a:stretch>
                  <a:fillRect/>
                </a:stretch>
              </a:blipFill>
            </p:spPr>
            <p:txBody>
              <a:bodyPr/>
              <a:lstStyle/>
              <a:p>
                <a:r>
                  <a:rPr lang="en-US">
                    <a:noFill/>
                  </a:rPr>
                  <a:t> </a:t>
                </a:r>
              </a:p>
            </p:txBody>
          </p:sp>
        </mc:Fallback>
      </mc:AlternateContent>
      <p:sp>
        <p:nvSpPr>
          <p:cNvPr id="28" name="TextBox 27"/>
          <p:cNvSpPr txBox="1"/>
          <p:nvPr/>
        </p:nvSpPr>
        <p:spPr>
          <a:xfrm>
            <a:off x="5024778" y="3861756"/>
            <a:ext cx="356188" cy="523220"/>
          </a:xfrm>
          <a:prstGeom prst="rect">
            <a:avLst/>
          </a:prstGeom>
          <a:noFill/>
        </p:spPr>
        <p:txBody>
          <a:bodyPr wrap="none" rtlCol="0">
            <a:spAutoFit/>
          </a:bodyPr>
          <a:lstStyle/>
          <a:p>
            <a:r>
              <a:rPr lang="en-US" sz="2800" dirty="0">
                <a:solidFill>
                  <a:srgbClr val="C00000"/>
                </a:solidFill>
              </a:rPr>
              <a:t>a</a:t>
            </a:r>
            <a:endParaRPr lang="en-US" dirty="0">
              <a:solidFill>
                <a:srgbClr val="C00000"/>
              </a:solidFill>
            </a:endParaRPr>
          </a:p>
        </p:txBody>
      </p:sp>
      <p:sp>
        <p:nvSpPr>
          <p:cNvPr id="33" name="TextBox 32"/>
          <p:cNvSpPr txBox="1"/>
          <p:nvPr/>
        </p:nvSpPr>
        <p:spPr>
          <a:xfrm>
            <a:off x="6155806" y="5062076"/>
            <a:ext cx="360996" cy="523220"/>
          </a:xfrm>
          <a:prstGeom prst="rect">
            <a:avLst/>
          </a:prstGeom>
          <a:noFill/>
        </p:spPr>
        <p:txBody>
          <a:bodyPr wrap="none" rtlCol="0">
            <a:spAutoFit/>
          </a:bodyPr>
          <a:lstStyle/>
          <a:p>
            <a:r>
              <a:rPr lang="en-US" sz="2800" dirty="0">
                <a:solidFill>
                  <a:srgbClr val="C00000"/>
                </a:solidFill>
              </a:rPr>
              <a:t>b</a:t>
            </a:r>
          </a:p>
        </p:txBody>
      </p:sp>
      <p:sp>
        <p:nvSpPr>
          <p:cNvPr id="52" name="TextBox 51"/>
          <p:cNvSpPr txBox="1"/>
          <p:nvPr/>
        </p:nvSpPr>
        <p:spPr>
          <a:xfrm>
            <a:off x="7239574" y="3924525"/>
            <a:ext cx="349776" cy="523220"/>
          </a:xfrm>
          <a:prstGeom prst="rect">
            <a:avLst/>
          </a:prstGeom>
          <a:noFill/>
        </p:spPr>
        <p:txBody>
          <a:bodyPr wrap="none" rtlCol="0">
            <a:spAutoFit/>
          </a:bodyPr>
          <a:lstStyle/>
          <a:p>
            <a:r>
              <a:rPr lang="en-US" sz="2800" dirty="0">
                <a:solidFill>
                  <a:srgbClr val="C00000"/>
                </a:solidFill>
              </a:rPr>
              <a:t>c</a:t>
            </a:r>
          </a:p>
        </p:txBody>
      </p:sp>
      <p:sp>
        <p:nvSpPr>
          <p:cNvPr id="53" name="TextBox 52"/>
          <p:cNvSpPr txBox="1"/>
          <p:nvPr/>
        </p:nvSpPr>
        <p:spPr>
          <a:xfrm>
            <a:off x="4009917" y="2735088"/>
            <a:ext cx="362600" cy="523220"/>
          </a:xfrm>
          <a:prstGeom prst="rect">
            <a:avLst/>
          </a:prstGeom>
          <a:noFill/>
        </p:spPr>
        <p:txBody>
          <a:bodyPr wrap="none" rtlCol="0">
            <a:spAutoFit/>
          </a:bodyPr>
          <a:lstStyle/>
          <a:p>
            <a:r>
              <a:rPr lang="en-US" sz="2800" dirty="0">
                <a:solidFill>
                  <a:srgbClr val="C00000"/>
                </a:solidFill>
              </a:rPr>
              <a:t>d</a:t>
            </a:r>
          </a:p>
        </p:txBody>
      </p:sp>
      <p:sp>
        <p:nvSpPr>
          <p:cNvPr id="54" name="TextBox 53"/>
          <p:cNvSpPr txBox="1"/>
          <p:nvPr/>
        </p:nvSpPr>
        <p:spPr>
          <a:xfrm>
            <a:off x="5075690" y="2098200"/>
            <a:ext cx="352982" cy="523220"/>
          </a:xfrm>
          <a:prstGeom prst="rect">
            <a:avLst/>
          </a:prstGeom>
          <a:noFill/>
        </p:spPr>
        <p:txBody>
          <a:bodyPr wrap="none" rtlCol="0">
            <a:spAutoFit/>
          </a:bodyPr>
          <a:lstStyle/>
          <a:p>
            <a:r>
              <a:rPr lang="en-US" sz="2800" dirty="0">
                <a:solidFill>
                  <a:srgbClr val="C00000"/>
                </a:solidFill>
              </a:rPr>
              <a:t>e</a:t>
            </a:r>
          </a:p>
        </p:txBody>
      </p:sp>
      <p:sp>
        <p:nvSpPr>
          <p:cNvPr id="55" name="TextBox 54"/>
          <p:cNvSpPr txBox="1"/>
          <p:nvPr/>
        </p:nvSpPr>
        <p:spPr>
          <a:xfrm>
            <a:off x="6823354" y="1882748"/>
            <a:ext cx="338554" cy="523220"/>
          </a:xfrm>
          <a:prstGeom prst="rect">
            <a:avLst/>
          </a:prstGeom>
          <a:noFill/>
        </p:spPr>
        <p:txBody>
          <a:bodyPr wrap="none" rtlCol="0">
            <a:spAutoFit/>
          </a:bodyPr>
          <a:lstStyle/>
          <a:p>
            <a:r>
              <a:rPr lang="en-US" sz="2800" dirty="0">
                <a:solidFill>
                  <a:srgbClr val="C00000"/>
                </a:solidFill>
              </a:rPr>
              <a:t>v</a:t>
            </a:r>
          </a:p>
        </p:txBody>
      </p:sp>
    </p:spTree>
    <p:extLst>
      <p:ext uri="{BB962C8B-B14F-4D97-AF65-F5344CB8AC3E}">
        <p14:creationId xmlns:p14="http://schemas.microsoft.com/office/powerpoint/2010/main" val="254036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9" presetClass="emph" presetSubtype="0" fill="hold" grpId="1" nodeType="withEffect">
                                  <p:stCondLst>
                                    <p:cond delay="0"/>
                                  </p:stCondLst>
                                  <p:childTnLst>
                                    <p:animClr clrSpc="rgb" dir="cw">
                                      <p:cBhvr override="childStyle">
                                        <p:cTn id="58" dur="500" fill="hold"/>
                                        <p:tgtEl>
                                          <p:spTgt spid="36"/>
                                        </p:tgtEl>
                                        <p:attrNameLst>
                                          <p:attrName>style.color</p:attrName>
                                        </p:attrNameLst>
                                      </p:cBhvr>
                                      <p:to>
                                        <a:srgbClr val="FFFF00"/>
                                      </p:to>
                                    </p:animClr>
                                    <p:animClr clrSpc="rgb" dir="cw">
                                      <p:cBhvr>
                                        <p:cTn id="59" dur="500" fill="hold"/>
                                        <p:tgtEl>
                                          <p:spTgt spid="36"/>
                                        </p:tgtEl>
                                        <p:attrNameLst>
                                          <p:attrName>fillcolor</p:attrName>
                                        </p:attrNameLst>
                                      </p:cBhvr>
                                      <p:to>
                                        <a:srgbClr val="FFFF00"/>
                                      </p:to>
                                    </p:animClr>
                                    <p:set>
                                      <p:cBhvr>
                                        <p:cTn id="60" dur="500" fill="hold"/>
                                        <p:tgtEl>
                                          <p:spTgt spid="36"/>
                                        </p:tgtEl>
                                        <p:attrNameLst>
                                          <p:attrName>fill.type</p:attrName>
                                        </p:attrNameLst>
                                      </p:cBhvr>
                                      <p:to>
                                        <p:strVal val="solid"/>
                                      </p:to>
                                    </p:set>
                                    <p:set>
                                      <p:cBhvr>
                                        <p:cTn id="61" dur="500" fill="hold"/>
                                        <p:tgtEl>
                                          <p:spTgt spid="36"/>
                                        </p:tgtEl>
                                        <p:attrNameLst>
                                          <p:attrName>fill.on</p:attrName>
                                        </p:attrNameLst>
                                      </p:cBhvr>
                                      <p:to>
                                        <p:strVal val="true"/>
                                      </p:to>
                                    </p:set>
                                  </p:childTnLst>
                                </p:cTn>
                              </p:par>
                              <p:par>
                                <p:cTn id="62" presetID="1"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4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down)">
                                      <p:cBhvr>
                                        <p:cTn id="76" dur="500"/>
                                        <p:tgtEl>
                                          <p:spTgt spid="49"/>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6" grpId="0" animBg="1"/>
      <p:bldP spid="36" grpId="1" animBg="1"/>
      <p:bldP spid="39" grpId="0" animBg="1"/>
      <p:bldP spid="43" grpId="0" animBg="1"/>
      <p:bldP spid="45" grpId="0" animBg="1"/>
      <p:bldP spid="46" grpId="0" animBg="1"/>
      <p:bldP spid="47" grpId="0" animBg="1"/>
      <p:bldP spid="48" grpId="0" animBg="1"/>
      <p:bldP spid="48" grpId="1" animBg="1"/>
      <p:bldP spid="49" grpId="0" animBg="1"/>
      <p:bldP spid="26" grpId="0"/>
      <p:bldP spid="28" grpId="0"/>
      <p:bldP spid="33" grpId="0"/>
      <p:bldP spid="52" grpId="0"/>
      <p:bldP spid="53" grpId="0"/>
      <p:bldP spid="54" grpId="0"/>
      <p:bldP spid="5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1</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Prove that every tree has at most one perfect matching.</a:t>
            </a:r>
          </a:p>
        </p:txBody>
      </p:sp>
      <p:sp>
        <p:nvSpPr>
          <p:cNvPr id="4" name="Content Placeholder 3"/>
          <p:cNvSpPr>
            <a:spLocks noGrp="1"/>
          </p:cNvSpPr>
          <p:nvPr>
            <p:ph idx="1"/>
          </p:nvPr>
        </p:nvSpPr>
        <p:spPr>
          <a:xfrm>
            <a:off x="131180" y="2123255"/>
            <a:ext cx="11929641" cy="2220146"/>
          </a:xfrm>
        </p:spPr>
        <p:txBody>
          <a:bodyPr/>
          <a:lstStyle/>
          <a:p>
            <a:r>
              <a:rPr lang="en-US" dirty="0"/>
              <a:t>For the basis step, </a:t>
            </a:r>
          </a:p>
          <a:p>
            <a:pPr lvl="1"/>
            <a:r>
              <a:rPr lang="en-US" dirty="0"/>
              <a:t>A tree with one vertex has no perfect matching; </a:t>
            </a:r>
          </a:p>
          <a:p>
            <a:pPr lvl="1"/>
            <a:r>
              <a:rPr lang="en-US" dirty="0"/>
              <a:t>A tree with two vertices has one perfect matching. </a:t>
            </a:r>
          </a:p>
          <a:p>
            <a:pPr marL="457200" lvl="1" indent="0">
              <a:buNone/>
            </a:pPr>
            <a:endParaRPr lang="en-US" dirty="0"/>
          </a:p>
          <a:p>
            <a:pPr marL="457200" lvl="1" indent="0">
              <a:buNone/>
            </a:pPr>
            <a:endParaRPr lang="en-US" dirty="0"/>
          </a:p>
          <a:p>
            <a:pPr marL="457200" lvl="1" indent="0">
              <a:buNone/>
            </a:pPr>
            <a:endParaRPr lang="en-US" dirty="0"/>
          </a:p>
        </p:txBody>
      </p:sp>
      <p:sp>
        <p:nvSpPr>
          <p:cNvPr id="56" name="Oval 55">
            <a:extLst>
              <a:ext uri="{FF2B5EF4-FFF2-40B4-BE49-F238E27FC236}">
                <a16:creationId xmlns:a16="http://schemas.microsoft.com/office/drawing/2014/main" id="{BDD11F87-DA81-9510-C1CB-0AF4093562CB}"/>
              </a:ext>
            </a:extLst>
          </p:cNvPr>
          <p:cNvSpPr/>
          <p:nvPr/>
        </p:nvSpPr>
        <p:spPr>
          <a:xfrm rot="5400000">
            <a:off x="6674072" y="377617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7" name="Oval 56">
            <a:extLst>
              <a:ext uri="{FF2B5EF4-FFF2-40B4-BE49-F238E27FC236}">
                <a16:creationId xmlns:a16="http://schemas.microsoft.com/office/drawing/2014/main" id="{BDD11F87-DA81-9510-C1CB-0AF4093562CB}"/>
              </a:ext>
            </a:extLst>
          </p:cNvPr>
          <p:cNvSpPr/>
          <p:nvPr/>
        </p:nvSpPr>
        <p:spPr>
          <a:xfrm rot="5400000">
            <a:off x="5233928" y="377617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8" name="Straight Connector 57">
            <a:extLst>
              <a:ext uri="{FF2B5EF4-FFF2-40B4-BE49-F238E27FC236}">
                <a16:creationId xmlns:a16="http://schemas.microsoft.com/office/drawing/2014/main" id="{6205DD86-315C-53B6-CEEF-A9919650168E}"/>
              </a:ext>
            </a:extLst>
          </p:cNvPr>
          <p:cNvCxnSpPr>
            <a:cxnSpLocks/>
            <a:stCxn id="56" idx="4"/>
            <a:endCxn id="57" idx="0"/>
          </p:cNvCxnSpPr>
          <p:nvPr/>
        </p:nvCxnSpPr>
        <p:spPr>
          <a:xfrm flipH="1">
            <a:off x="5376491" y="3848179"/>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9" name="Content Placeholder 3"/>
              <p:cNvSpPr txBox="1">
                <a:spLocks/>
              </p:cNvSpPr>
              <p:nvPr/>
            </p:nvSpPr>
            <p:spPr>
              <a:xfrm>
                <a:off x="131180" y="4463030"/>
                <a:ext cx="11929641" cy="222014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800" kern="1200">
                    <a:solidFill>
                      <a:srgbClr val="002060"/>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800" kern="1200">
                    <a:solidFill>
                      <a:srgbClr val="002060"/>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2800" kern="1200">
                    <a:solidFill>
                      <a:srgbClr val="002060"/>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2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the Assumption step, </a:t>
                </a:r>
              </a:p>
              <a:p>
                <a:pPr lvl="1"/>
                <a:r>
                  <a:rPr lang="en-US" dirty="0"/>
                  <a:t>Suppose, a tree with </a:t>
                </a:r>
                <a14:m>
                  <m:oMath xmlns:m="http://schemas.openxmlformats.org/officeDocument/2006/math">
                    <m:r>
                      <m:rPr>
                        <m:sty m:val="p"/>
                      </m:rPr>
                      <a:rPr lang="en-US" b="0" i="0" smtClean="0">
                        <a:latin typeface="Cambria Math" panose="02040503050406030204" pitchFamily="18" charset="0"/>
                      </a:rPr>
                      <m:t>n</m:t>
                    </m:r>
                    <m:r>
                      <a:rPr lang="en-US" b="0" i="0" smtClean="0">
                        <a:latin typeface="Cambria Math" panose="02040503050406030204" pitchFamily="18" charset="0"/>
                      </a:rPr>
                      <m:t>−1</m:t>
                    </m:r>
                    <m:r>
                      <a:rPr lang="en-US" b="0" i="1" smtClean="0">
                        <a:latin typeface="Cambria Math" panose="02040503050406030204" pitchFamily="18" charset="0"/>
                      </a:rPr>
                      <m:t> </m:t>
                    </m:r>
                  </m:oMath>
                </a14:m>
                <a:r>
                  <a:rPr lang="en-US" dirty="0"/>
                  <a:t>vertices has at most one perfect matching. </a:t>
                </a:r>
              </a:p>
              <a:p>
                <a:pPr marL="457200" lvl="1" indent="0">
                  <a:buNone/>
                </a:pPr>
                <a:r>
                  <a:rPr lang="en-US" dirty="0"/>
                  <a:t> </a:t>
                </a:r>
              </a:p>
              <a:p>
                <a:pPr marL="457200" lvl="1" indent="0">
                  <a:buFont typeface="Wingdings 3" panose="05040102010807070707" pitchFamily="18" charset="2"/>
                  <a:buNone/>
                </a:pPr>
                <a:endParaRPr lang="en-US" dirty="0"/>
              </a:p>
              <a:p>
                <a:pPr marL="457200" lvl="1" indent="0">
                  <a:buFont typeface="Wingdings 3" panose="05040102010807070707" pitchFamily="18" charset="2"/>
                  <a:buNone/>
                </a:pPr>
                <a:endParaRPr lang="en-US" dirty="0"/>
              </a:p>
              <a:p>
                <a:pPr marL="457200" lvl="1" indent="0">
                  <a:buFont typeface="Wingdings 3" panose="05040102010807070707" pitchFamily="18" charset="2"/>
                  <a:buNone/>
                </a:pPr>
                <a:endParaRPr lang="en-US" dirty="0"/>
              </a:p>
            </p:txBody>
          </p:sp>
        </mc:Choice>
        <mc:Fallback xmlns="">
          <p:sp>
            <p:nvSpPr>
              <p:cNvPr id="59" name="Content Placeholder 3"/>
              <p:cNvSpPr txBox="1">
                <a:spLocks noRot="1" noChangeAspect="1" noMove="1" noResize="1" noEditPoints="1" noAdjustHandles="1" noChangeArrowheads="1" noChangeShapeType="1" noTextEdit="1"/>
              </p:cNvSpPr>
              <p:nvPr/>
            </p:nvSpPr>
            <p:spPr>
              <a:xfrm>
                <a:off x="131180" y="4463030"/>
                <a:ext cx="11929641" cy="2220146"/>
              </a:xfrm>
              <a:prstGeom prst="rect">
                <a:avLst/>
              </a:prstGeom>
              <a:blipFill rotWithShape="0">
                <a:blip r:embed="rId2"/>
                <a:stretch>
                  <a:fillRect l="-971" t="-4670"/>
                </a:stretch>
              </a:blipFill>
            </p:spPr>
            <p:txBody>
              <a:bodyPr/>
              <a:lstStyle/>
              <a:p>
                <a:r>
                  <a:rPr lang="en-US">
                    <a:noFill/>
                  </a:rPr>
                  <a:t> </a:t>
                </a:r>
              </a:p>
            </p:txBody>
          </p:sp>
        </mc:Fallback>
      </mc:AlternateContent>
    </p:spTree>
    <p:extLst>
      <p:ext uri="{BB962C8B-B14F-4D97-AF65-F5344CB8AC3E}">
        <p14:creationId xmlns:p14="http://schemas.microsoft.com/office/powerpoint/2010/main" val="3432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1(Cont.)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Prove that every tree has at most one perfect matching.</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31180" y="2123254"/>
                <a:ext cx="11929641" cy="4290246"/>
              </a:xfrm>
            </p:spPr>
            <p:txBody>
              <a:bodyPr/>
              <a:lstStyle/>
              <a:p>
                <a:r>
                  <a:rPr lang="en-US" dirty="0"/>
                  <a:t>For the induction step, </a:t>
                </a:r>
              </a:p>
              <a:p>
                <a:pPr lvl="1"/>
                <a:r>
                  <a:rPr lang="en-US" dirty="0"/>
                  <a:t>Consider an arbitrary tree</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T</m:t>
                    </m:r>
                  </m:oMath>
                </a14:m>
                <a:r>
                  <a:rPr lang="en-US" dirty="0"/>
                  <a:t>, with</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r>
                      <a:rPr lang="en-US" i="0" dirty="0" smtClean="0">
                        <a:latin typeface="Cambria Math" panose="02040503050406030204" pitchFamily="18" charset="0"/>
                      </a:rPr>
                      <m:t>&gt;2 </m:t>
                    </m:r>
                  </m:oMath>
                </a14:m>
                <a:r>
                  <a:rPr lang="en-US" dirty="0"/>
                  <a:t>vertices, and consider a leaf</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v</m:t>
                    </m:r>
                  </m:oMath>
                </a14:m>
                <a:r>
                  <a:rPr lang="en-US" dirty="0"/>
                  <a:t>.</a:t>
                </a:r>
              </a:p>
              <a:p>
                <a:pPr lvl="1"/>
                <a:r>
                  <a:rPr lang="en-US" dirty="0"/>
                  <a:t>In any perfect matching,</a:t>
                </a:r>
                <a14:m>
                  <m:oMath xmlns:m="http://schemas.openxmlformats.org/officeDocument/2006/math">
                    <m:r>
                      <a:rPr lang="en-US" i="0"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i="0" dirty="0" smtClean="0">
                        <a:latin typeface="Cambria Math" panose="02040503050406030204" pitchFamily="18" charset="0"/>
                      </a:rPr>
                      <m:t>v</m:t>
                    </m:r>
                  </m:oMath>
                </a14:m>
                <a:r>
                  <a:rPr lang="en-US" dirty="0"/>
                  <a:t> must be matched to its neighbor</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u</m:t>
                    </m:r>
                  </m:oMath>
                </a14:m>
                <a:r>
                  <a:rPr lang="en-US" dirty="0"/>
                  <a:t>.</a:t>
                </a:r>
              </a:p>
              <a:p>
                <a:pPr lvl="1"/>
                <a:r>
                  <a:rPr lang="en-US" dirty="0"/>
                  <a:t>Since each perfect matching in</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T</m:t>
                    </m:r>
                  </m:oMath>
                </a14:m>
                <a:r>
                  <a:rPr lang="en-US" dirty="0"/>
                  <a:t>, must contain the edge</a:t>
                </a:r>
                <a14:m>
                  <m:oMath xmlns:m="http://schemas.openxmlformats.org/officeDocument/2006/math">
                    <m:r>
                      <a:rPr lang="en-US" i="0" dirty="0" smtClean="0">
                        <a:latin typeface="Cambria Math" panose="02040503050406030204" pitchFamily="18" charset="0"/>
                      </a:rPr>
                      <m:t> </m:t>
                    </m:r>
                    <m:r>
                      <m:rPr>
                        <m:sty m:val="p"/>
                      </m:rPr>
                      <a:rPr lang="en-US" i="0" dirty="0" err="1" smtClean="0">
                        <a:latin typeface="Cambria Math" panose="02040503050406030204" pitchFamily="18" charset="0"/>
                      </a:rPr>
                      <m:t>uv</m:t>
                    </m:r>
                  </m:oMath>
                </a14:m>
                <a:r>
                  <a:rPr lang="en-US" dirty="0"/>
                  <a:t>.</a:t>
                </a:r>
              </a:p>
              <a:p>
                <a:pPr lvl="1"/>
                <a:r>
                  <a:rPr lang="en-US" dirty="0"/>
                  <a:t>So, the number of perfect matchings in</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T</m:t>
                    </m:r>
                  </m:oMath>
                </a14:m>
                <a:r>
                  <a:rPr lang="en-US" dirty="0"/>
                  <a:t> is equals to the number of perfect matchings in</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T</m:t>
                    </m:r>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i="0" dirty="0" err="1">
                            <a:latin typeface="Cambria Math" panose="02040503050406030204" pitchFamily="18" charset="0"/>
                          </a:rPr>
                          <m:t>u</m:t>
                        </m:r>
                        <m:r>
                          <a:rPr lang="en-US" i="0" dirty="0" err="1">
                            <a:latin typeface="Cambria Math" panose="02040503050406030204" pitchFamily="18" charset="0"/>
                          </a:rPr>
                          <m:t>,</m:t>
                        </m:r>
                        <m:r>
                          <m:rPr>
                            <m:sty m:val="p"/>
                          </m:rPr>
                          <a:rPr lang="en-US" i="0" dirty="0" err="1">
                            <a:latin typeface="Cambria Math" panose="02040503050406030204" pitchFamily="18" charset="0"/>
                          </a:rPr>
                          <m:t>v</m:t>
                        </m:r>
                      </m:e>
                    </m:d>
                  </m:oMath>
                </a14:m>
                <a:r>
                  <a:rPr lang="en-US" dirty="0"/>
                  <a:t>.</a:t>
                </a:r>
              </a:p>
              <a:p>
                <a:pPr lvl="1"/>
                <a:r>
                  <a:rPr lang="en-US" dirty="0"/>
                  <a:t>Each component of</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T</m:t>
                    </m:r>
                    <m:r>
                      <a:rPr lang="en-US" i="0"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m:rPr>
                            <m:sty m:val="p"/>
                          </m:rPr>
                          <a:rPr lang="en-US" i="0" dirty="0" err="1" smtClean="0">
                            <a:latin typeface="Cambria Math" panose="02040503050406030204" pitchFamily="18" charset="0"/>
                          </a:rPr>
                          <m:t>u</m:t>
                        </m:r>
                        <m:r>
                          <a:rPr lang="en-US" i="0" dirty="0" err="1" smtClean="0">
                            <a:latin typeface="Cambria Math" panose="02040503050406030204" pitchFamily="18" charset="0"/>
                          </a:rPr>
                          <m:t>,</m:t>
                        </m:r>
                        <m:r>
                          <m:rPr>
                            <m:sty m:val="p"/>
                          </m:rPr>
                          <a:rPr lang="en-US" i="0" dirty="0" err="1" smtClean="0">
                            <a:latin typeface="Cambria Math" panose="02040503050406030204" pitchFamily="18" charset="0"/>
                          </a:rPr>
                          <m:t>v</m:t>
                        </m:r>
                      </m:e>
                    </m:d>
                  </m:oMath>
                </a14:m>
                <a:r>
                  <a:rPr lang="en-US" dirty="0"/>
                  <a:t> is a tree with</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r>
                      <a:rPr lang="en-US" i="0" dirty="0" smtClean="0">
                        <a:latin typeface="Cambria Math" panose="02040503050406030204" pitchFamily="18" charset="0"/>
                      </a:rPr>
                      <m:t>−1</m:t>
                    </m:r>
                  </m:oMath>
                </a14:m>
                <a:r>
                  <a:rPr lang="en-US" dirty="0"/>
                  <a:t> vertices; </a:t>
                </a:r>
              </a:p>
              <a:p>
                <a:pPr lvl="1"/>
                <a:r>
                  <a:rPr lang="en-US" dirty="0"/>
                  <a:t>Therefore by the induction hypothesis, </a:t>
                </a:r>
              </a:p>
              <a:p>
                <a:pPr lvl="1"/>
                <a:r>
                  <a:rPr lang="en-US" dirty="0"/>
                  <a:t>Hence, Tree has at most one perfect matching.</a:t>
                </a:r>
              </a:p>
              <a:p>
                <a:pPr marL="457200" lvl="1" indent="0">
                  <a:buNone/>
                </a:pPr>
                <a:endParaRPr lang="en-US" dirty="0"/>
              </a:p>
              <a:p>
                <a:pPr marL="457200" lvl="1" indent="0">
                  <a:buNone/>
                </a:pPr>
                <a:endParaRPr lang="en-US" dirty="0"/>
              </a:p>
              <a:p>
                <a:pPr marL="457200" lvl="1"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31180" y="2123254"/>
                <a:ext cx="11929641" cy="4290246"/>
              </a:xfrm>
              <a:blipFill rotWithShape="0">
                <a:blip r:embed="rId2"/>
                <a:stretch>
                  <a:fillRect l="-971" t="-2415" r="-1074"/>
                </a:stretch>
              </a:blipFill>
            </p:spPr>
            <p:txBody>
              <a:bodyPr/>
              <a:lstStyle/>
              <a:p>
                <a:r>
                  <a:rPr lang="en-US">
                    <a:noFill/>
                  </a:rPr>
                  <a:t> </a:t>
                </a:r>
              </a:p>
            </p:txBody>
          </p:sp>
        </mc:Fallback>
      </mc:AlternateContent>
    </p:spTree>
    <p:extLst>
      <p:ext uri="{BB962C8B-B14F-4D97-AF65-F5344CB8AC3E}">
        <p14:creationId xmlns:p14="http://schemas.microsoft.com/office/powerpoint/2010/main" val="317717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2</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47845" y="2953021"/>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196472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pPr marL="514350" indent="-514350" algn="just">
              <a:buFont typeface="+mj-lt"/>
              <a:buAutoNum type="alphaLcParenR"/>
            </a:pPr>
            <a:r>
              <a:rPr lang="en-US" sz="2800" dirty="0">
                <a:solidFill>
                  <a:schemeClr val="bg1"/>
                </a:solidFill>
              </a:rPr>
              <a:t>Give an example of a graph that has a perfect matching, but its matching number is 1.</a:t>
            </a:r>
          </a:p>
          <a:p>
            <a:pPr marL="514350" indent="-514350" algn="just">
              <a:buFont typeface="+mj-lt"/>
              <a:buAutoNum type="alphaLcParenR"/>
            </a:pPr>
            <a:r>
              <a:rPr lang="en-US" sz="2800" dirty="0">
                <a:solidFill>
                  <a:schemeClr val="bg1"/>
                </a:solidFill>
              </a:rPr>
              <a:t>Give an example of a graph whose matching number is 1, but it does not have a perfect matching.</a:t>
            </a:r>
          </a:p>
        </p:txBody>
      </p:sp>
      <p:sp>
        <p:nvSpPr>
          <p:cNvPr id="33" name="Content Placeholder 32"/>
          <p:cNvSpPr>
            <a:spLocks noGrp="1"/>
          </p:cNvSpPr>
          <p:nvPr>
            <p:ph idx="1"/>
          </p:nvPr>
        </p:nvSpPr>
        <p:spPr>
          <a:xfrm>
            <a:off x="131180" y="3568700"/>
            <a:ext cx="11756019" cy="3380609"/>
          </a:xfrm>
        </p:spPr>
        <p:txBody>
          <a:bodyPr/>
          <a:lstStyle/>
          <a:p>
            <a:r>
              <a:rPr lang="en-US" dirty="0"/>
              <a:t>For (a)</a:t>
            </a:r>
          </a:p>
          <a:p>
            <a:pPr marL="0" indent="0">
              <a:buNone/>
            </a:pPr>
            <a:endParaRPr lang="en-US" dirty="0"/>
          </a:p>
          <a:p>
            <a:pPr marL="0" indent="0">
              <a:buNone/>
            </a:pPr>
            <a:endParaRPr lang="en-US" dirty="0"/>
          </a:p>
          <a:p>
            <a:r>
              <a:rPr lang="en-US" dirty="0"/>
              <a:t>Clearly graph have perfect matching as in matching of graph degree of each vertex is 1 also size of  maximum matching is 1 so, matching number is 1.</a:t>
            </a:r>
          </a:p>
          <a:p>
            <a:pPr marL="0" indent="0">
              <a:buNone/>
            </a:pPr>
            <a:endParaRPr lang="en-US" dirty="0"/>
          </a:p>
        </p:txBody>
      </p:sp>
      <p:sp>
        <p:nvSpPr>
          <p:cNvPr id="149" name="Oval 148">
            <a:extLst>
              <a:ext uri="{FF2B5EF4-FFF2-40B4-BE49-F238E27FC236}">
                <a16:creationId xmlns:a16="http://schemas.microsoft.com/office/drawing/2014/main" id="{BDD11F87-DA81-9510-C1CB-0AF4093562CB}"/>
              </a:ext>
            </a:extLst>
          </p:cNvPr>
          <p:cNvSpPr/>
          <p:nvPr/>
        </p:nvSpPr>
        <p:spPr>
          <a:xfrm rot="5400000">
            <a:off x="6708997" y="436506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0" name="Oval 149">
            <a:extLst>
              <a:ext uri="{FF2B5EF4-FFF2-40B4-BE49-F238E27FC236}">
                <a16:creationId xmlns:a16="http://schemas.microsoft.com/office/drawing/2014/main" id="{BDD11F87-DA81-9510-C1CB-0AF4093562CB}"/>
              </a:ext>
            </a:extLst>
          </p:cNvPr>
          <p:cNvSpPr/>
          <p:nvPr/>
        </p:nvSpPr>
        <p:spPr>
          <a:xfrm rot="5400000">
            <a:off x="5268853" y="436506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1" name="Straight Connector 150">
            <a:extLst>
              <a:ext uri="{FF2B5EF4-FFF2-40B4-BE49-F238E27FC236}">
                <a16:creationId xmlns:a16="http://schemas.microsoft.com/office/drawing/2014/main" id="{6205DD86-315C-53B6-CEEF-A9919650168E}"/>
              </a:ext>
            </a:extLst>
          </p:cNvPr>
          <p:cNvCxnSpPr>
            <a:cxnSpLocks/>
            <a:stCxn id="149" idx="4"/>
            <a:endCxn id="150" idx="0"/>
          </p:cNvCxnSpPr>
          <p:nvPr/>
        </p:nvCxnSpPr>
        <p:spPr>
          <a:xfrm flipH="1">
            <a:off x="5411416" y="4437063"/>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4434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2(Cont.)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47845" y="2953021"/>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196472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pPr marL="514350" indent="-514350" algn="just">
              <a:buFont typeface="+mj-lt"/>
              <a:buAutoNum type="alphaLcParenR"/>
            </a:pPr>
            <a:r>
              <a:rPr lang="en-US" sz="2800" dirty="0">
                <a:solidFill>
                  <a:schemeClr val="bg1"/>
                </a:solidFill>
              </a:rPr>
              <a:t>Give an example of a graph that has a perfect matching, but its matching number is 1.</a:t>
            </a:r>
          </a:p>
          <a:p>
            <a:pPr marL="514350" indent="-514350" algn="just">
              <a:buFont typeface="+mj-lt"/>
              <a:buAutoNum type="alphaLcParenR"/>
            </a:pPr>
            <a:r>
              <a:rPr lang="en-US" sz="2800" dirty="0">
                <a:solidFill>
                  <a:schemeClr val="bg1"/>
                </a:solidFill>
              </a:rPr>
              <a:t>Give an example of a graph whose matching number is 1, but it does not have a perfect matching.</a:t>
            </a:r>
          </a:p>
        </p:txBody>
      </p:sp>
      <p:sp>
        <p:nvSpPr>
          <p:cNvPr id="33" name="Content Placeholder 32"/>
          <p:cNvSpPr>
            <a:spLocks noGrp="1"/>
          </p:cNvSpPr>
          <p:nvPr>
            <p:ph idx="1"/>
          </p:nvPr>
        </p:nvSpPr>
        <p:spPr>
          <a:xfrm>
            <a:off x="131180" y="3568700"/>
            <a:ext cx="11756019" cy="3380609"/>
          </a:xfrm>
        </p:spPr>
        <p:txBody>
          <a:bodyPr/>
          <a:lstStyle/>
          <a:p>
            <a:r>
              <a:rPr lang="en-US" dirty="0"/>
              <a:t>For (b)</a:t>
            </a:r>
          </a:p>
          <a:p>
            <a:pPr marL="0" indent="0">
              <a:buNone/>
            </a:pPr>
            <a:endParaRPr lang="en-US" dirty="0"/>
          </a:p>
          <a:p>
            <a:pPr marL="0" indent="0">
              <a:buNone/>
            </a:pPr>
            <a:endParaRPr lang="en-US" dirty="0"/>
          </a:p>
          <a:p>
            <a:r>
              <a:rPr lang="en-US" dirty="0"/>
              <a:t>Clearly graph does not have perfect matching as in matching of graph degree of each vertex is not 1 but matching number is 1 as maximum matching size is 1.</a:t>
            </a:r>
          </a:p>
          <a:p>
            <a:pPr marL="0" indent="0">
              <a:buNone/>
            </a:pPr>
            <a:endParaRPr lang="en-US" dirty="0"/>
          </a:p>
        </p:txBody>
      </p:sp>
      <p:sp>
        <p:nvSpPr>
          <p:cNvPr id="149" name="Oval 148">
            <a:extLst>
              <a:ext uri="{FF2B5EF4-FFF2-40B4-BE49-F238E27FC236}">
                <a16:creationId xmlns:a16="http://schemas.microsoft.com/office/drawing/2014/main" id="{BDD11F87-DA81-9510-C1CB-0AF4093562CB}"/>
              </a:ext>
            </a:extLst>
          </p:cNvPr>
          <p:cNvSpPr/>
          <p:nvPr/>
        </p:nvSpPr>
        <p:spPr>
          <a:xfrm rot="5400000">
            <a:off x="6708997" y="436506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50" name="Oval 149">
            <a:extLst>
              <a:ext uri="{FF2B5EF4-FFF2-40B4-BE49-F238E27FC236}">
                <a16:creationId xmlns:a16="http://schemas.microsoft.com/office/drawing/2014/main" id="{BDD11F87-DA81-9510-C1CB-0AF4093562CB}"/>
              </a:ext>
            </a:extLst>
          </p:cNvPr>
          <p:cNvSpPr/>
          <p:nvPr/>
        </p:nvSpPr>
        <p:spPr>
          <a:xfrm rot="5400000">
            <a:off x="5268853" y="436506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51" name="Straight Connector 150">
            <a:extLst>
              <a:ext uri="{FF2B5EF4-FFF2-40B4-BE49-F238E27FC236}">
                <a16:creationId xmlns:a16="http://schemas.microsoft.com/office/drawing/2014/main" id="{6205DD86-315C-53B6-CEEF-A9919650168E}"/>
              </a:ext>
            </a:extLst>
          </p:cNvPr>
          <p:cNvCxnSpPr>
            <a:cxnSpLocks/>
            <a:stCxn id="149" idx="4"/>
            <a:endCxn id="150" idx="0"/>
          </p:cNvCxnSpPr>
          <p:nvPr/>
        </p:nvCxnSpPr>
        <p:spPr>
          <a:xfrm flipH="1">
            <a:off x="5411416" y="4437063"/>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205DD86-315C-53B6-CEEF-A9919650168E}"/>
              </a:ext>
            </a:extLst>
          </p:cNvPr>
          <p:cNvCxnSpPr>
            <a:cxnSpLocks/>
            <a:stCxn id="11" idx="4"/>
            <a:endCxn id="149" idx="0"/>
          </p:cNvCxnSpPr>
          <p:nvPr/>
        </p:nvCxnSpPr>
        <p:spPr>
          <a:xfrm flipH="1" flipV="1">
            <a:off x="6851560" y="4437063"/>
            <a:ext cx="1296144" cy="555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 name="Oval 10">
            <a:extLst>
              <a:ext uri="{FF2B5EF4-FFF2-40B4-BE49-F238E27FC236}">
                <a16:creationId xmlns:a16="http://schemas.microsoft.com/office/drawing/2014/main" id="{BDD11F87-DA81-9510-C1CB-0AF4093562CB}"/>
              </a:ext>
            </a:extLst>
          </p:cNvPr>
          <p:cNvSpPr/>
          <p:nvPr/>
        </p:nvSpPr>
        <p:spPr>
          <a:xfrm rot="5400000">
            <a:off x="8149141" y="437062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Tree>
    <p:extLst>
      <p:ext uri="{BB962C8B-B14F-4D97-AF65-F5344CB8AC3E}">
        <p14:creationId xmlns:p14="http://schemas.microsoft.com/office/powerpoint/2010/main" val="389016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3</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nine perfect matchings of the following graph.</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101" name="TextBox 100"/>
              <p:cNvSpPr txBox="1"/>
              <p:nvPr/>
            </p:nvSpPr>
            <p:spPr>
              <a:xfrm>
                <a:off x="5897881" y="5272199"/>
                <a:ext cx="4860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i="0" dirty="0" smtClean="0">
                          <a:solidFill>
                            <a:srgbClr val="002060"/>
                          </a:solidFill>
                          <a:latin typeface="Cambria Math" panose="02040503050406030204" pitchFamily="18" charset="0"/>
                        </a:rPr>
                        <m:t>G</m:t>
                      </m:r>
                    </m:oMath>
                  </m:oMathPara>
                </a14:m>
                <a:endParaRPr lang="en-US" sz="2800" dirty="0">
                  <a:solidFill>
                    <a:srgbClr val="00206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5897881" y="5272199"/>
                <a:ext cx="486030" cy="523220"/>
              </a:xfrm>
              <a:prstGeom prst="rect">
                <a:avLst/>
              </a:prstGeom>
              <a:blipFill rotWithShape="0">
                <a:blip r:embed="rId2"/>
                <a:stretch>
                  <a:fillRect/>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BDD11F87-DA81-9510-C1CB-0AF4093562CB}"/>
              </a:ext>
            </a:extLst>
          </p:cNvPr>
          <p:cNvSpPr/>
          <p:nvPr/>
        </p:nvSpPr>
        <p:spPr>
          <a:xfrm rot="5400000">
            <a:off x="6680820" y="433628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0" name="Oval 49">
            <a:extLst>
              <a:ext uri="{FF2B5EF4-FFF2-40B4-BE49-F238E27FC236}">
                <a16:creationId xmlns:a16="http://schemas.microsoft.com/office/drawing/2014/main" id="{BDD11F87-DA81-9510-C1CB-0AF4093562CB}"/>
              </a:ext>
            </a:extLst>
          </p:cNvPr>
          <p:cNvSpPr/>
          <p:nvPr/>
        </p:nvSpPr>
        <p:spPr>
          <a:xfrm rot="5400000">
            <a:off x="5240676" y="4335833"/>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1" name="Oval 50">
            <a:extLst>
              <a:ext uri="{FF2B5EF4-FFF2-40B4-BE49-F238E27FC236}">
                <a16:creationId xmlns:a16="http://schemas.microsoft.com/office/drawing/2014/main" id="{BDD11F87-DA81-9510-C1CB-0AF4093562CB}"/>
              </a:ext>
            </a:extLst>
          </p:cNvPr>
          <p:cNvSpPr/>
          <p:nvPr/>
        </p:nvSpPr>
        <p:spPr>
          <a:xfrm rot="5400000">
            <a:off x="6680820" y="290959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2" name="Oval 51">
            <a:extLst>
              <a:ext uri="{FF2B5EF4-FFF2-40B4-BE49-F238E27FC236}">
                <a16:creationId xmlns:a16="http://schemas.microsoft.com/office/drawing/2014/main" id="{BDD11F87-DA81-9510-C1CB-0AF4093562CB}"/>
              </a:ext>
            </a:extLst>
          </p:cNvPr>
          <p:cNvSpPr/>
          <p:nvPr/>
        </p:nvSpPr>
        <p:spPr>
          <a:xfrm rot="5400000">
            <a:off x="5240676" y="290959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53" name="Straight Connector 52">
            <a:extLst>
              <a:ext uri="{FF2B5EF4-FFF2-40B4-BE49-F238E27FC236}">
                <a16:creationId xmlns:a16="http://schemas.microsoft.com/office/drawing/2014/main" id="{6205DD86-315C-53B6-CEEF-A9919650168E}"/>
              </a:ext>
            </a:extLst>
          </p:cNvPr>
          <p:cNvCxnSpPr>
            <a:cxnSpLocks/>
            <a:endCxn id="49" idx="2"/>
          </p:cNvCxnSpPr>
          <p:nvPr/>
        </p:nvCxnSpPr>
        <p:spPr>
          <a:xfrm>
            <a:off x="6751383" y="3047838"/>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6205DD86-315C-53B6-CEEF-A9919650168E}"/>
              </a:ext>
            </a:extLst>
          </p:cNvPr>
          <p:cNvCxnSpPr>
            <a:cxnSpLocks/>
            <a:stCxn id="52" idx="6"/>
            <a:endCxn id="50" idx="2"/>
          </p:cNvCxnSpPr>
          <p:nvPr/>
        </p:nvCxnSpPr>
        <p:spPr>
          <a:xfrm>
            <a:off x="5311239" y="3052153"/>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6205DD86-315C-53B6-CEEF-A9919650168E}"/>
              </a:ext>
            </a:extLst>
          </p:cNvPr>
          <p:cNvCxnSpPr>
            <a:cxnSpLocks/>
            <a:stCxn id="51" idx="4"/>
            <a:endCxn id="52" idx="0"/>
          </p:cNvCxnSpPr>
          <p:nvPr/>
        </p:nvCxnSpPr>
        <p:spPr>
          <a:xfrm flipH="1">
            <a:off x="5383239" y="2981590"/>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205DD86-315C-53B6-CEEF-A9919650168E}"/>
              </a:ext>
            </a:extLst>
          </p:cNvPr>
          <p:cNvCxnSpPr>
            <a:cxnSpLocks/>
            <a:stCxn id="49" idx="4"/>
            <a:endCxn id="50" idx="0"/>
          </p:cNvCxnSpPr>
          <p:nvPr/>
        </p:nvCxnSpPr>
        <p:spPr>
          <a:xfrm flipH="1" flipV="1">
            <a:off x="5383239" y="4407833"/>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7" name="Oval 66">
            <a:extLst>
              <a:ext uri="{FF2B5EF4-FFF2-40B4-BE49-F238E27FC236}">
                <a16:creationId xmlns:a16="http://schemas.microsoft.com/office/drawing/2014/main" id="{BDD11F87-DA81-9510-C1CB-0AF4093562CB}"/>
              </a:ext>
            </a:extLst>
          </p:cNvPr>
          <p:cNvSpPr/>
          <p:nvPr/>
        </p:nvSpPr>
        <p:spPr>
          <a:xfrm rot="5400000">
            <a:off x="4520580" y="506262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8" name="Oval 67">
            <a:extLst>
              <a:ext uri="{FF2B5EF4-FFF2-40B4-BE49-F238E27FC236}">
                <a16:creationId xmlns:a16="http://schemas.microsoft.com/office/drawing/2014/main" id="{BDD11F87-DA81-9510-C1CB-0AF4093562CB}"/>
              </a:ext>
            </a:extLst>
          </p:cNvPr>
          <p:cNvSpPr/>
          <p:nvPr/>
        </p:nvSpPr>
        <p:spPr>
          <a:xfrm rot="5400000">
            <a:off x="7400900" y="506763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9" name="Oval 68">
            <a:extLst>
              <a:ext uri="{FF2B5EF4-FFF2-40B4-BE49-F238E27FC236}">
                <a16:creationId xmlns:a16="http://schemas.microsoft.com/office/drawing/2014/main" id="{BDD11F87-DA81-9510-C1CB-0AF4093562CB}"/>
              </a:ext>
            </a:extLst>
          </p:cNvPr>
          <p:cNvSpPr/>
          <p:nvPr/>
        </p:nvSpPr>
        <p:spPr>
          <a:xfrm rot="5400000">
            <a:off x="7400900" y="218230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0" name="Oval 69">
            <a:extLst>
              <a:ext uri="{FF2B5EF4-FFF2-40B4-BE49-F238E27FC236}">
                <a16:creationId xmlns:a16="http://schemas.microsoft.com/office/drawing/2014/main" id="{BDD11F87-DA81-9510-C1CB-0AF4093562CB}"/>
              </a:ext>
            </a:extLst>
          </p:cNvPr>
          <p:cNvSpPr/>
          <p:nvPr/>
        </p:nvSpPr>
        <p:spPr>
          <a:xfrm rot="5400000">
            <a:off x="4520580" y="218230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6" name="Straight Connector 75">
            <a:extLst>
              <a:ext uri="{FF2B5EF4-FFF2-40B4-BE49-F238E27FC236}">
                <a16:creationId xmlns:a16="http://schemas.microsoft.com/office/drawing/2014/main" id="{6205DD86-315C-53B6-CEEF-A9919650168E}"/>
              </a:ext>
            </a:extLst>
          </p:cNvPr>
          <p:cNvCxnSpPr>
            <a:cxnSpLocks/>
            <a:stCxn id="69" idx="5"/>
            <a:endCxn id="51" idx="1"/>
          </p:cNvCxnSpPr>
          <p:nvPr/>
        </p:nvCxnSpPr>
        <p:spPr>
          <a:xfrm flipH="1">
            <a:off x="6802295" y="2304201"/>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6205DD86-315C-53B6-CEEF-A9919650168E}"/>
              </a:ext>
            </a:extLst>
          </p:cNvPr>
          <p:cNvCxnSpPr>
            <a:cxnSpLocks/>
            <a:stCxn id="70" idx="7"/>
            <a:endCxn id="52" idx="3"/>
          </p:cNvCxnSpPr>
          <p:nvPr/>
        </p:nvCxnSpPr>
        <p:spPr>
          <a:xfrm>
            <a:off x="4642055" y="2304201"/>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6205DD86-315C-53B6-CEEF-A9919650168E}"/>
              </a:ext>
            </a:extLst>
          </p:cNvPr>
          <p:cNvCxnSpPr>
            <a:cxnSpLocks/>
            <a:stCxn id="50" idx="5"/>
            <a:endCxn id="67" idx="1"/>
          </p:cNvCxnSpPr>
          <p:nvPr/>
        </p:nvCxnSpPr>
        <p:spPr>
          <a:xfrm flipH="1">
            <a:off x="4642055" y="4457729"/>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6205DD86-315C-53B6-CEEF-A9919650168E}"/>
              </a:ext>
            </a:extLst>
          </p:cNvPr>
          <p:cNvCxnSpPr>
            <a:cxnSpLocks/>
            <a:stCxn id="49" idx="7"/>
            <a:endCxn id="68" idx="3"/>
          </p:cNvCxnSpPr>
          <p:nvPr/>
        </p:nvCxnSpPr>
        <p:spPr>
          <a:xfrm>
            <a:off x="6802295" y="4458176"/>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6205DD86-315C-53B6-CEEF-A9919650168E}"/>
              </a:ext>
            </a:extLst>
          </p:cNvPr>
          <p:cNvCxnSpPr>
            <a:cxnSpLocks/>
            <a:stCxn id="69" idx="4"/>
            <a:endCxn id="70" idx="0"/>
          </p:cNvCxnSpPr>
          <p:nvPr/>
        </p:nvCxnSpPr>
        <p:spPr>
          <a:xfrm flipH="1">
            <a:off x="4663143" y="2254305"/>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6205DD86-315C-53B6-CEEF-A9919650168E}"/>
              </a:ext>
            </a:extLst>
          </p:cNvPr>
          <p:cNvCxnSpPr>
            <a:cxnSpLocks/>
            <a:stCxn id="69" idx="6"/>
            <a:endCxn id="68" idx="2"/>
          </p:cNvCxnSpPr>
          <p:nvPr/>
        </p:nvCxnSpPr>
        <p:spPr>
          <a:xfrm>
            <a:off x="7471463" y="2324868"/>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6205DD86-315C-53B6-CEEF-A9919650168E}"/>
              </a:ext>
            </a:extLst>
          </p:cNvPr>
          <p:cNvCxnSpPr>
            <a:cxnSpLocks/>
            <a:stCxn id="70" idx="6"/>
            <a:endCxn id="67" idx="2"/>
          </p:cNvCxnSpPr>
          <p:nvPr/>
        </p:nvCxnSpPr>
        <p:spPr>
          <a:xfrm>
            <a:off x="4591143" y="2324868"/>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6205DD86-315C-53B6-CEEF-A9919650168E}"/>
              </a:ext>
            </a:extLst>
          </p:cNvPr>
          <p:cNvCxnSpPr>
            <a:cxnSpLocks/>
            <a:stCxn id="68" idx="4"/>
            <a:endCxn id="67" idx="0"/>
          </p:cNvCxnSpPr>
          <p:nvPr/>
        </p:nvCxnSpPr>
        <p:spPr>
          <a:xfrm flipH="1" flipV="1">
            <a:off x="4663143" y="5134625"/>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858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3(Cont.)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nine perfect matchings of the following graph.</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26" name="TextBox 25"/>
              <p:cNvSpPr txBox="1"/>
              <p:nvPr/>
            </p:nvSpPr>
            <p:spPr>
              <a:xfrm>
                <a:off x="59599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959932" y="5433721"/>
                <a:ext cx="726929" cy="523220"/>
              </a:xfrm>
              <a:prstGeom prst="rect">
                <a:avLst/>
              </a:prstGeom>
              <a:blipFill rotWithShape="0">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BDD11F87-DA81-9510-C1CB-0AF4093562CB}"/>
              </a:ext>
            </a:extLst>
          </p:cNvPr>
          <p:cNvSpPr/>
          <p:nvPr/>
        </p:nvSpPr>
        <p:spPr>
          <a:xfrm rot="5400000">
            <a:off x="6972914"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8" name="Oval 27">
            <a:extLst>
              <a:ext uri="{FF2B5EF4-FFF2-40B4-BE49-F238E27FC236}">
                <a16:creationId xmlns:a16="http://schemas.microsoft.com/office/drawing/2014/main" id="{BDD11F87-DA81-9510-C1CB-0AF4093562CB}"/>
              </a:ext>
            </a:extLst>
          </p:cNvPr>
          <p:cNvSpPr/>
          <p:nvPr/>
        </p:nvSpPr>
        <p:spPr>
          <a:xfrm rot="5400000">
            <a:off x="5532770"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697291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532770"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1" name="Straight Connector 30">
            <a:extLst>
              <a:ext uri="{FF2B5EF4-FFF2-40B4-BE49-F238E27FC236}">
                <a16:creationId xmlns:a16="http://schemas.microsoft.com/office/drawing/2014/main" id="{6205DD86-315C-53B6-CEEF-A9919650168E}"/>
              </a:ext>
            </a:extLst>
          </p:cNvPr>
          <p:cNvCxnSpPr>
            <a:cxnSpLocks/>
            <a:endCxn id="27" idx="2"/>
          </p:cNvCxnSpPr>
          <p:nvPr/>
        </p:nvCxnSpPr>
        <p:spPr>
          <a:xfrm>
            <a:off x="7043477"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30" idx="6"/>
            <a:endCxn id="28" idx="2"/>
          </p:cNvCxnSpPr>
          <p:nvPr/>
        </p:nvCxnSpPr>
        <p:spPr>
          <a:xfrm>
            <a:off x="5603333"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29" idx="4"/>
            <a:endCxn id="30" idx="0"/>
          </p:cNvCxnSpPr>
          <p:nvPr/>
        </p:nvCxnSpPr>
        <p:spPr>
          <a:xfrm flipH="1">
            <a:off x="5675333"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27" idx="4"/>
            <a:endCxn id="28" idx="0"/>
          </p:cNvCxnSpPr>
          <p:nvPr/>
        </p:nvCxnSpPr>
        <p:spPr>
          <a:xfrm flipH="1" flipV="1">
            <a:off x="5675333"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7" name="Oval 36">
            <a:extLst>
              <a:ext uri="{FF2B5EF4-FFF2-40B4-BE49-F238E27FC236}">
                <a16:creationId xmlns:a16="http://schemas.microsoft.com/office/drawing/2014/main" id="{BDD11F87-DA81-9510-C1CB-0AF4093562CB}"/>
              </a:ext>
            </a:extLst>
          </p:cNvPr>
          <p:cNvSpPr/>
          <p:nvPr/>
        </p:nvSpPr>
        <p:spPr>
          <a:xfrm rot="5400000">
            <a:off x="4812674"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7692994"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769299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481267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1" name="Straight Connector 40">
            <a:extLst>
              <a:ext uri="{FF2B5EF4-FFF2-40B4-BE49-F238E27FC236}">
                <a16:creationId xmlns:a16="http://schemas.microsoft.com/office/drawing/2014/main" id="{6205DD86-315C-53B6-CEEF-A9919650168E}"/>
              </a:ext>
            </a:extLst>
          </p:cNvPr>
          <p:cNvCxnSpPr>
            <a:cxnSpLocks/>
            <a:stCxn id="39" idx="5"/>
            <a:endCxn id="29" idx="1"/>
          </p:cNvCxnSpPr>
          <p:nvPr/>
        </p:nvCxnSpPr>
        <p:spPr>
          <a:xfrm flipH="1">
            <a:off x="7094389"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stCxn id="40" idx="7"/>
            <a:endCxn id="30" idx="3"/>
          </p:cNvCxnSpPr>
          <p:nvPr/>
        </p:nvCxnSpPr>
        <p:spPr>
          <a:xfrm>
            <a:off x="4934149"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28" idx="5"/>
            <a:endCxn id="37" idx="1"/>
          </p:cNvCxnSpPr>
          <p:nvPr/>
        </p:nvCxnSpPr>
        <p:spPr>
          <a:xfrm flipH="1">
            <a:off x="4934149"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27" idx="7"/>
            <a:endCxn id="38" idx="3"/>
          </p:cNvCxnSpPr>
          <p:nvPr/>
        </p:nvCxnSpPr>
        <p:spPr>
          <a:xfrm>
            <a:off x="7094389"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39" idx="4"/>
            <a:endCxn id="40" idx="0"/>
          </p:cNvCxnSpPr>
          <p:nvPr/>
        </p:nvCxnSpPr>
        <p:spPr>
          <a:xfrm flipH="1">
            <a:off x="4955237"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39" idx="6"/>
            <a:endCxn id="38" idx="2"/>
          </p:cNvCxnSpPr>
          <p:nvPr/>
        </p:nvCxnSpPr>
        <p:spPr>
          <a:xfrm>
            <a:off x="7763557"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40" idx="6"/>
            <a:endCxn id="37" idx="2"/>
          </p:cNvCxnSpPr>
          <p:nvPr/>
        </p:nvCxnSpPr>
        <p:spPr>
          <a:xfrm>
            <a:off x="4883237"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38" idx="4"/>
            <a:endCxn id="37" idx="0"/>
          </p:cNvCxnSpPr>
          <p:nvPr/>
        </p:nvCxnSpPr>
        <p:spPr>
          <a:xfrm flipH="1" flipV="1">
            <a:off x="4955237"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6" name="TextBox 55"/>
              <p:cNvSpPr txBox="1"/>
              <p:nvPr/>
            </p:nvSpPr>
            <p:spPr>
              <a:xfrm>
                <a:off x="1787603" y="5423245"/>
                <a:ext cx="718658"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1</m:t>
                        </m:r>
                      </m:sub>
                    </m:sSub>
                  </m:oMath>
                </a14:m>
                <a:r>
                  <a:rPr lang="en-US" sz="2800" dirty="0">
                    <a:solidFill>
                      <a:srgbClr val="002060"/>
                    </a:solidFill>
                  </a:rPr>
                  <a:t> </a:t>
                </a:r>
              </a:p>
            </p:txBody>
          </p:sp>
        </mc:Choice>
        <mc:Fallback xmlns="">
          <p:sp>
            <p:nvSpPr>
              <p:cNvPr id="56" name="TextBox 55"/>
              <p:cNvSpPr txBox="1">
                <a:spLocks noRot="1" noChangeAspect="1" noMove="1" noResize="1" noEditPoints="1" noAdjustHandles="1" noChangeArrowheads="1" noChangeShapeType="1" noTextEdit="1"/>
              </p:cNvSpPr>
              <p:nvPr/>
            </p:nvSpPr>
            <p:spPr>
              <a:xfrm>
                <a:off x="1787603" y="5423245"/>
                <a:ext cx="718658" cy="523220"/>
              </a:xfrm>
              <a:prstGeom prst="rect">
                <a:avLst/>
              </a:prstGeom>
              <a:blipFill rotWithShape="0">
                <a:blip r:embed="rId3"/>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BDD11F87-DA81-9510-C1CB-0AF4093562CB}"/>
              </a:ext>
            </a:extLst>
          </p:cNvPr>
          <p:cNvSpPr/>
          <p:nvPr/>
        </p:nvSpPr>
        <p:spPr>
          <a:xfrm rot="5400000">
            <a:off x="2796449" y="45021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8" name="Oval 57">
            <a:extLst>
              <a:ext uri="{FF2B5EF4-FFF2-40B4-BE49-F238E27FC236}">
                <a16:creationId xmlns:a16="http://schemas.microsoft.com/office/drawing/2014/main" id="{BDD11F87-DA81-9510-C1CB-0AF4093562CB}"/>
              </a:ext>
            </a:extLst>
          </p:cNvPr>
          <p:cNvSpPr/>
          <p:nvPr/>
        </p:nvSpPr>
        <p:spPr>
          <a:xfrm rot="5400000">
            <a:off x="1356305" y="450167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2796449"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356305"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endCxn id="57" idx="2"/>
          </p:cNvCxnSpPr>
          <p:nvPr/>
        </p:nvCxnSpPr>
        <p:spPr>
          <a:xfrm>
            <a:off x="2867012" y="3213675"/>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6"/>
            <a:endCxn id="58" idx="2"/>
          </p:cNvCxnSpPr>
          <p:nvPr/>
        </p:nvCxnSpPr>
        <p:spPr>
          <a:xfrm>
            <a:off x="1426868" y="3217990"/>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59" idx="4"/>
            <a:endCxn id="60" idx="0"/>
          </p:cNvCxnSpPr>
          <p:nvPr/>
        </p:nvCxnSpPr>
        <p:spPr>
          <a:xfrm flipH="1">
            <a:off x="1498868" y="3147427"/>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57" idx="4"/>
            <a:endCxn id="58" idx="0"/>
          </p:cNvCxnSpPr>
          <p:nvPr/>
        </p:nvCxnSpPr>
        <p:spPr>
          <a:xfrm flipH="1" flipV="1">
            <a:off x="1498868" y="4573670"/>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6" name="Oval 65">
            <a:extLst>
              <a:ext uri="{FF2B5EF4-FFF2-40B4-BE49-F238E27FC236}">
                <a16:creationId xmlns:a16="http://schemas.microsoft.com/office/drawing/2014/main" id="{BDD11F87-DA81-9510-C1CB-0AF4093562CB}"/>
              </a:ext>
            </a:extLst>
          </p:cNvPr>
          <p:cNvSpPr/>
          <p:nvPr/>
        </p:nvSpPr>
        <p:spPr>
          <a:xfrm rot="5400000">
            <a:off x="636209" y="522846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1" name="Oval 70">
            <a:extLst>
              <a:ext uri="{FF2B5EF4-FFF2-40B4-BE49-F238E27FC236}">
                <a16:creationId xmlns:a16="http://schemas.microsoft.com/office/drawing/2014/main" id="{BDD11F87-DA81-9510-C1CB-0AF4093562CB}"/>
              </a:ext>
            </a:extLst>
          </p:cNvPr>
          <p:cNvSpPr/>
          <p:nvPr/>
        </p:nvSpPr>
        <p:spPr>
          <a:xfrm rot="5400000">
            <a:off x="3516529" y="52334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2" name="Oval 71">
            <a:extLst>
              <a:ext uri="{FF2B5EF4-FFF2-40B4-BE49-F238E27FC236}">
                <a16:creationId xmlns:a16="http://schemas.microsoft.com/office/drawing/2014/main" id="{BDD11F87-DA81-9510-C1CB-0AF4093562CB}"/>
              </a:ext>
            </a:extLst>
          </p:cNvPr>
          <p:cNvSpPr/>
          <p:nvPr/>
        </p:nvSpPr>
        <p:spPr>
          <a:xfrm rot="5400000">
            <a:off x="351652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3" name="Oval 72">
            <a:extLst>
              <a:ext uri="{FF2B5EF4-FFF2-40B4-BE49-F238E27FC236}">
                <a16:creationId xmlns:a16="http://schemas.microsoft.com/office/drawing/2014/main" id="{BDD11F87-DA81-9510-C1CB-0AF4093562CB}"/>
              </a:ext>
            </a:extLst>
          </p:cNvPr>
          <p:cNvSpPr/>
          <p:nvPr/>
        </p:nvSpPr>
        <p:spPr>
          <a:xfrm rot="5400000">
            <a:off x="63620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4" name="Straight Connector 73">
            <a:extLst>
              <a:ext uri="{FF2B5EF4-FFF2-40B4-BE49-F238E27FC236}">
                <a16:creationId xmlns:a16="http://schemas.microsoft.com/office/drawing/2014/main" id="{6205DD86-315C-53B6-CEEF-A9919650168E}"/>
              </a:ext>
            </a:extLst>
          </p:cNvPr>
          <p:cNvCxnSpPr>
            <a:cxnSpLocks/>
            <a:stCxn id="72" idx="5"/>
            <a:endCxn id="59" idx="1"/>
          </p:cNvCxnSpPr>
          <p:nvPr/>
        </p:nvCxnSpPr>
        <p:spPr>
          <a:xfrm flipH="1">
            <a:off x="2917924" y="2470038"/>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6205DD86-315C-53B6-CEEF-A9919650168E}"/>
              </a:ext>
            </a:extLst>
          </p:cNvPr>
          <p:cNvCxnSpPr>
            <a:cxnSpLocks/>
            <a:stCxn id="73" idx="7"/>
            <a:endCxn id="60" idx="3"/>
          </p:cNvCxnSpPr>
          <p:nvPr/>
        </p:nvCxnSpPr>
        <p:spPr>
          <a:xfrm>
            <a:off x="757684" y="2470038"/>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58" idx="5"/>
            <a:endCxn id="66" idx="1"/>
          </p:cNvCxnSpPr>
          <p:nvPr/>
        </p:nvCxnSpPr>
        <p:spPr>
          <a:xfrm flipH="1">
            <a:off x="757684" y="4623566"/>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57" idx="7"/>
            <a:endCxn id="71" idx="3"/>
          </p:cNvCxnSpPr>
          <p:nvPr/>
        </p:nvCxnSpPr>
        <p:spPr>
          <a:xfrm>
            <a:off x="2917924" y="4624013"/>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6205DD86-315C-53B6-CEEF-A9919650168E}"/>
              </a:ext>
            </a:extLst>
          </p:cNvPr>
          <p:cNvCxnSpPr>
            <a:cxnSpLocks/>
            <a:stCxn id="72" idx="4"/>
            <a:endCxn id="73" idx="0"/>
          </p:cNvCxnSpPr>
          <p:nvPr/>
        </p:nvCxnSpPr>
        <p:spPr>
          <a:xfrm flipH="1">
            <a:off x="778772" y="2420142"/>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2" idx="6"/>
            <a:endCxn id="71" idx="2"/>
          </p:cNvCxnSpPr>
          <p:nvPr/>
        </p:nvCxnSpPr>
        <p:spPr>
          <a:xfrm>
            <a:off x="3587092" y="2490705"/>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3" idx="6"/>
            <a:endCxn id="66" idx="2"/>
          </p:cNvCxnSpPr>
          <p:nvPr/>
        </p:nvCxnSpPr>
        <p:spPr>
          <a:xfrm>
            <a:off x="706772" y="2490705"/>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6205DD86-315C-53B6-CEEF-A9919650168E}"/>
              </a:ext>
            </a:extLst>
          </p:cNvPr>
          <p:cNvCxnSpPr>
            <a:cxnSpLocks/>
            <a:stCxn id="71" idx="4"/>
            <a:endCxn id="66" idx="0"/>
          </p:cNvCxnSpPr>
          <p:nvPr/>
        </p:nvCxnSpPr>
        <p:spPr>
          <a:xfrm flipH="1" flipV="1">
            <a:off x="778772" y="5300462"/>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90" name="TextBox 89"/>
              <p:cNvSpPr txBox="1"/>
              <p:nvPr/>
            </p:nvSpPr>
            <p:spPr>
              <a:xfrm>
                <a:off x="101405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10140532" y="5433721"/>
                <a:ext cx="726929" cy="523220"/>
              </a:xfrm>
              <a:prstGeom prst="rect">
                <a:avLst/>
              </a:prstGeom>
              <a:blipFill rotWithShape="0">
                <a:blip r:embed="rId4"/>
                <a:stretch>
                  <a:fillRect/>
                </a:stretch>
              </a:blipFill>
            </p:spPr>
            <p:txBody>
              <a:bodyPr/>
              <a:lstStyle/>
              <a:p>
                <a:r>
                  <a:rPr lang="en-US">
                    <a:noFill/>
                  </a:rPr>
                  <a:t> </a:t>
                </a:r>
              </a:p>
            </p:txBody>
          </p:sp>
        </mc:Fallback>
      </mc:AlternateContent>
      <p:sp>
        <p:nvSpPr>
          <p:cNvPr id="91" name="Oval 90">
            <a:extLst>
              <a:ext uri="{FF2B5EF4-FFF2-40B4-BE49-F238E27FC236}">
                <a16:creationId xmlns:a16="http://schemas.microsoft.com/office/drawing/2014/main" id="{BDD11F87-DA81-9510-C1CB-0AF4093562CB}"/>
              </a:ext>
            </a:extLst>
          </p:cNvPr>
          <p:cNvSpPr/>
          <p:nvPr/>
        </p:nvSpPr>
        <p:spPr>
          <a:xfrm rot="5400000">
            <a:off x="11149378"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2" name="Oval 91">
            <a:extLst>
              <a:ext uri="{FF2B5EF4-FFF2-40B4-BE49-F238E27FC236}">
                <a16:creationId xmlns:a16="http://schemas.microsoft.com/office/drawing/2014/main" id="{BDD11F87-DA81-9510-C1CB-0AF4093562CB}"/>
              </a:ext>
            </a:extLst>
          </p:cNvPr>
          <p:cNvSpPr/>
          <p:nvPr/>
        </p:nvSpPr>
        <p:spPr>
          <a:xfrm rot="5400000">
            <a:off x="9709234"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3" name="Oval 92">
            <a:extLst>
              <a:ext uri="{FF2B5EF4-FFF2-40B4-BE49-F238E27FC236}">
                <a16:creationId xmlns:a16="http://schemas.microsoft.com/office/drawing/2014/main" id="{BDD11F87-DA81-9510-C1CB-0AF4093562CB}"/>
              </a:ext>
            </a:extLst>
          </p:cNvPr>
          <p:cNvSpPr/>
          <p:nvPr/>
        </p:nvSpPr>
        <p:spPr>
          <a:xfrm rot="5400000">
            <a:off x="11149378"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Oval 93">
            <a:extLst>
              <a:ext uri="{FF2B5EF4-FFF2-40B4-BE49-F238E27FC236}">
                <a16:creationId xmlns:a16="http://schemas.microsoft.com/office/drawing/2014/main" id="{BDD11F87-DA81-9510-C1CB-0AF4093562CB}"/>
              </a:ext>
            </a:extLst>
          </p:cNvPr>
          <p:cNvSpPr/>
          <p:nvPr/>
        </p:nvSpPr>
        <p:spPr>
          <a:xfrm rot="5400000">
            <a:off x="970923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endCxn id="91" idx="2"/>
          </p:cNvCxnSpPr>
          <p:nvPr/>
        </p:nvCxnSpPr>
        <p:spPr>
          <a:xfrm>
            <a:off x="11219941"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4" idx="6"/>
            <a:endCxn id="92" idx="2"/>
          </p:cNvCxnSpPr>
          <p:nvPr/>
        </p:nvCxnSpPr>
        <p:spPr>
          <a:xfrm>
            <a:off x="9779797"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3" idx="4"/>
            <a:endCxn id="94" idx="0"/>
          </p:cNvCxnSpPr>
          <p:nvPr/>
        </p:nvCxnSpPr>
        <p:spPr>
          <a:xfrm flipH="1">
            <a:off x="9851797"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1" idx="4"/>
            <a:endCxn id="92" idx="0"/>
          </p:cNvCxnSpPr>
          <p:nvPr/>
        </p:nvCxnSpPr>
        <p:spPr>
          <a:xfrm flipH="1" flipV="1">
            <a:off x="9851797"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Oval 98">
            <a:extLst>
              <a:ext uri="{FF2B5EF4-FFF2-40B4-BE49-F238E27FC236}">
                <a16:creationId xmlns:a16="http://schemas.microsoft.com/office/drawing/2014/main" id="{BDD11F87-DA81-9510-C1CB-0AF4093562CB}"/>
              </a:ext>
            </a:extLst>
          </p:cNvPr>
          <p:cNvSpPr/>
          <p:nvPr/>
        </p:nvSpPr>
        <p:spPr>
          <a:xfrm rot="5400000">
            <a:off x="8989138"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0" name="Oval 99">
            <a:extLst>
              <a:ext uri="{FF2B5EF4-FFF2-40B4-BE49-F238E27FC236}">
                <a16:creationId xmlns:a16="http://schemas.microsoft.com/office/drawing/2014/main" id="{BDD11F87-DA81-9510-C1CB-0AF4093562CB}"/>
              </a:ext>
            </a:extLst>
          </p:cNvPr>
          <p:cNvSpPr/>
          <p:nvPr/>
        </p:nvSpPr>
        <p:spPr>
          <a:xfrm rot="5400000">
            <a:off x="11869458"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2" name="Oval 101">
            <a:extLst>
              <a:ext uri="{FF2B5EF4-FFF2-40B4-BE49-F238E27FC236}">
                <a16:creationId xmlns:a16="http://schemas.microsoft.com/office/drawing/2014/main" id="{BDD11F87-DA81-9510-C1CB-0AF4093562CB}"/>
              </a:ext>
            </a:extLst>
          </p:cNvPr>
          <p:cNvSpPr/>
          <p:nvPr/>
        </p:nvSpPr>
        <p:spPr>
          <a:xfrm rot="5400000">
            <a:off x="1186945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898913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4" name="Straight Connector 103">
            <a:extLst>
              <a:ext uri="{FF2B5EF4-FFF2-40B4-BE49-F238E27FC236}">
                <a16:creationId xmlns:a16="http://schemas.microsoft.com/office/drawing/2014/main" id="{6205DD86-315C-53B6-CEEF-A9919650168E}"/>
              </a:ext>
            </a:extLst>
          </p:cNvPr>
          <p:cNvCxnSpPr>
            <a:cxnSpLocks/>
            <a:stCxn id="102" idx="5"/>
            <a:endCxn id="93" idx="1"/>
          </p:cNvCxnSpPr>
          <p:nvPr/>
        </p:nvCxnSpPr>
        <p:spPr>
          <a:xfrm flipH="1">
            <a:off x="11270853"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a:extLst>
              <a:ext uri="{FF2B5EF4-FFF2-40B4-BE49-F238E27FC236}">
                <a16:creationId xmlns:a16="http://schemas.microsoft.com/office/drawing/2014/main" id="{6205DD86-315C-53B6-CEEF-A9919650168E}"/>
              </a:ext>
            </a:extLst>
          </p:cNvPr>
          <p:cNvCxnSpPr>
            <a:cxnSpLocks/>
            <a:stCxn id="103" idx="7"/>
            <a:endCxn id="94" idx="3"/>
          </p:cNvCxnSpPr>
          <p:nvPr/>
        </p:nvCxnSpPr>
        <p:spPr>
          <a:xfrm>
            <a:off x="9110613"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92" idx="5"/>
            <a:endCxn id="99" idx="1"/>
          </p:cNvCxnSpPr>
          <p:nvPr/>
        </p:nvCxnSpPr>
        <p:spPr>
          <a:xfrm flipH="1">
            <a:off x="9110613"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6205DD86-315C-53B6-CEEF-A9919650168E}"/>
              </a:ext>
            </a:extLst>
          </p:cNvPr>
          <p:cNvCxnSpPr>
            <a:cxnSpLocks/>
            <a:stCxn id="91" idx="7"/>
            <a:endCxn id="100" idx="3"/>
          </p:cNvCxnSpPr>
          <p:nvPr/>
        </p:nvCxnSpPr>
        <p:spPr>
          <a:xfrm>
            <a:off x="11270853"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a:extLst>
              <a:ext uri="{FF2B5EF4-FFF2-40B4-BE49-F238E27FC236}">
                <a16:creationId xmlns:a16="http://schemas.microsoft.com/office/drawing/2014/main" id="{6205DD86-315C-53B6-CEEF-A9919650168E}"/>
              </a:ext>
            </a:extLst>
          </p:cNvPr>
          <p:cNvCxnSpPr>
            <a:cxnSpLocks/>
            <a:stCxn id="102" idx="4"/>
            <a:endCxn id="103" idx="0"/>
          </p:cNvCxnSpPr>
          <p:nvPr/>
        </p:nvCxnSpPr>
        <p:spPr>
          <a:xfrm flipH="1">
            <a:off x="9131701"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02" idx="6"/>
            <a:endCxn id="100" idx="2"/>
          </p:cNvCxnSpPr>
          <p:nvPr/>
        </p:nvCxnSpPr>
        <p:spPr>
          <a:xfrm>
            <a:off x="11940021"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a:extLst>
              <a:ext uri="{FF2B5EF4-FFF2-40B4-BE49-F238E27FC236}">
                <a16:creationId xmlns:a16="http://schemas.microsoft.com/office/drawing/2014/main" id="{6205DD86-315C-53B6-CEEF-A9919650168E}"/>
              </a:ext>
            </a:extLst>
          </p:cNvPr>
          <p:cNvCxnSpPr>
            <a:cxnSpLocks/>
            <a:stCxn id="103" idx="6"/>
            <a:endCxn id="99" idx="2"/>
          </p:cNvCxnSpPr>
          <p:nvPr/>
        </p:nvCxnSpPr>
        <p:spPr>
          <a:xfrm>
            <a:off x="9059701"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0" idx="4"/>
            <a:endCxn id="99" idx="0"/>
          </p:cNvCxnSpPr>
          <p:nvPr/>
        </p:nvCxnSpPr>
        <p:spPr>
          <a:xfrm flipH="1" flipV="1">
            <a:off x="9131701"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9162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42" presetClass="exit" presetSubtype="0" fill="hold" nodeType="clickEffect">
                                  <p:stCondLst>
                                    <p:cond delay="0"/>
                                  </p:stCondLst>
                                  <p:childTnLst>
                                    <p:animEffect transition="out" filter="fade">
                                      <p:cBhvr>
                                        <p:cTn id="128" dur="1000"/>
                                        <p:tgtEl>
                                          <p:spTgt spid="62"/>
                                        </p:tgtEl>
                                      </p:cBhvr>
                                    </p:animEffect>
                                    <p:anim calcmode="lin" valueType="num">
                                      <p:cBhvr>
                                        <p:cTn id="129" dur="1000"/>
                                        <p:tgtEl>
                                          <p:spTgt spid="62"/>
                                        </p:tgtEl>
                                        <p:attrNameLst>
                                          <p:attrName>ppt_x</p:attrName>
                                        </p:attrNameLst>
                                      </p:cBhvr>
                                      <p:tavLst>
                                        <p:tav tm="0">
                                          <p:val>
                                            <p:strVal val="ppt_x"/>
                                          </p:val>
                                        </p:tav>
                                        <p:tav tm="100000">
                                          <p:val>
                                            <p:strVal val="ppt_x"/>
                                          </p:val>
                                        </p:tav>
                                      </p:tavLst>
                                    </p:anim>
                                    <p:anim calcmode="lin" valueType="num">
                                      <p:cBhvr>
                                        <p:cTn id="130" dur="1000"/>
                                        <p:tgtEl>
                                          <p:spTgt spid="62"/>
                                        </p:tgtEl>
                                        <p:attrNameLst>
                                          <p:attrName>ppt_y</p:attrName>
                                        </p:attrNameLst>
                                      </p:cBhvr>
                                      <p:tavLst>
                                        <p:tav tm="0">
                                          <p:val>
                                            <p:strVal val="ppt_y"/>
                                          </p:val>
                                        </p:tav>
                                        <p:tav tm="100000">
                                          <p:val>
                                            <p:strVal val="ppt_y+.1"/>
                                          </p:val>
                                        </p:tav>
                                      </p:tavLst>
                                    </p:anim>
                                    <p:set>
                                      <p:cBhvr>
                                        <p:cTn id="131" dur="1" fill="hold">
                                          <p:stCondLst>
                                            <p:cond delay="999"/>
                                          </p:stCondLst>
                                        </p:cTn>
                                        <p:tgtEl>
                                          <p:spTgt spid="62"/>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1000"/>
                                        <p:tgtEl>
                                          <p:spTgt spid="63"/>
                                        </p:tgtEl>
                                      </p:cBhvr>
                                    </p:animEffect>
                                    <p:anim calcmode="lin" valueType="num">
                                      <p:cBhvr>
                                        <p:cTn id="134" dur="1000"/>
                                        <p:tgtEl>
                                          <p:spTgt spid="63"/>
                                        </p:tgtEl>
                                        <p:attrNameLst>
                                          <p:attrName>ppt_x</p:attrName>
                                        </p:attrNameLst>
                                      </p:cBhvr>
                                      <p:tavLst>
                                        <p:tav tm="0">
                                          <p:val>
                                            <p:strVal val="ppt_x"/>
                                          </p:val>
                                        </p:tav>
                                        <p:tav tm="100000">
                                          <p:val>
                                            <p:strVal val="ppt_x"/>
                                          </p:val>
                                        </p:tav>
                                      </p:tavLst>
                                    </p:anim>
                                    <p:anim calcmode="lin" valueType="num">
                                      <p:cBhvr>
                                        <p:cTn id="135" dur="1000"/>
                                        <p:tgtEl>
                                          <p:spTgt spid="63"/>
                                        </p:tgtEl>
                                        <p:attrNameLst>
                                          <p:attrName>ppt_y</p:attrName>
                                        </p:attrNameLst>
                                      </p:cBhvr>
                                      <p:tavLst>
                                        <p:tav tm="0">
                                          <p:val>
                                            <p:strVal val="ppt_y"/>
                                          </p:val>
                                        </p:tav>
                                        <p:tav tm="100000">
                                          <p:val>
                                            <p:strVal val="ppt_y+.1"/>
                                          </p:val>
                                        </p:tav>
                                      </p:tavLst>
                                    </p:anim>
                                    <p:set>
                                      <p:cBhvr>
                                        <p:cTn id="136" dur="1" fill="hold">
                                          <p:stCondLst>
                                            <p:cond delay="999"/>
                                          </p:stCondLst>
                                        </p:cTn>
                                        <p:tgtEl>
                                          <p:spTgt spid="63"/>
                                        </p:tgtEl>
                                        <p:attrNameLst>
                                          <p:attrName>style.visibility</p:attrName>
                                        </p:attrNameLst>
                                      </p:cBhvr>
                                      <p:to>
                                        <p:strVal val="hidden"/>
                                      </p:to>
                                    </p:set>
                                  </p:childTnLst>
                                </p:cTn>
                              </p:par>
                              <p:par>
                                <p:cTn id="137" presetID="42" presetClass="exit" presetSubtype="0" fill="hold" nodeType="withEffect">
                                  <p:stCondLst>
                                    <p:cond delay="0"/>
                                  </p:stCondLst>
                                  <p:childTnLst>
                                    <p:animEffect transition="out" filter="fade">
                                      <p:cBhvr>
                                        <p:cTn id="138" dur="1000"/>
                                        <p:tgtEl>
                                          <p:spTgt spid="64"/>
                                        </p:tgtEl>
                                      </p:cBhvr>
                                    </p:animEffect>
                                    <p:anim calcmode="lin" valueType="num">
                                      <p:cBhvr>
                                        <p:cTn id="139" dur="1000"/>
                                        <p:tgtEl>
                                          <p:spTgt spid="64"/>
                                        </p:tgtEl>
                                        <p:attrNameLst>
                                          <p:attrName>ppt_x</p:attrName>
                                        </p:attrNameLst>
                                      </p:cBhvr>
                                      <p:tavLst>
                                        <p:tav tm="0">
                                          <p:val>
                                            <p:strVal val="ppt_x"/>
                                          </p:val>
                                        </p:tav>
                                        <p:tav tm="100000">
                                          <p:val>
                                            <p:strVal val="ppt_x"/>
                                          </p:val>
                                        </p:tav>
                                      </p:tavLst>
                                    </p:anim>
                                    <p:anim calcmode="lin" valueType="num">
                                      <p:cBhvr>
                                        <p:cTn id="140" dur="1000"/>
                                        <p:tgtEl>
                                          <p:spTgt spid="64"/>
                                        </p:tgtEl>
                                        <p:attrNameLst>
                                          <p:attrName>ppt_y</p:attrName>
                                        </p:attrNameLst>
                                      </p:cBhvr>
                                      <p:tavLst>
                                        <p:tav tm="0">
                                          <p:val>
                                            <p:strVal val="ppt_y"/>
                                          </p:val>
                                        </p:tav>
                                        <p:tav tm="100000">
                                          <p:val>
                                            <p:strVal val="ppt_y+.1"/>
                                          </p:val>
                                        </p:tav>
                                      </p:tavLst>
                                    </p:anim>
                                    <p:set>
                                      <p:cBhvr>
                                        <p:cTn id="141" dur="1" fill="hold">
                                          <p:stCondLst>
                                            <p:cond delay="999"/>
                                          </p:stCondLst>
                                        </p:cTn>
                                        <p:tgtEl>
                                          <p:spTgt spid="64"/>
                                        </p:tgtEl>
                                        <p:attrNameLst>
                                          <p:attrName>style.visibility</p:attrName>
                                        </p:attrNameLst>
                                      </p:cBhvr>
                                      <p:to>
                                        <p:strVal val="hidden"/>
                                      </p:to>
                                    </p:set>
                                  </p:childTnLst>
                                </p:cTn>
                              </p:par>
                              <p:par>
                                <p:cTn id="142" presetID="42" presetClass="exit" presetSubtype="0" fill="hold" nodeType="withEffect">
                                  <p:stCondLst>
                                    <p:cond delay="0"/>
                                  </p:stCondLst>
                                  <p:childTnLst>
                                    <p:animEffect transition="out" filter="fade">
                                      <p:cBhvr>
                                        <p:cTn id="143" dur="1000"/>
                                        <p:tgtEl>
                                          <p:spTgt spid="65"/>
                                        </p:tgtEl>
                                      </p:cBhvr>
                                    </p:animEffect>
                                    <p:anim calcmode="lin" valueType="num">
                                      <p:cBhvr>
                                        <p:cTn id="144" dur="1000"/>
                                        <p:tgtEl>
                                          <p:spTgt spid="65"/>
                                        </p:tgtEl>
                                        <p:attrNameLst>
                                          <p:attrName>ppt_x</p:attrName>
                                        </p:attrNameLst>
                                      </p:cBhvr>
                                      <p:tavLst>
                                        <p:tav tm="0">
                                          <p:val>
                                            <p:strVal val="ppt_x"/>
                                          </p:val>
                                        </p:tav>
                                        <p:tav tm="100000">
                                          <p:val>
                                            <p:strVal val="ppt_x"/>
                                          </p:val>
                                        </p:tav>
                                      </p:tavLst>
                                    </p:anim>
                                    <p:anim calcmode="lin" valueType="num">
                                      <p:cBhvr>
                                        <p:cTn id="145" dur="1000"/>
                                        <p:tgtEl>
                                          <p:spTgt spid="65"/>
                                        </p:tgtEl>
                                        <p:attrNameLst>
                                          <p:attrName>ppt_y</p:attrName>
                                        </p:attrNameLst>
                                      </p:cBhvr>
                                      <p:tavLst>
                                        <p:tav tm="0">
                                          <p:val>
                                            <p:strVal val="ppt_y"/>
                                          </p:val>
                                        </p:tav>
                                        <p:tav tm="100000">
                                          <p:val>
                                            <p:strVal val="ppt_y+.1"/>
                                          </p:val>
                                        </p:tav>
                                      </p:tavLst>
                                    </p:anim>
                                    <p:set>
                                      <p:cBhvr>
                                        <p:cTn id="146" dur="1" fill="hold">
                                          <p:stCondLst>
                                            <p:cond delay="999"/>
                                          </p:stCondLst>
                                        </p:cTn>
                                        <p:tgtEl>
                                          <p:spTgt spid="65"/>
                                        </p:tgtEl>
                                        <p:attrNameLst>
                                          <p:attrName>style.visibility</p:attrName>
                                        </p:attrNameLst>
                                      </p:cBhvr>
                                      <p:to>
                                        <p:strVal val="hidden"/>
                                      </p:to>
                                    </p:set>
                                  </p:childTnLst>
                                </p:cTn>
                              </p:par>
                              <p:par>
                                <p:cTn id="147" presetID="42" presetClass="exit" presetSubtype="0" fill="hold" nodeType="withEffect">
                                  <p:stCondLst>
                                    <p:cond delay="0"/>
                                  </p:stCondLst>
                                  <p:childTnLst>
                                    <p:animEffect transition="out" filter="fade">
                                      <p:cBhvr>
                                        <p:cTn id="148" dur="1000"/>
                                        <p:tgtEl>
                                          <p:spTgt spid="80"/>
                                        </p:tgtEl>
                                      </p:cBhvr>
                                    </p:animEffect>
                                    <p:anim calcmode="lin" valueType="num">
                                      <p:cBhvr>
                                        <p:cTn id="149" dur="1000"/>
                                        <p:tgtEl>
                                          <p:spTgt spid="80"/>
                                        </p:tgtEl>
                                        <p:attrNameLst>
                                          <p:attrName>ppt_x</p:attrName>
                                        </p:attrNameLst>
                                      </p:cBhvr>
                                      <p:tavLst>
                                        <p:tav tm="0">
                                          <p:val>
                                            <p:strVal val="ppt_x"/>
                                          </p:val>
                                        </p:tav>
                                        <p:tav tm="100000">
                                          <p:val>
                                            <p:strVal val="ppt_x"/>
                                          </p:val>
                                        </p:tav>
                                      </p:tavLst>
                                    </p:anim>
                                    <p:anim calcmode="lin" valueType="num">
                                      <p:cBhvr>
                                        <p:cTn id="150" dur="1000"/>
                                        <p:tgtEl>
                                          <p:spTgt spid="80"/>
                                        </p:tgtEl>
                                        <p:attrNameLst>
                                          <p:attrName>ppt_y</p:attrName>
                                        </p:attrNameLst>
                                      </p:cBhvr>
                                      <p:tavLst>
                                        <p:tav tm="0">
                                          <p:val>
                                            <p:strVal val="ppt_y"/>
                                          </p:val>
                                        </p:tav>
                                        <p:tav tm="100000">
                                          <p:val>
                                            <p:strVal val="ppt_y+.1"/>
                                          </p:val>
                                        </p:tav>
                                      </p:tavLst>
                                    </p:anim>
                                    <p:set>
                                      <p:cBhvr>
                                        <p:cTn id="151" dur="1" fill="hold">
                                          <p:stCondLst>
                                            <p:cond delay="999"/>
                                          </p:stCondLst>
                                        </p:cTn>
                                        <p:tgtEl>
                                          <p:spTgt spid="80"/>
                                        </p:tgtEl>
                                        <p:attrNameLst>
                                          <p:attrName>style.visibility</p:attrName>
                                        </p:attrNameLst>
                                      </p:cBhvr>
                                      <p:to>
                                        <p:strVal val="hidden"/>
                                      </p:to>
                                    </p:set>
                                  </p:childTnLst>
                                </p:cTn>
                              </p:par>
                              <p:par>
                                <p:cTn id="152" presetID="42" presetClass="exit" presetSubtype="0" fill="hold" nodeType="withEffect">
                                  <p:stCondLst>
                                    <p:cond delay="0"/>
                                  </p:stCondLst>
                                  <p:childTnLst>
                                    <p:animEffect transition="out" filter="fade">
                                      <p:cBhvr>
                                        <p:cTn id="153" dur="1000"/>
                                        <p:tgtEl>
                                          <p:spTgt spid="81"/>
                                        </p:tgtEl>
                                      </p:cBhvr>
                                    </p:animEffect>
                                    <p:anim calcmode="lin" valueType="num">
                                      <p:cBhvr>
                                        <p:cTn id="154" dur="1000"/>
                                        <p:tgtEl>
                                          <p:spTgt spid="81"/>
                                        </p:tgtEl>
                                        <p:attrNameLst>
                                          <p:attrName>ppt_x</p:attrName>
                                        </p:attrNameLst>
                                      </p:cBhvr>
                                      <p:tavLst>
                                        <p:tav tm="0">
                                          <p:val>
                                            <p:strVal val="ppt_x"/>
                                          </p:val>
                                        </p:tav>
                                        <p:tav tm="100000">
                                          <p:val>
                                            <p:strVal val="ppt_x"/>
                                          </p:val>
                                        </p:tav>
                                      </p:tavLst>
                                    </p:anim>
                                    <p:anim calcmode="lin" valueType="num">
                                      <p:cBhvr>
                                        <p:cTn id="155" dur="1000"/>
                                        <p:tgtEl>
                                          <p:spTgt spid="81"/>
                                        </p:tgtEl>
                                        <p:attrNameLst>
                                          <p:attrName>ppt_y</p:attrName>
                                        </p:attrNameLst>
                                      </p:cBhvr>
                                      <p:tavLst>
                                        <p:tav tm="0">
                                          <p:val>
                                            <p:strVal val="ppt_y"/>
                                          </p:val>
                                        </p:tav>
                                        <p:tav tm="100000">
                                          <p:val>
                                            <p:strVal val="ppt_y+.1"/>
                                          </p:val>
                                        </p:tav>
                                      </p:tavLst>
                                    </p:anim>
                                    <p:set>
                                      <p:cBhvr>
                                        <p:cTn id="156" dur="1" fill="hold">
                                          <p:stCondLst>
                                            <p:cond delay="999"/>
                                          </p:stCondLst>
                                        </p:cTn>
                                        <p:tgtEl>
                                          <p:spTgt spid="81"/>
                                        </p:tgtEl>
                                        <p:attrNameLst>
                                          <p:attrName>style.visibility</p:attrName>
                                        </p:attrNameLst>
                                      </p:cBhvr>
                                      <p:to>
                                        <p:strVal val="hidden"/>
                                      </p:to>
                                    </p:set>
                                  </p:childTnLst>
                                </p:cTn>
                              </p:par>
                              <p:par>
                                <p:cTn id="157" presetID="42" presetClass="exit" presetSubtype="0" fill="hold" nodeType="withEffect">
                                  <p:stCondLst>
                                    <p:cond delay="0"/>
                                  </p:stCondLst>
                                  <p:childTnLst>
                                    <p:animEffect transition="out" filter="fade">
                                      <p:cBhvr>
                                        <p:cTn id="158" dur="1000"/>
                                        <p:tgtEl>
                                          <p:spTgt spid="82"/>
                                        </p:tgtEl>
                                      </p:cBhvr>
                                    </p:animEffect>
                                    <p:anim calcmode="lin" valueType="num">
                                      <p:cBhvr>
                                        <p:cTn id="159" dur="1000"/>
                                        <p:tgtEl>
                                          <p:spTgt spid="82"/>
                                        </p:tgtEl>
                                        <p:attrNameLst>
                                          <p:attrName>ppt_x</p:attrName>
                                        </p:attrNameLst>
                                      </p:cBhvr>
                                      <p:tavLst>
                                        <p:tav tm="0">
                                          <p:val>
                                            <p:strVal val="ppt_x"/>
                                          </p:val>
                                        </p:tav>
                                        <p:tav tm="100000">
                                          <p:val>
                                            <p:strVal val="ppt_x"/>
                                          </p:val>
                                        </p:tav>
                                      </p:tavLst>
                                    </p:anim>
                                    <p:anim calcmode="lin" valueType="num">
                                      <p:cBhvr>
                                        <p:cTn id="160" dur="1000"/>
                                        <p:tgtEl>
                                          <p:spTgt spid="82"/>
                                        </p:tgtEl>
                                        <p:attrNameLst>
                                          <p:attrName>ppt_y</p:attrName>
                                        </p:attrNameLst>
                                      </p:cBhvr>
                                      <p:tavLst>
                                        <p:tav tm="0">
                                          <p:val>
                                            <p:strVal val="ppt_y"/>
                                          </p:val>
                                        </p:tav>
                                        <p:tav tm="100000">
                                          <p:val>
                                            <p:strVal val="ppt_y+.1"/>
                                          </p:val>
                                        </p:tav>
                                      </p:tavLst>
                                    </p:anim>
                                    <p:set>
                                      <p:cBhvr>
                                        <p:cTn id="161" dur="1" fill="hold">
                                          <p:stCondLst>
                                            <p:cond delay="999"/>
                                          </p:stCondLst>
                                        </p:cTn>
                                        <p:tgtEl>
                                          <p:spTgt spid="82"/>
                                        </p:tgtEl>
                                        <p:attrNameLst>
                                          <p:attrName>style.visibility</p:attrName>
                                        </p:attrNameLst>
                                      </p:cBhvr>
                                      <p:to>
                                        <p:strVal val="hidden"/>
                                      </p:to>
                                    </p:set>
                                  </p:childTnLst>
                                </p:cTn>
                              </p:par>
                              <p:par>
                                <p:cTn id="162" presetID="42" presetClass="exit" presetSubtype="0" fill="hold" nodeType="withEffect">
                                  <p:stCondLst>
                                    <p:cond delay="0"/>
                                  </p:stCondLst>
                                  <p:childTnLst>
                                    <p:animEffect transition="out" filter="fade">
                                      <p:cBhvr>
                                        <p:cTn id="163" dur="1000"/>
                                        <p:tgtEl>
                                          <p:spTgt spid="85"/>
                                        </p:tgtEl>
                                      </p:cBhvr>
                                    </p:animEffect>
                                    <p:anim calcmode="lin" valueType="num">
                                      <p:cBhvr>
                                        <p:cTn id="164" dur="1000"/>
                                        <p:tgtEl>
                                          <p:spTgt spid="85"/>
                                        </p:tgtEl>
                                        <p:attrNameLst>
                                          <p:attrName>ppt_x</p:attrName>
                                        </p:attrNameLst>
                                      </p:cBhvr>
                                      <p:tavLst>
                                        <p:tav tm="0">
                                          <p:val>
                                            <p:strVal val="ppt_x"/>
                                          </p:val>
                                        </p:tav>
                                        <p:tav tm="100000">
                                          <p:val>
                                            <p:strVal val="ppt_x"/>
                                          </p:val>
                                        </p:tav>
                                      </p:tavLst>
                                    </p:anim>
                                    <p:anim calcmode="lin" valueType="num">
                                      <p:cBhvr>
                                        <p:cTn id="165" dur="1000"/>
                                        <p:tgtEl>
                                          <p:spTgt spid="85"/>
                                        </p:tgtEl>
                                        <p:attrNameLst>
                                          <p:attrName>ppt_y</p:attrName>
                                        </p:attrNameLst>
                                      </p:cBhvr>
                                      <p:tavLst>
                                        <p:tav tm="0">
                                          <p:val>
                                            <p:strVal val="ppt_y"/>
                                          </p:val>
                                        </p:tav>
                                        <p:tav tm="100000">
                                          <p:val>
                                            <p:strVal val="ppt_y+.1"/>
                                          </p:val>
                                        </p:tav>
                                      </p:tavLst>
                                    </p:anim>
                                    <p:set>
                                      <p:cBhvr>
                                        <p:cTn id="166" dur="1" fill="hold">
                                          <p:stCondLst>
                                            <p:cond delay="999"/>
                                          </p:stCondLst>
                                        </p:cTn>
                                        <p:tgtEl>
                                          <p:spTgt spid="85"/>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42" presetClass="exit" presetSubtype="0" fill="hold" nodeType="clickEffect">
                                  <p:stCondLst>
                                    <p:cond delay="0"/>
                                  </p:stCondLst>
                                  <p:childTnLst>
                                    <p:animEffect transition="out" filter="fade">
                                      <p:cBhvr>
                                        <p:cTn id="174" dur="1000"/>
                                        <p:tgtEl>
                                          <p:spTgt spid="41"/>
                                        </p:tgtEl>
                                      </p:cBhvr>
                                    </p:animEffect>
                                    <p:anim calcmode="lin" valueType="num">
                                      <p:cBhvr>
                                        <p:cTn id="175" dur="1000"/>
                                        <p:tgtEl>
                                          <p:spTgt spid="41"/>
                                        </p:tgtEl>
                                        <p:attrNameLst>
                                          <p:attrName>ppt_x</p:attrName>
                                        </p:attrNameLst>
                                      </p:cBhvr>
                                      <p:tavLst>
                                        <p:tav tm="0">
                                          <p:val>
                                            <p:strVal val="ppt_x"/>
                                          </p:val>
                                        </p:tav>
                                        <p:tav tm="100000">
                                          <p:val>
                                            <p:strVal val="ppt_x"/>
                                          </p:val>
                                        </p:tav>
                                      </p:tavLst>
                                    </p:anim>
                                    <p:anim calcmode="lin" valueType="num">
                                      <p:cBhvr>
                                        <p:cTn id="176" dur="1000"/>
                                        <p:tgtEl>
                                          <p:spTgt spid="41"/>
                                        </p:tgtEl>
                                        <p:attrNameLst>
                                          <p:attrName>ppt_y</p:attrName>
                                        </p:attrNameLst>
                                      </p:cBhvr>
                                      <p:tavLst>
                                        <p:tav tm="0">
                                          <p:val>
                                            <p:strVal val="ppt_y"/>
                                          </p:val>
                                        </p:tav>
                                        <p:tav tm="100000">
                                          <p:val>
                                            <p:strVal val="ppt_y+.1"/>
                                          </p:val>
                                        </p:tav>
                                      </p:tavLst>
                                    </p:anim>
                                    <p:set>
                                      <p:cBhvr>
                                        <p:cTn id="177" dur="1" fill="hold">
                                          <p:stCondLst>
                                            <p:cond delay="999"/>
                                          </p:stCondLst>
                                        </p:cTn>
                                        <p:tgtEl>
                                          <p:spTgt spid="41"/>
                                        </p:tgtEl>
                                        <p:attrNameLst>
                                          <p:attrName>style.visibility</p:attrName>
                                        </p:attrNameLst>
                                      </p:cBhvr>
                                      <p:to>
                                        <p:strVal val="hidden"/>
                                      </p:to>
                                    </p:set>
                                  </p:childTnLst>
                                </p:cTn>
                              </p:par>
                              <p:par>
                                <p:cTn id="178" presetID="42" presetClass="exit" presetSubtype="0" fill="hold" nodeType="withEffect">
                                  <p:stCondLst>
                                    <p:cond delay="0"/>
                                  </p:stCondLst>
                                  <p:childTnLst>
                                    <p:animEffect transition="out" filter="fade">
                                      <p:cBhvr>
                                        <p:cTn id="179" dur="1000"/>
                                        <p:tgtEl>
                                          <p:spTgt spid="42"/>
                                        </p:tgtEl>
                                      </p:cBhvr>
                                    </p:animEffect>
                                    <p:anim calcmode="lin" valueType="num">
                                      <p:cBhvr>
                                        <p:cTn id="180" dur="1000"/>
                                        <p:tgtEl>
                                          <p:spTgt spid="42"/>
                                        </p:tgtEl>
                                        <p:attrNameLst>
                                          <p:attrName>ppt_x</p:attrName>
                                        </p:attrNameLst>
                                      </p:cBhvr>
                                      <p:tavLst>
                                        <p:tav tm="0">
                                          <p:val>
                                            <p:strVal val="ppt_x"/>
                                          </p:val>
                                        </p:tav>
                                        <p:tav tm="100000">
                                          <p:val>
                                            <p:strVal val="ppt_x"/>
                                          </p:val>
                                        </p:tav>
                                      </p:tavLst>
                                    </p:anim>
                                    <p:anim calcmode="lin" valueType="num">
                                      <p:cBhvr>
                                        <p:cTn id="181" dur="1000"/>
                                        <p:tgtEl>
                                          <p:spTgt spid="42"/>
                                        </p:tgtEl>
                                        <p:attrNameLst>
                                          <p:attrName>ppt_y</p:attrName>
                                        </p:attrNameLst>
                                      </p:cBhvr>
                                      <p:tavLst>
                                        <p:tav tm="0">
                                          <p:val>
                                            <p:strVal val="ppt_y"/>
                                          </p:val>
                                        </p:tav>
                                        <p:tav tm="100000">
                                          <p:val>
                                            <p:strVal val="ppt_y+.1"/>
                                          </p:val>
                                        </p:tav>
                                      </p:tavLst>
                                    </p:anim>
                                    <p:set>
                                      <p:cBhvr>
                                        <p:cTn id="182" dur="1" fill="hold">
                                          <p:stCondLst>
                                            <p:cond delay="999"/>
                                          </p:stCondLst>
                                        </p:cTn>
                                        <p:tgtEl>
                                          <p:spTgt spid="42"/>
                                        </p:tgtEl>
                                        <p:attrNameLst>
                                          <p:attrName>style.visibility</p:attrName>
                                        </p:attrNameLst>
                                      </p:cBhvr>
                                      <p:to>
                                        <p:strVal val="hidden"/>
                                      </p:to>
                                    </p:set>
                                  </p:childTnLst>
                                </p:cTn>
                              </p:par>
                              <p:par>
                                <p:cTn id="183" presetID="42" presetClass="exit" presetSubtype="0" fill="hold" nodeType="withEffect">
                                  <p:stCondLst>
                                    <p:cond delay="0"/>
                                  </p:stCondLst>
                                  <p:childTnLst>
                                    <p:animEffect transition="out" filter="fade">
                                      <p:cBhvr>
                                        <p:cTn id="184" dur="1000"/>
                                        <p:tgtEl>
                                          <p:spTgt spid="43"/>
                                        </p:tgtEl>
                                      </p:cBhvr>
                                    </p:animEffect>
                                    <p:anim calcmode="lin" valueType="num">
                                      <p:cBhvr>
                                        <p:cTn id="185" dur="1000"/>
                                        <p:tgtEl>
                                          <p:spTgt spid="43"/>
                                        </p:tgtEl>
                                        <p:attrNameLst>
                                          <p:attrName>ppt_x</p:attrName>
                                        </p:attrNameLst>
                                      </p:cBhvr>
                                      <p:tavLst>
                                        <p:tav tm="0">
                                          <p:val>
                                            <p:strVal val="ppt_x"/>
                                          </p:val>
                                        </p:tav>
                                        <p:tav tm="100000">
                                          <p:val>
                                            <p:strVal val="ppt_x"/>
                                          </p:val>
                                        </p:tav>
                                      </p:tavLst>
                                    </p:anim>
                                    <p:anim calcmode="lin" valueType="num">
                                      <p:cBhvr>
                                        <p:cTn id="186" dur="1000"/>
                                        <p:tgtEl>
                                          <p:spTgt spid="43"/>
                                        </p:tgtEl>
                                        <p:attrNameLst>
                                          <p:attrName>ppt_y</p:attrName>
                                        </p:attrNameLst>
                                      </p:cBhvr>
                                      <p:tavLst>
                                        <p:tav tm="0">
                                          <p:val>
                                            <p:strVal val="ppt_y"/>
                                          </p:val>
                                        </p:tav>
                                        <p:tav tm="100000">
                                          <p:val>
                                            <p:strVal val="ppt_y+.1"/>
                                          </p:val>
                                        </p:tav>
                                      </p:tavLst>
                                    </p:anim>
                                    <p:set>
                                      <p:cBhvr>
                                        <p:cTn id="187" dur="1" fill="hold">
                                          <p:stCondLst>
                                            <p:cond delay="999"/>
                                          </p:stCondLst>
                                        </p:cTn>
                                        <p:tgtEl>
                                          <p:spTgt spid="43"/>
                                        </p:tgtEl>
                                        <p:attrNameLst>
                                          <p:attrName>style.visibility</p:attrName>
                                        </p:attrNameLst>
                                      </p:cBhvr>
                                      <p:to>
                                        <p:strVal val="hidden"/>
                                      </p:to>
                                    </p:set>
                                  </p:childTnLst>
                                </p:cTn>
                              </p:par>
                              <p:par>
                                <p:cTn id="188" presetID="42" presetClass="exit" presetSubtype="0" fill="hold" nodeType="withEffect">
                                  <p:stCondLst>
                                    <p:cond delay="0"/>
                                  </p:stCondLst>
                                  <p:childTnLst>
                                    <p:animEffect transition="out" filter="fade">
                                      <p:cBhvr>
                                        <p:cTn id="189" dur="1000"/>
                                        <p:tgtEl>
                                          <p:spTgt spid="44"/>
                                        </p:tgtEl>
                                      </p:cBhvr>
                                    </p:animEffect>
                                    <p:anim calcmode="lin" valueType="num">
                                      <p:cBhvr>
                                        <p:cTn id="190" dur="1000"/>
                                        <p:tgtEl>
                                          <p:spTgt spid="44"/>
                                        </p:tgtEl>
                                        <p:attrNameLst>
                                          <p:attrName>ppt_x</p:attrName>
                                        </p:attrNameLst>
                                      </p:cBhvr>
                                      <p:tavLst>
                                        <p:tav tm="0">
                                          <p:val>
                                            <p:strVal val="ppt_x"/>
                                          </p:val>
                                        </p:tav>
                                        <p:tav tm="100000">
                                          <p:val>
                                            <p:strVal val="ppt_x"/>
                                          </p:val>
                                        </p:tav>
                                      </p:tavLst>
                                    </p:anim>
                                    <p:anim calcmode="lin" valueType="num">
                                      <p:cBhvr>
                                        <p:cTn id="191" dur="1000"/>
                                        <p:tgtEl>
                                          <p:spTgt spid="44"/>
                                        </p:tgtEl>
                                        <p:attrNameLst>
                                          <p:attrName>ppt_y</p:attrName>
                                        </p:attrNameLst>
                                      </p:cBhvr>
                                      <p:tavLst>
                                        <p:tav tm="0">
                                          <p:val>
                                            <p:strVal val="ppt_y"/>
                                          </p:val>
                                        </p:tav>
                                        <p:tav tm="100000">
                                          <p:val>
                                            <p:strVal val="ppt_y+.1"/>
                                          </p:val>
                                        </p:tav>
                                      </p:tavLst>
                                    </p:anim>
                                    <p:set>
                                      <p:cBhvr>
                                        <p:cTn id="192" dur="1" fill="hold">
                                          <p:stCondLst>
                                            <p:cond delay="999"/>
                                          </p:stCondLst>
                                        </p:cTn>
                                        <p:tgtEl>
                                          <p:spTgt spid="44"/>
                                        </p:tgtEl>
                                        <p:attrNameLst>
                                          <p:attrName>style.visibility</p:attrName>
                                        </p:attrNameLst>
                                      </p:cBhvr>
                                      <p:to>
                                        <p:strVal val="hidden"/>
                                      </p:to>
                                    </p:set>
                                  </p:childTnLst>
                                </p:cTn>
                              </p:par>
                              <p:par>
                                <p:cTn id="193" presetID="42" presetClass="exit" presetSubtype="0" fill="hold" nodeType="withEffect">
                                  <p:stCondLst>
                                    <p:cond delay="0"/>
                                  </p:stCondLst>
                                  <p:childTnLst>
                                    <p:animEffect transition="out" filter="fade">
                                      <p:cBhvr>
                                        <p:cTn id="194" dur="1000"/>
                                        <p:tgtEl>
                                          <p:spTgt spid="46"/>
                                        </p:tgtEl>
                                      </p:cBhvr>
                                    </p:animEffect>
                                    <p:anim calcmode="lin" valueType="num">
                                      <p:cBhvr>
                                        <p:cTn id="195" dur="1000"/>
                                        <p:tgtEl>
                                          <p:spTgt spid="46"/>
                                        </p:tgtEl>
                                        <p:attrNameLst>
                                          <p:attrName>ppt_x</p:attrName>
                                        </p:attrNameLst>
                                      </p:cBhvr>
                                      <p:tavLst>
                                        <p:tav tm="0">
                                          <p:val>
                                            <p:strVal val="ppt_x"/>
                                          </p:val>
                                        </p:tav>
                                        <p:tav tm="100000">
                                          <p:val>
                                            <p:strVal val="ppt_x"/>
                                          </p:val>
                                        </p:tav>
                                      </p:tavLst>
                                    </p:anim>
                                    <p:anim calcmode="lin" valueType="num">
                                      <p:cBhvr>
                                        <p:cTn id="196" dur="1000"/>
                                        <p:tgtEl>
                                          <p:spTgt spid="46"/>
                                        </p:tgtEl>
                                        <p:attrNameLst>
                                          <p:attrName>ppt_y</p:attrName>
                                        </p:attrNameLst>
                                      </p:cBhvr>
                                      <p:tavLst>
                                        <p:tav tm="0">
                                          <p:val>
                                            <p:strVal val="ppt_y"/>
                                          </p:val>
                                        </p:tav>
                                        <p:tav tm="100000">
                                          <p:val>
                                            <p:strVal val="ppt_y+.1"/>
                                          </p:val>
                                        </p:tav>
                                      </p:tavLst>
                                    </p:anim>
                                    <p:set>
                                      <p:cBhvr>
                                        <p:cTn id="197" dur="1" fill="hold">
                                          <p:stCondLst>
                                            <p:cond delay="999"/>
                                          </p:stCondLst>
                                        </p:cTn>
                                        <p:tgtEl>
                                          <p:spTgt spid="46"/>
                                        </p:tgtEl>
                                        <p:attrNameLst>
                                          <p:attrName>style.visibility</p:attrName>
                                        </p:attrNameLst>
                                      </p:cBhvr>
                                      <p:to>
                                        <p:strVal val="hidden"/>
                                      </p:to>
                                    </p:set>
                                  </p:childTnLst>
                                </p:cTn>
                              </p:par>
                              <p:par>
                                <p:cTn id="198" presetID="42" presetClass="exit" presetSubtype="0" fill="hold" nodeType="withEffect">
                                  <p:stCondLst>
                                    <p:cond delay="0"/>
                                  </p:stCondLst>
                                  <p:childTnLst>
                                    <p:animEffect transition="out" filter="fade">
                                      <p:cBhvr>
                                        <p:cTn id="199" dur="1000"/>
                                        <p:tgtEl>
                                          <p:spTgt spid="47"/>
                                        </p:tgtEl>
                                      </p:cBhvr>
                                    </p:animEffect>
                                    <p:anim calcmode="lin" valueType="num">
                                      <p:cBhvr>
                                        <p:cTn id="200" dur="1000"/>
                                        <p:tgtEl>
                                          <p:spTgt spid="47"/>
                                        </p:tgtEl>
                                        <p:attrNameLst>
                                          <p:attrName>ppt_x</p:attrName>
                                        </p:attrNameLst>
                                      </p:cBhvr>
                                      <p:tavLst>
                                        <p:tav tm="0">
                                          <p:val>
                                            <p:strVal val="ppt_x"/>
                                          </p:val>
                                        </p:tav>
                                        <p:tav tm="100000">
                                          <p:val>
                                            <p:strVal val="ppt_x"/>
                                          </p:val>
                                        </p:tav>
                                      </p:tavLst>
                                    </p:anim>
                                    <p:anim calcmode="lin" valueType="num">
                                      <p:cBhvr>
                                        <p:cTn id="201" dur="1000"/>
                                        <p:tgtEl>
                                          <p:spTgt spid="47"/>
                                        </p:tgtEl>
                                        <p:attrNameLst>
                                          <p:attrName>ppt_y</p:attrName>
                                        </p:attrNameLst>
                                      </p:cBhvr>
                                      <p:tavLst>
                                        <p:tav tm="0">
                                          <p:val>
                                            <p:strVal val="ppt_y"/>
                                          </p:val>
                                        </p:tav>
                                        <p:tav tm="100000">
                                          <p:val>
                                            <p:strVal val="ppt_y+.1"/>
                                          </p:val>
                                        </p:tav>
                                      </p:tavLst>
                                    </p:anim>
                                    <p:set>
                                      <p:cBhvr>
                                        <p:cTn id="202" dur="1" fill="hold">
                                          <p:stCondLst>
                                            <p:cond delay="999"/>
                                          </p:stCondLst>
                                        </p:cTn>
                                        <p:tgtEl>
                                          <p:spTgt spid="47"/>
                                        </p:tgtEl>
                                        <p:attrNameLst>
                                          <p:attrName>style.visibility</p:attrName>
                                        </p:attrNameLst>
                                      </p:cBhvr>
                                      <p:to>
                                        <p:strVal val="hidden"/>
                                      </p:to>
                                    </p:set>
                                  </p:childTnLst>
                                </p:cTn>
                              </p:par>
                              <p:par>
                                <p:cTn id="203" presetID="42" presetClass="exit" presetSubtype="0" fill="hold" nodeType="withEffect">
                                  <p:stCondLst>
                                    <p:cond delay="0"/>
                                  </p:stCondLst>
                                  <p:childTnLst>
                                    <p:animEffect transition="out" filter="fade">
                                      <p:cBhvr>
                                        <p:cTn id="204" dur="1000"/>
                                        <p:tgtEl>
                                          <p:spTgt spid="31"/>
                                        </p:tgtEl>
                                      </p:cBhvr>
                                    </p:animEffect>
                                    <p:anim calcmode="lin" valueType="num">
                                      <p:cBhvr>
                                        <p:cTn id="205" dur="1000"/>
                                        <p:tgtEl>
                                          <p:spTgt spid="31"/>
                                        </p:tgtEl>
                                        <p:attrNameLst>
                                          <p:attrName>ppt_x</p:attrName>
                                        </p:attrNameLst>
                                      </p:cBhvr>
                                      <p:tavLst>
                                        <p:tav tm="0">
                                          <p:val>
                                            <p:strVal val="ppt_x"/>
                                          </p:val>
                                        </p:tav>
                                        <p:tav tm="100000">
                                          <p:val>
                                            <p:strVal val="ppt_x"/>
                                          </p:val>
                                        </p:tav>
                                      </p:tavLst>
                                    </p:anim>
                                    <p:anim calcmode="lin" valueType="num">
                                      <p:cBhvr>
                                        <p:cTn id="206" dur="1000"/>
                                        <p:tgtEl>
                                          <p:spTgt spid="31"/>
                                        </p:tgtEl>
                                        <p:attrNameLst>
                                          <p:attrName>ppt_y</p:attrName>
                                        </p:attrNameLst>
                                      </p:cBhvr>
                                      <p:tavLst>
                                        <p:tav tm="0">
                                          <p:val>
                                            <p:strVal val="ppt_y"/>
                                          </p:val>
                                        </p:tav>
                                        <p:tav tm="100000">
                                          <p:val>
                                            <p:strVal val="ppt_y+.1"/>
                                          </p:val>
                                        </p:tav>
                                      </p:tavLst>
                                    </p:anim>
                                    <p:set>
                                      <p:cBhvr>
                                        <p:cTn id="207" dur="1" fill="hold">
                                          <p:stCondLst>
                                            <p:cond delay="999"/>
                                          </p:stCondLst>
                                        </p:cTn>
                                        <p:tgtEl>
                                          <p:spTgt spid="31"/>
                                        </p:tgtEl>
                                        <p:attrNameLst>
                                          <p:attrName>style.visibility</p:attrName>
                                        </p:attrNameLst>
                                      </p:cBhvr>
                                      <p:to>
                                        <p:strVal val="hidden"/>
                                      </p:to>
                                    </p:set>
                                  </p:childTnLst>
                                </p:cTn>
                              </p:par>
                              <p:par>
                                <p:cTn id="208" presetID="42" presetClass="exit" presetSubtype="0" fill="hold" nodeType="withEffect">
                                  <p:stCondLst>
                                    <p:cond delay="0"/>
                                  </p:stCondLst>
                                  <p:childTnLst>
                                    <p:animEffect transition="out" filter="fade">
                                      <p:cBhvr>
                                        <p:cTn id="209" dur="1000"/>
                                        <p:tgtEl>
                                          <p:spTgt spid="33"/>
                                        </p:tgtEl>
                                      </p:cBhvr>
                                    </p:animEffect>
                                    <p:anim calcmode="lin" valueType="num">
                                      <p:cBhvr>
                                        <p:cTn id="210" dur="1000"/>
                                        <p:tgtEl>
                                          <p:spTgt spid="33"/>
                                        </p:tgtEl>
                                        <p:attrNameLst>
                                          <p:attrName>ppt_x</p:attrName>
                                        </p:attrNameLst>
                                      </p:cBhvr>
                                      <p:tavLst>
                                        <p:tav tm="0">
                                          <p:val>
                                            <p:strVal val="ppt_x"/>
                                          </p:val>
                                        </p:tav>
                                        <p:tav tm="100000">
                                          <p:val>
                                            <p:strVal val="ppt_x"/>
                                          </p:val>
                                        </p:tav>
                                      </p:tavLst>
                                    </p:anim>
                                    <p:anim calcmode="lin" valueType="num">
                                      <p:cBhvr>
                                        <p:cTn id="211" dur="1000"/>
                                        <p:tgtEl>
                                          <p:spTgt spid="33"/>
                                        </p:tgtEl>
                                        <p:attrNameLst>
                                          <p:attrName>ppt_y</p:attrName>
                                        </p:attrNameLst>
                                      </p:cBhvr>
                                      <p:tavLst>
                                        <p:tav tm="0">
                                          <p:val>
                                            <p:strVal val="ppt_y"/>
                                          </p:val>
                                        </p:tav>
                                        <p:tav tm="100000">
                                          <p:val>
                                            <p:strVal val="ppt_y+.1"/>
                                          </p:val>
                                        </p:tav>
                                      </p:tavLst>
                                    </p:anim>
                                    <p:set>
                                      <p:cBhvr>
                                        <p:cTn id="212" dur="1" fill="hold">
                                          <p:stCondLst>
                                            <p:cond delay="999"/>
                                          </p:stCondLst>
                                        </p:cTn>
                                        <p:tgtEl>
                                          <p:spTgt spid="33"/>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26"/>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42" presetClass="exit" presetSubtype="0" fill="hold" nodeType="clickEffect">
                                  <p:stCondLst>
                                    <p:cond delay="0"/>
                                  </p:stCondLst>
                                  <p:childTnLst>
                                    <p:animEffect transition="out" filter="fade">
                                      <p:cBhvr>
                                        <p:cTn id="220" dur="1000"/>
                                        <p:tgtEl>
                                          <p:spTgt spid="97"/>
                                        </p:tgtEl>
                                      </p:cBhvr>
                                    </p:animEffect>
                                    <p:anim calcmode="lin" valueType="num">
                                      <p:cBhvr>
                                        <p:cTn id="221" dur="1000"/>
                                        <p:tgtEl>
                                          <p:spTgt spid="97"/>
                                        </p:tgtEl>
                                        <p:attrNameLst>
                                          <p:attrName>ppt_x</p:attrName>
                                        </p:attrNameLst>
                                      </p:cBhvr>
                                      <p:tavLst>
                                        <p:tav tm="0">
                                          <p:val>
                                            <p:strVal val="ppt_x"/>
                                          </p:val>
                                        </p:tav>
                                        <p:tav tm="100000">
                                          <p:val>
                                            <p:strVal val="ppt_x"/>
                                          </p:val>
                                        </p:tav>
                                      </p:tavLst>
                                    </p:anim>
                                    <p:anim calcmode="lin" valueType="num">
                                      <p:cBhvr>
                                        <p:cTn id="222" dur="1000"/>
                                        <p:tgtEl>
                                          <p:spTgt spid="97"/>
                                        </p:tgtEl>
                                        <p:attrNameLst>
                                          <p:attrName>ppt_y</p:attrName>
                                        </p:attrNameLst>
                                      </p:cBhvr>
                                      <p:tavLst>
                                        <p:tav tm="0">
                                          <p:val>
                                            <p:strVal val="ppt_y"/>
                                          </p:val>
                                        </p:tav>
                                        <p:tav tm="100000">
                                          <p:val>
                                            <p:strVal val="ppt_y+.1"/>
                                          </p:val>
                                        </p:tav>
                                      </p:tavLst>
                                    </p:anim>
                                    <p:set>
                                      <p:cBhvr>
                                        <p:cTn id="223" dur="1" fill="hold">
                                          <p:stCondLst>
                                            <p:cond delay="999"/>
                                          </p:stCondLst>
                                        </p:cTn>
                                        <p:tgtEl>
                                          <p:spTgt spid="97"/>
                                        </p:tgtEl>
                                        <p:attrNameLst>
                                          <p:attrName>style.visibility</p:attrName>
                                        </p:attrNameLst>
                                      </p:cBhvr>
                                      <p:to>
                                        <p:strVal val="hidden"/>
                                      </p:to>
                                    </p:set>
                                  </p:childTnLst>
                                </p:cTn>
                              </p:par>
                              <p:par>
                                <p:cTn id="224" presetID="42" presetClass="exit" presetSubtype="0" fill="hold" nodeType="withEffect">
                                  <p:stCondLst>
                                    <p:cond delay="0"/>
                                  </p:stCondLst>
                                  <p:childTnLst>
                                    <p:animEffect transition="out" filter="fade">
                                      <p:cBhvr>
                                        <p:cTn id="225" dur="1000"/>
                                        <p:tgtEl>
                                          <p:spTgt spid="98"/>
                                        </p:tgtEl>
                                      </p:cBhvr>
                                    </p:animEffect>
                                    <p:anim calcmode="lin" valueType="num">
                                      <p:cBhvr>
                                        <p:cTn id="226" dur="1000"/>
                                        <p:tgtEl>
                                          <p:spTgt spid="98"/>
                                        </p:tgtEl>
                                        <p:attrNameLst>
                                          <p:attrName>ppt_x</p:attrName>
                                        </p:attrNameLst>
                                      </p:cBhvr>
                                      <p:tavLst>
                                        <p:tav tm="0">
                                          <p:val>
                                            <p:strVal val="ppt_x"/>
                                          </p:val>
                                        </p:tav>
                                        <p:tav tm="100000">
                                          <p:val>
                                            <p:strVal val="ppt_x"/>
                                          </p:val>
                                        </p:tav>
                                      </p:tavLst>
                                    </p:anim>
                                    <p:anim calcmode="lin" valueType="num">
                                      <p:cBhvr>
                                        <p:cTn id="227" dur="1000"/>
                                        <p:tgtEl>
                                          <p:spTgt spid="98"/>
                                        </p:tgtEl>
                                        <p:attrNameLst>
                                          <p:attrName>ppt_y</p:attrName>
                                        </p:attrNameLst>
                                      </p:cBhvr>
                                      <p:tavLst>
                                        <p:tav tm="0">
                                          <p:val>
                                            <p:strVal val="ppt_y"/>
                                          </p:val>
                                        </p:tav>
                                        <p:tav tm="100000">
                                          <p:val>
                                            <p:strVal val="ppt_y+.1"/>
                                          </p:val>
                                        </p:tav>
                                      </p:tavLst>
                                    </p:anim>
                                    <p:set>
                                      <p:cBhvr>
                                        <p:cTn id="228" dur="1" fill="hold">
                                          <p:stCondLst>
                                            <p:cond delay="999"/>
                                          </p:stCondLst>
                                        </p:cTn>
                                        <p:tgtEl>
                                          <p:spTgt spid="98"/>
                                        </p:tgtEl>
                                        <p:attrNameLst>
                                          <p:attrName>style.visibility</p:attrName>
                                        </p:attrNameLst>
                                      </p:cBhvr>
                                      <p:to>
                                        <p:strVal val="hidden"/>
                                      </p:to>
                                    </p:set>
                                  </p:childTnLst>
                                </p:cTn>
                              </p:par>
                              <p:par>
                                <p:cTn id="229" presetID="42" presetClass="exit" presetSubtype="0" fill="hold" nodeType="withEffect">
                                  <p:stCondLst>
                                    <p:cond delay="0"/>
                                  </p:stCondLst>
                                  <p:childTnLst>
                                    <p:animEffect transition="out" filter="fade">
                                      <p:cBhvr>
                                        <p:cTn id="230" dur="1000"/>
                                        <p:tgtEl>
                                          <p:spTgt spid="104"/>
                                        </p:tgtEl>
                                      </p:cBhvr>
                                    </p:animEffect>
                                    <p:anim calcmode="lin" valueType="num">
                                      <p:cBhvr>
                                        <p:cTn id="231" dur="1000"/>
                                        <p:tgtEl>
                                          <p:spTgt spid="104"/>
                                        </p:tgtEl>
                                        <p:attrNameLst>
                                          <p:attrName>ppt_x</p:attrName>
                                        </p:attrNameLst>
                                      </p:cBhvr>
                                      <p:tavLst>
                                        <p:tav tm="0">
                                          <p:val>
                                            <p:strVal val="ppt_x"/>
                                          </p:val>
                                        </p:tav>
                                        <p:tav tm="100000">
                                          <p:val>
                                            <p:strVal val="ppt_x"/>
                                          </p:val>
                                        </p:tav>
                                      </p:tavLst>
                                    </p:anim>
                                    <p:anim calcmode="lin" valueType="num">
                                      <p:cBhvr>
                                        <p:cTn id="232" dur="1000"/>
                                        <p:tgtEl>
                                          <p:spTgt spid="104"/>
                                        </p:tgtEl>
                                        <p:attrNameLst>
                                          <p:attrName>ppt_y</p:attrName>
                                        </p:attrNameLst>
                                      </p:cBhvr>
                                      <p:tavLst>
                                        <p:tav tm="0">
                                          <p:val>
                                            <p:strVal val="ppt_y"/>
                                          </p:val>
                                        </p:tav>
                                        <p:tav tm="100000">
                                          <p:val>
                                            <p:strVal val="ppt_y+.1"/>
                                          </p:val>
                                        </p:tav>
                                      </p:tavLst>
                                    </p:anim>
                                    <p:set>
                                      <p:cBhvr>
                                        <p:cTn id="233" dur="1" fill="hold">
                                          <p:stCondLst>
                                            <p:cond delay="999"/>
                                          </p:stCondLst>
                                        </p:cTn>
                                        <p:tgtEl>
                                          <p:spTgt spid="104"/>
                                        </p:tgtEl>
                                        <p:attrNameLst>
                                          <p:attrName>style.visibility</p:attrName>
                                        </p:attrNameLst>
                                      </p:cBhvr>
                                      <p:to>
                                        <p:strVal val="hidden"/>
                                      </p:to>
                                    </p:set>
                                  </p:childTnLst>
                                </p:cTn>
                              </p:par>
                              <p:par>
                                <p:cTn id="234" presetID="42" presetClass="exit" presetSubtype="0" fill="hold" nodeType="withEffect">
                                  <p:stCondLst>
                                    <p:cond delay="0"/>
                                  </p:stCondLst>
                                  <p:childTnLst>
                                    <p:animEffect transition="out" filter="fade">
                                      <p:cBhvr>
                                        <p:cTn id="235" dur="1000"/>
                                        <p:tgtEl>
                                          <p:spTgt spid="105"/>
                                        </p:tgtEl>
                                      </p:cBhvr>
                                    </p:animEffect>
                                    <p:anim calcmode="lin" valueType="num">
                                      <p:cBhvr>
                                        <p:cTn id="236" dur="1000"/>
                                        <p:tgtEl>
                                          <p:spTgt spid="105"/>
                                        </p:tgtEl>
                                        <p:attrNameLst>
                                          <p:attrName>ppt_x</p:attrName>
                                        </p:attrNameLst>
                                      </p:cBhvr>
                                      <p:tavLst>
                                        <p:tav tm="0">
                                          <p:val>
                                            <p:strVal val="ppt_x"/>
                                          </p:val>
                                        </p:tav>
                                        <p:tav tm="100000">
                                          <p:val>
                                            <p:strVal val="ppt_x"/>
                                          </p:val>
                                        </p:tav>
                                      </p:tavLst>
                                    </p:anim>
                                    <p:anim calcmode="lin" valueType="num">
                                      <p:cBhvr>
                                        <p:cTn id="237" dur="1000"/>
                                        <p:tgtEl>
                                          <p:spTgt spid="105"/>
                                        </p:tgtEl>
                                        <p:attrNameLst>
                                          <p:attrName>ppt_y</p:attrName>
                                        </p:attrNameLst>
                                      </p:cBhvr>
                                      <p:tavLst>
                                        <p:tav tm="0">
                                          <p:val>
                                            <p:strVal val="ppt_y"/>
                                          </p:val>
                                        </p:tav>
                                        <p:tav tm="100000">
                                          <p:val>
                                            <p:strVal val="ppt_y+.1"/>
                                          </p:val>
                                        </p:tav>
                                      </p:tavLst>
                                    </p:anim>
                                    <p:set>
                                      <p:cBhvr>
                                        <p:cTn id="238" dur="1" fill="hold">
                                          <p:stCondLst>
                                            <p:cond delay="999"/>
                                          </p:stCondLst>
                                        </p:cTn>
                                        <p:tgtEl>
                                          <p:spTgt spid="105"/>
                                        </p:tgtEl>
                                        <p:attrNameLst>
                                          <p:attrName>style.visibility</p:attrName>
                                        </p:attrNameLst>
                                      </p:cBhvr>
                                      <p:to>
                                        <p:strVal val="hidden"/>
                                      </p:to>
                                    </p:set>
                                  </p:childTnLst>
                                </p:cTn>
                              </p:par>
                              <p:par>
                                <p:cTn id="239" presetID="42" presetClass="exit" presetSubtype="0" fill="hold" nodeType="withEffect">
                                  <p:stCondLst>
                                    <p:cond delay="0"/>
                                  </p:stCondLst>
                                  <p:childTnLst>
                                    <p:animEffect transition="out" filter="fade">
                                      <p:cBhvr>
                                        <p:cTn id="240" dur="1000"/>
                                        <p:tgtEl>
                                          <p:spTgt spid="106"/>
                                        </p:tgtEl>
                                      </p:cBhvr>
                                    </p:animEffect>
                                    <p:anim calcmode="lin" valueType="num">
                                      <p:cBhvr>
                                        <p:cTn id="241" dur="1000"/>
                                        <p:tgtEl>
                                          <p:spTgt spid="106"/>
                                        </p:tgtEl>
                                        <p:attrNameLst>
                                          <p:attrName>ppt_x</p:attrName>
                                        </p:attrNameLst>
                                      </p:cBhvr>
                                      <p:tavLst>
                                        <p:tav tm="0">
                                          <p:val>
                                            <p:strVal val="ppt_x"/>
                                          </p:val>
                                        </p:tav>
                                        <p:tav tm="100000">
                                          <p:val>
                                            <p:strVal val="ppt_x"/>
                                          </p:val>
                                        </p:tav>
                                      </p:tavLst>
                                    </p:anim>
                                    <p:anim calcmode="lin" valueType="num">
                                      <p:cBhvr>
                                        <p:cTn id="242" dur="1000"/>
                                        <p:tgtEl>
                                          <p:spTgt spid="106"/>
                                        </p:tgtEl>
                                        <p:attrNameLst>
                                          <p:attrName>ppt_y</p:attrName>
                                        </p:attrNameLst>
                                      </p:cBhvr>
                                      <p:tavLst>
                                        <p:tav tm="0">
                                          <p:val>
                                            <p:strVal val="ppt_y"/>
                                          </p:val>
                                        </p:tav>
                                        <p:tav tm="100000">
                                          <p:val>
                                            <p:strVal val="ppt_y+.1"/>
                                          </p:val>
                                        </p:tav>
                                      </p:tavLst>
                                    </p:anim>
                                    <p:set>
                                      <p:cBhvr>
                                        <p:cTn id="243" dur="1" fill="hold">
                                          <p:stCondLst>
                                            <p:cond delay="999"/>
                                          </p:stCondLst>
                                        </p:cTn>
                                        <p:tgtEl>
                                          <p:spTgt spid="106"/>
                                        </p:tgtEl>
                                        <p:attrNameLst>
                                          <p:attrName>style.visibility</p:attrName>
                                        </p:attrNameLst>
                                      </p:cBhvr>
                                      <p:to>
                                        <p:strVal val="hidden"/>
                                      </p:to>
                                    </p:set>
                                  </p:childTnLst>
                                </p:cTn>
                              </p:par>
                              <p:par>
                                <p:cTn id="244" presetID="42" presetClass="exit" presetSubtype="0" fill="hold" nodeType="withEffect">
                                  <p:stCondLst>
                                    <p:cond delay="0"/>
                                  </p:stCondLst>
                                  <p:childTnLst>
                                    <p:animEffect transition="out" filter="fade">
                                      <p:cBhvr>
                                        <p:cTn id="245" dur="1000"/>
                                        <p:tgtEl>
                                          <p:spTgt spid="107"/>
                                        </p:tgtEl>
                                      </p:cBhvr>
                                    </p:animEffect>
                                    <p:anim calcmode="lin" valueType="num">
                                      <p:cBhvr>
                                        <p:cTn id="246" dur="1000"/>
                                        <p:tgtEl>
                                          <p:spTgt spid="107"/>
                                        </p:tgtEl>
                                        <p:attrNameLst>
                                          <p:attrName>ppt_x</p:attrName>
                                        </p:attrNameLst>
                                      </p:cBhvr>
                                      <p:tavLst>
                                        <p:tav tm="0">
                                          <p:val>
                                            <p:strVal val="ppt_x"/>
                                          </p:val>
                                        </p:tav>
                                        <p:tav tm="100000">
                                          <p:val>
                                            <p:strVal val="ppt_x"/>
                                          </p:val>
                                        </p:tav>
                                      </p:tavLst>
                                    </p:anim>
                                    <p:anim calcmode="lin" valueType="num">
                                      <p:cBhvr>
                                        <p:cTn id="247" dur="1000"/>
                                        <p:tgtEl>
                                          <p:spTgt spid="107"/>
                                        </p:tgtEl>
                                        <p:attrNameLst>
                                          <p:attrName>ppt_y</p:attrName>
                                        </p:attrNameLst>
                                      </p:cBhvr>
                                      <p:tavLst>
                                        <p:tav tm="0">
                                          <p:val>
                                            <p:strVal val="ppt_y"/>
                                          </p:val>
                                        </p:tav>
                                        <p:tav tm="100000">
                                          <p:val>
                                            <p:strVal val="ppt_y+.1"/>
                                          </p:val>
                                        </p:tav>
                                      </p:tavLst>
                                    </p:anim>
                                    <p:set>
                                      <p:cBhvr>
                                        <p:cTn id="248" dur="1" fill="hold">
                                          <p:stCondLst>
                                            <p:cond delay="999"/>
                                          </p:stCondLst>
                                        </p:cTn>
                                        <p:tgtEl>
                                          <p:spTgt spid="107"/>
                                        </p:tgtEl>
                                        <p:attrNameLst>
                                          <p:attrName>style.visibility</p:attrName>
                                        </p:attrNameLst>
                                      </p:cBhvr>
                                      <p:to>
                                        <p:strVal val="hidden"/>
                                      </p:to>
                                    </p:set>
                                  </p:childTnLst>
                                </p:cTn>
                              </p:par>
                              <p:par>
                                <p:cTn id="249" presetID="42" presetClass="exit" presetSubtype="0" fill="hold" nodeType="withEffect">
                                  <p:stCondLst>
                                    <p:cond delay="0"/>
                                  </p:stCondLst>
                                  <p:childTnLst>
                                    <p:animEffect transition="out" filter="fade">
                                      <p:cBhvr>
                                        <p:cTn id="250" dur="1000"/>
                                        <p:tgtEl>
                                          <p:spTgt spid="108"/>
                                        </p:tgtEl>
                                      </p:cBhvr>
                                    </p:animEffect>
                                    <p:anim calcmode="lin" valueType="num">
                                      <p:cBhvr>
                                        <p:cTn id="251" dur="1000"/>
                                        <p:tgtEl>
                                          <p:spTgt spid="108"/>
                                        </p:tgtEl>
                                        <p:attrNameLst>
                                          <p:attrName>ppt_x</p:attrName>
                                        </p:attrNameLst>
                                      </p:cBhvr>
                                      <p:tavLst>
                                        <p:tav tm="0">
                                          <p:val>
                                            <p:strVal val="ppt_x"/>
                                          </p:val>
                                        </p:tav>
                                        <p:tav tm="100000">
                                          <p:val>
                                            <p:strVal val="ppt_x"/>
                                          </p:val>
                                        </p:tav>
                                      </p:tavLst>
                                    </p:anim>
                                    <p:anim calcmode="lin" valueType="num">
                                      <p:cBhvr>
                                        <p:cTn id="252" dur="1000"/>
                                        <p:tgtEl>
                                          <p:spTgt spid="108"/>
                                        </p:tgtEl>
                                        <p:attrNameLst>
                                          <p:attrName>ppt_y</p:attrName>
                                        </p:attrNameLst>
                                      </p:cBhvr>
                                      <p:tavLst>
                                        <p:tav tm="0">
                                          <p:val>
                                            <p:strVal val="ppt_y"/>
                                          </p:val>
                                        </p:tav>
                                        <p:tav tm="100000">
                                          <p:val>
                                            <p:strVal val="ppt_y+.1"/>
                                          </p:val>
                                        </p:tav>
                                      </p:tavLst>
                                    </p:anim>
                                    <p:set>
                                      <p:cBhvr>
                                        <p:cTn id="253" dur="1" fill="hold">
                                          <p:stCondLst>
                                            <p:cond delay="999"/>
                                          </p:stCondLst>
                                        </p:cTn>
                                        <p:tgtEl>
                                          <p:spTgt spid="108"/>
                                        </p:tgtEl>
                                        <p:attrNameLst>
                                          <p:attrName>style.visibility</p:attrName>
                                        </p:attrNameLst>
                                      </p:cBhvr>
                                      <p:to>
                                        <p:strVal val="hidden"/>
                                      </p:to>
                                    </p:set>
                                  </p:childTnLst>
                                </p:cTn>
                              </p:par>
                              <p:par>
                                <p:cTn id="254" presetID="42" presetClass="exit" presetSubtype="0" fill="hold" nodeType="withEffect">
                                  <p:stCondLst>
                                    <p:cond delay="0"/>
                                  </p:stCondLst>
                                  <p:childTnLst>
                                    <p:animEffect transition="out" filter="fade">
                                      <p:cBhvr>
                                        <p:cTn id="255" dur="1000"/>
                                        <p:tgtEl>
                                          <p:spTgt spid="111"/>
                                        </p:tgtEl>
                                      </p:cBhvr>
                                    </p:animEffect>
                                    <p:anim calcmode="lin" valueType="num">
                                      <p:cBhvr>
                                        <p:cTn id="256" dur="1000"/>
                                        <p:tgtEl>
                                          <p:spTgt spid="111"/>
                                        </p:tgtEl>
                                        <p:attrNameLst>
                                          <p:attrName>ppt_x</p:attrName>
                                        </p:attrNameLst>
                                      </p:cBhvr>
                                      <p:tavLst>
                                        <p:tav tm="0">
                                          <p:val>
                                            <p:strVal val="ppt_x"/>
                                          </p:val>
                                        </p:tav>
                                        <p:tav tm="100000">
                                          <p:val>
                                            <p:strVal val="ppt_x"/>
                                          </p:val>
                                        </p:tav>
                                      </p:tavLst>
                                    </p:anim>
                                    <p:anim calcmode="lin" valueType="num">
                                      <p:cBhvr>
                                        <p:cTn id="257" dur="1000"/>
                                        <p:tgtEl>
                                          <p:spTgt spid="111"/>
                                        </p:tgtEl>
                                        <p:attrNameLst>
                                          <p:attrName>ppt_y</p:attrName>
                                        </p:attrNameLst>
                                      </p:cBhvr>
                                      <p:tavLst>
                                        <p:tav tm="0">
                                          <p:val>
                                            <p:strVal val="ppt_y"/>
                                          </p:val>
                                        </p:tav>
                                        <p:tav tm="100000">
                                          <p:val>
                                            <p:strVal val="ppt_y+.1"/>
                                          </p:val>
                                        </p:tav>
                                      </p:tavLst>
                                    </p:anim>
                                    <p:set>
                                      <p:cBhvr>
                                        <p:cTn id="258" dur="1" fill="hold">
                                          <p:stCondLst>
                                            <p:cond delay="999"/>
                                          </p:stCondLst>
                                        </p:cTn>
                                        <p:tgtEl>
                                          <p:spTgt spid="111"/>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animBg="1"/>
      <p:bldP spid="30" grpId="0" animBg="1"/>
      <p:bldP spid="37" grpId="0" animBg="1"/>
      <p:bldP spid="38" grpId="0" animBg="1"/>
      <p:bldP spid="39" grpId="0" animBg="1"/>
      <p:bldP spid="40" grpId="0" animBg="1"/>
      <p:bldP spid="56" grpId="0"/>
      <p:bldP spid="57" grpId="0" animBg="1"/>
      <p:bldP spid="58" grpId="0" animBg="1"/>
      <p:bldP spid="59" grpId="0" animBg="1"/>
      <p:bldP spid="60" grpId="0" animBg="1"/>
      <p:bldP spid="66" grpId="0" animBg="1"/>
      <p:bldP spid="71" grpId="0" animBg="1"/>
      <p:bldP spid="72" grpId="0" animBg="1"/>
      <p:bldP spid="73" grpId="0" animBg="1"/>
      <p:bldP spid="90" grpId="0"/>
      <p:bldP spid="91" grpId="0" animBg="1"/>
      <p:bldP spid="92" grpId="0" animBg="1"/>
      <p:bldP spid="93" grpId="0" animBg="1"/>
      <p:bldP spid="94" grpId="0" animBg="1"/>
      <p:bldP spid="99" grpId="0" animBg="1"/>
      <p:bldP spid="100" grpId="0" animBg="1"/>
      <p:bldP spid="102" grpId="0" animBg="1"/>
      <p:bldP spid="10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3(Cont.)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nine perfect matchings of the following graph.</a:t>
            </a:r>
          </a:p>
          <a:p>
            <a:endParaRPr lang="en-US" sz="2800" dirty="0">
              <a:solidFill>
                <a:schemeClr val="bg1"/>
              </a:solidFill>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6972914"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8" name="Oval 27">
            <a:extLst>
              <a:ext uri="{FF2B5EF4-FFF2-40B4-BE49-F238E27FC236}">
                <a16:creationId xmlns:a16="http://schemas.microsoft.com/office/drawing/2014/main" id="{BDD11F87-DA81-9510-C1CB-0AF4093562CB}"/>
              </a:ext>
            </a:extLst>
          </p:cNvPr>
          <p:cNvSpPr/>
          <p:nvPr/>
        </p:nvSpPr>
        <p:spPr>
          <a:xfrm rot="5400000">
            <a:off x="5532770"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697291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532770"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1" name="Straight Connector 30">
            <a:extLst>
              <a:ext uri="{FF2B5EF4-FFF2-40B4-BE49-F238E27FC236}">
                <a16:creationId xmlns:a16="http://schemas.microsoft.com/office/drawing/2014/main" id="{6205DD86-315C-53B6-CEEF-A9919650168E}"/>
              </a:ext>
            </a:extLst>
          </p:cNvPr>
          <p:cNvCxnSpPr>
            <a:cxnSpLocks/>
            <a:endCxn id="27" idx="2"/>
          </p:cNvCxnSpPr>
          <p:nvPr/>
        </p:nvCxnSpPr>
        <p:spPr>
          <a:xfrm>
            <a:off x="7043477"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30" idx="6"/>
            <a:endCxn id="28" idx="2"/>
          </p:cNvCxnSpPr>
          <p:nvPr/>
        </p:nvCxnSpPr>
        <p:spPr>
          <a:xfrm>
            <a:off x="5603333"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29" idx="4"/>
            <a:endCxn id="30" idx="0"/>
          </p:cNvCxnSpPr>
          <p:nvPr/>
        </p:nvCxnSpPr>
        <p:spPr>
          <a:xfrm flipH="1">
            <a:off x="5675333"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27" idx="4"/>
            <a:endCxn id="28" idx="0"/>
          </p:cNvCxnSpPr>
          <p:nvPr/>
        </p:nvCxnSpPr>
        <p:spPr>
          <a:xfrm flipH="1" flipV="1">
            <a:off x="5675333"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7" name="Oval 36">
            <a:extLst>
              <a:ext uri="{FF2B5EF4-FFF2-40B4-BE49-F238E27FC236}">
                <a16:creationId xmlns:a16="http://schemas.microsoft.com/office/drawing/2014/main" id="{BDD11F87-DA81-9510-C1CB-0AF4093562CB}"/>
              </a:ext>
            </a:extLst>
          </p:cNvPr>
          <p:cNvSpPr/>
          <p:nvPr/>
        </p:nvSpPr>
        <p:spPr>
          <a:xfrm rot="5400000">
            <a:off x="4812674"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7692994"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769299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481267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1" name="Straight Connector 40">
            <a:extLst>
              <a:ext uri="{FF2B5EF4-FFF2-40B4-BE49-F238E27FC236}">
                <a16:creationId xmlns:a16="http://schemas.microsoft.com/office/drawing/2014/main" id="{6205DD86-315C-53B6-CEEF-A9919650168E}"/>
              </a:ext>
            </a:extLst>
          </p:cNvPr>
          <p:cNvCxnSpPr>
            <a:cxnSpLocks/>
            <a:stCxn id="39" idx="5"/>
            <a:endCxn id="29" idx="1"/>
          </p:cNvCxnSpPr>
          <p:nvPr/>
        </p:nvCxnSpPr>
        <p:spPr>
          <a:xfrm flipH="1">
            <a:off x="7094389"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stCxn id="40" idx="7"/>
            <a:endCxn id="30" idx="3"/>
          </p:cNvCxnSpPr>
          <p:nvPr/>
        </p:nvCxnSpPr>
        <p:spPr>
          <a:xfrm>
            <a:off x="4934149"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28" idx="5"/>
            <a:endCxn id="37" idx="1"/>
          </p:cNvCxnSpPr>
          <p:nvPr/>
        </p:nvCxnSpPr>
        <p:spPr>
          <a:xfrm flipH="1">
            <a:off x="4934149"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27" idx="7"/>
            <a:endCxn id="38" idx="3"/>
          </p:cNvCxnSpPr>
          <p:nvPr/>
        </p:nvCxnSpPr>
        <p:spPr>
          <a:xfrm>
            <a:off x="7094389"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39" idx="4"/>
            <a:endCxn id="40" idx="0"/>
          </p:cNvCxnSpPr>
          <p:nvPr/>
        </p:nvCxnSpPr>
        <p:spPr>
          <a:xfrm flipH="1">
            <a:off x="4955237"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39" idx="6"/>
            <a:endCxn id="38" idx="2"/>
          </p:cNvCxnSpPr>
          <p:nvPr/>
        </p:nvCxnSpPr>
        <p:spPr>
          <a:xfrm>
            <a:off x="7763557"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40" idx="6"/>
            <a:endCxn id="37" idx="2"/>
          </p:cNvCxnSpPr>
          <p:nvPr/>
        </p:nvCxnSpPr>
        <p:spPr>
          <a:xfrm>
            <a:off x="4883237"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38" idx="4"/>
            <a:endCxn id="37" idx="0"/>
          </p:cNvCxnSpPr>
          <p:nvPr/>
        </p:nvCxnSpPr>
        <p:spPr>
          <a:xfrm flipH="1" flipV="1">
            <a:off x="4955237"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BDD11F87-DA81-9510-C1CB-0AF4093562CB}"/>
              </a:ext>
            </a:extLst>
          </p:cNvPr>
          <p:cNvSpPr/>
          <p:nvPr/>
        </p:nvSpPr>
        <p:spPr>
          <a:xfrm rot="5400000">
            <a:off x="2796449" y="45021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8" name="Oval 57">
            <a:extLst>
              <a:ext uri="{FF2B5EF4-FFF2-40B4-BE49-F238E27FC236}">
                <a16:creationId xmlns:a16="http://schemas.microsoft.com/office/drawing/2014/main" id="{BDD11F87-DA81-9510-C1CB-0AF4093562CB}"/>
              </a:ext>
            </a:extLst>
          </p:cNvPr>
          <p:cNvSpPr/>
          <p:nvPr/>
        </p:nvSpPr>
        <p:spPr>
          <a:xfrm rot="5400000">
            <a:off x="1356305" y="450167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2796449"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356305"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endCxn id="57" idx="2"/>
          </p:cNvCxnSpPr>
          <p:nvPr/>
        </p:nvCxnSpPr>
        <p:spPr>
          <a:xfrm>
            <a:off x="2867012" y="3213675"/>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6"/>
            <a:endCxn id="58" idx="2"/>
          </p:cNvCxnSpPr>
          <p:nvPr/>
        </p:nvCxnSpPr>
        <p:spPr>
          <a:xfrm>
            <a:off x="1426868" y="3217990"/>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59" idx="4"/>
            <a:endCxn id="60" idx="0"/>
          </p:cNvCxnSpPr>
          <p:nvPr/>
        </p:nvCxnSpPr>
        <p:spPr>
          <a:xfrm flipH="1">
            <a:off x="1498868" y="3147427"/>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57" idx="4"/>
            <a:endCxn id="58" idx="0"/>
          </p:cNvCxnSpPr>
          <p:nvPr/>
        </p:nvCxnSpPr>
        <p:spPr>
          <a:xfrm flipH="1" flipV="1">
            <a:off x="1498868" y="4573670"/>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6" name="Oval 65">
            <a:extLst>
              <a:ext uri="{FF2B5EF4-FFF2-40B4-BE49-F238E27FC236}">
                <a16:creationId xmlns:a16="http://schemas.microsoft.com/office/drawing/2014/main" id="{BDD11F87-DA81-9510-C1CB-0AF4093562CB}"/>
              </a:ext>
            </a:extLst>
          </p:cNvPr>
          <p:cNvSpPr/>
          <p:nvPr/>
        </p:nvSpPr>
        <p:spPr>
          <a:xfrm rot="5400000">
            <a:off x="636209" y="522846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1" name="Oval 70">
            <a:extLst>
              <a:ext uri="{FF2B5EF4-FFF2-40B4-BE49-F238E27FC236}">
                <a16:creationId xmlns:a16="http://schemas.microsoft.com/office/drawing/2014/main" id="{BDD11F87-DA81-9510-C1CB-0AF4093562CB}"/>
              </a:ext>
            </a:extLst>
          </p:cNvPr>
          <p:cNvSpPr/>
          <p:nvPr/>
        </p:nvSpPr>
        <p:spPr>
          <a:xfrm rot="5400000">
            <a:off x="3516529" y="52334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2" name="Oval 71">
            <a:extLst>
              <a:ext uri="{FF2B5EF4-FFF2-40B4-BE49-F238E27FC236}">
                <a16:creationId xmlns:a16="http://schemas.microsoft.com/office/drawing/2014/main" id="{BDD11F87-DA81-9510-C1CB-0AF4093562CB}"/>
              </a:ext>
            </a:extLst>
          </p:cNvPr>
          <p:cNvSpPr/>
          <p:nvPr/>
        </p:nvSpPr>
        <p:spPr>
          <a:xfrm rot="5400000">
            <a:off x="351652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3" name="Oval 72">
            <a:extLst>
              <a:ext uri="{FF2B5EF4-FFF2-40B4-BE49-F238E27FC236}">
                <a16:creationId xmlns:a16="http://schemas.microsoft.com/office/drawing/2014/main" id="{BDD11F87-DA81-9510-C1CB-0AF4093562CB}"/>
              </a:ext>
            </a:extLst>
          </p:cNvPr>
          <p:cNvSpPr/>
          <p:nvPr/>
        </p:nvSpPr>
        <p:spPr>
          <a:xfrm rot="5400000">
            <a:off x="63620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4" name="Straight Connector 73">
            <a:extLst>
              <a:ext uri="{FF2B5EF4-FFF2-40B4-BE49-F238E27FC236}">
                <a16:creationId xmlns:a16="http://schemas.microsoft.com/office/drawing/2014/main" id="{6205DD86-315C-53B6-CEEF-A9919650168E}"/>
              </a:ext>
            </a:extLst>
          </p:cNvPr>
          <p:cNvCxnSpPr>
            <a:cxnSpLocks/>
            <a:stCxn id="72" idx="5"/>
            <a:endCxn id="59" idx="1"/>
          </p:cNvCxnSpPr>
          <p:nvPr/>
        </p:nvCxnSpPr>
        <p:spPr>
          <a:xfrm flipH="1">
            <a:off x="2917924" y="2470038"/>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6205DD86-315C-53B6-CEEF-A9919650168E}"/>
              </a:ext>
            </a:extLst>
          </p:cNvPr>
          <p:cNvCxnSpPr>
            <a:cxnSpLocks/>
            <a:stCxn id="73" idx="7"/>
            <a:endCxn id="60" idx="3"/>
          </p:cNvCxnSpPr>
          <p:nvPr/>
        </p:nvCxnSpPr>
        <p:spPr>
          <a:xfrm>
            <a:off x="757684" y="2470038"/>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58" idx="5"/>
            <a:endCxn id="66" idx="1"/>
          </p:cNvCxnSpPr>
          <p:nvPr/>
        </p:nvCxnSpPr>
        <p:spPr>
          <a:xfrm flipH="1">
            <a:off x="757684" y="4623566"/>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57" idx="7"/>
            <a:endCxn id="71" idx="3"/>
          </p:cNvCxnSpPr>
          <p:nvPr/>
        </p:nvCxnSpPr>
        <p:spPr>
          <a:xfrm>
            <a:off x="2917924" y="4624013"/>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6205DD86-315C-53B6-CEEF-A9919650168E}"/>
              </a:ext>
            </a:extLst>
          </p:cNvPr>
          <p:cNvCxnSpPr>
            <a:cxnSpLocks/>
            <a:stCxn id="72" idx="4"/>
            <a:endCxn id="73" idx="0"/>
          </p:cNvCxnSpPr>
          <p:nvPr/>
        </p:nvCxnSpPr>
        <p:spPr>
          <a:xfrm flipH="1">
            <a:off x="778772" y="2420142"/>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2" idx="6"/>
            <a:endCxn id="71" idx="2"/>
          </p:cNvCxnSpPr>
          <p:nvPr/>
        </p:nvCxnSpPr>
        <p:spPr>
          <a:xfrm>
            <a:off x="3587092" y="2490705"/>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3" idx="6"/>
            <a:endCxn id="66" idx="2"/>
          </p:cNvCxnSpPr>
          <p:nvPr/>
        </p:nvCxnSpPr>
        <p:spPr>
          <a:xfrm>
            <a:off x="706772" y="2490705"/>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6205DD86-315C-53B6-CEEF-A9919650168E}"/>
              </a:ext>
            </a:extLst>
          </p:cNvPr>
          <p:cNvCxnSpPr>
            <a:cxnSpLocks/>
            <a:stCxn id="71" idx="4"/>
            <a:endCxn id="66" idx="0"/>
          </p:cNvCxnSpPr>
          <p:nvPr/>
        </p:nvCxnSpPr>
        <p:spPr>
          <a:xfrm flipH="1" flipV="1">
            <a:off x="778772" y="5300462"/>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1" name="Oval 90">
            <a:extLst>
              <a:ext uri="{FF2B5EF4-FFF2-40B4-BE49-F238E27FC236}">
                <a16:creationId xmlns:a16="http://schemas.microsoft.com/office/drawing/2014/main" id="{BDD11F87-DA81-9510-C1CB-0AF4093562CB}"/>
              </a:ext>
            </a:extLst>
          </p:cNvPr>
          <p:cNvSpPr/>
          <p:nvPr/>
        </p:nvSpPr>
        <p:spPr>
          <a:xfrm rot="5400000">
            <a:off x="11149378"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2" name="Oval 91">
            <a:extLst>
              <a:ext uri="{FF2B5EF4-FFF2-40B4-BE49-F238E27FC236}">
                <a16:creationId xmlns:a16="http://schemas.microsoft.com/office/drawing/2014/main" id="{BDD11F87-DA81-9510-C1CB-0AF4093562CB}"/>
              </a:ext>
            </a:extLst>
          </p:cNvPr>
          <p:cNvSpPr/>
          <p:nvPr/>
        </p:nvSpPr>
        <p:spPr>
          <a:xfrm rot="5400000">
            <a:off x="9709234"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3" name="Oval 92">
            <a:extLst>
              <a:ext uri="{FF2B5EF4-FFF2-40B4-BE49-F238E27FC236}">
                <a16:creationId xmlns:a16="http://schemas.microsoft.com/office/drawing/2014/main" id="{BDD11F87-DA81-9510-C1CB-0AF4093562CB}"/>
              </a:ext>
            </a:extLst>
          </p:cNvPr>
          <p:cNvSpPr/>
          <p:nvPr/>
        </p:nvSpPr>
        <p:spPr>
          <a:xfrm rot="5400000">
            <a:off x="11149378"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Oval 93">
            <a:extLst>
              <a:ext uri="{FF2B5EF4-FFF2-40B4-BE49-F238E27FC236}">
                <a16:creationId xmlns:a16="http://schemas.microsoft.com/office/drawing/2014/main" id="{BDD11F87-DA81-9510-C1CB-0AF4093562CB}"/>
              </a:ext>
            </a:extLst>
          </p:cNvPr>
          <p:cNvSpPr/>
          <p:nvPr/>
        </p:nvSpPr>
        <p:spPr>
          <a:xfrm rot="5400000">
            <a:off x="970923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endCxn id="91" idx="2"/>
          </p:cNvCxnSpPr>
          <p:nvPr/>
        </p:nvCxnSpPr>
        <p:spPr>
          <a:xfrm>
            <a:off x="11219941"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4" idx="6"/>
            <a:endCxn id="92" idx="2"/>
          </p:cNvCxnSpPr>
          <p:nvPr/>
        </p:nvCxnSpPr>
        <p:spPr>
          <a:xfrm>
            <a:off x="9779797"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3" idx="4"/>
            <a:endCxn id="94" idx="0"/>
          </p:cNvCxnSpPr>
          <p:nvPr/>
        </p:nvCxnSpPr>
        <p:spPr>
          <a:xfrm flipH="1">
            <a:off x="9851797"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1" idx="4"/>
            <a:endCxn id="92" idx="0"/>
          </p:cNvCxnSpPr>
          <p:nvPr/>
        </p:nvCxnSpPr>
        <p:spPr>
          <a:xfrm flipH="1" flipV="1">
            <a:off x="9851797"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Oval 98">
            <a:extLst>
              <a:ext uri="{FF2B5EF4-FFF2-40B4-BE49-F238E27FC236}">
                <a16:creationId xmlns:a16="http://schemas.microsoft.com/office/drawing/2014/main" id="{BDD11F87-DA81-9510-C1CB-0AF4093562CB}"/>
              </a:ext>
            </a:extLst>
          </p:cNvPr>
          <p:cNvSpPr/>
          <p:nvPr/>
        </p:nvSpPr>
        <p:spPr>
          <a:xfrm rot="5400000">
            <a:off x="8989138"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0" name="Oval 99">
            <a:extLst>
              <a:ext uri="{FF2B5EF4-FFF2-40B4-BE49-F238E27FC236}">
                <a16:creationId xmlns:a16="http://schemas.microsoft.com/office/drawing/2014/main" id="{BDD11F87-DA81-9510-C1CB-0AF4093562CB}"/>
              </a:ext>
            </a:extLst>
          </p:cNvPr>
          <p:cNvSpPr/>
          <p:nvPr/>
        </p:nvSpPr>
        <p:spPr>
          <a:xfrm rot="5400000">
            <a:off x="11869458"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2" name="Oval 101">
            <a:extLst>
              <a:ext uri="{FF2B5EF4-FFF2-40B4-BE49-F238E27FC236}">
                <a16:creationId xmlns:a16="http://schemas.microsoft.com/office/drawing/2014/main" id="{BDD11F87-DA81-9510-C1CB-0AF4093562CB}"/>
              </a:ext>
            </a:extLst>
          </p:cNvPr>
          <p:cNvSpPr/>
          <p:nvPr/>
        </p:nvSpPr>
        <p:spPr>
          <a:xfrm rot="5400000">
            <a:off x="1186945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898913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4" name="Straight Connector 103">
            <a:extLst>
              <a:ext uri="{FF2B5EF4-FFF2-40B4-BE49-F238E27FC236}">
                <a16:creationId xmlns:a16="http://schemas.microsoft.com/office/drawing/2014/main" id="{6205DD86-315C-53B6-CEEF-A9919650168E}"/>
              </a:ext>
            </a:extLst>
          </p:cNvPr>
          <p:cNvCxnSpPr>
            <a:cxnSpLocks/>
            <a:stCxn id="102" idx="5"/>
            <a:endCxn id="93" idx="1"/>
          </p:cNvCxnSpPr>
          <p:nvPr/>
        </p:nvCxnSpPr>
        <p:spPr>
          <a:xfrm flipH="1">
            <a:off x="11270853"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a:extLst>
              <a:ext uri="{FF2B5EF4-FFF2-40B4-BE49-F238E27FC236}">
                <a16:creationId xmlns:a16="http://schemas.microsoft.com/office/drawing/2014/main" id="{6205DD86-315C-53B6-CEEF-A9919650168E}"/>
              </a:ext>
            </a:extLst>
          </p:cNvPr>
          <p:cNvCxnSpPr>
            <a:cxnSpLocks/>
            <a:stCxn id="103" idx="7"/>
            <a:endCxn id="94" idx="3"/>
          </p:cNvCxnSpPr>
          <p:nvPr/>
        </p:nvCxnSpPr>
        <p:spPr>
          <a:xfrm>
            <a:off x="9110613"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92" idx="5"/>
            <a:endCxn id="99" idx="1"/>
          </p:cNvCxnSpPr>
          <p:nvPr/>
        </p:nvCxnSpPr>
        <p:spPr>
          <a:xfrm flipH="1">
            <a:off x="9110613"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6205DD86-315C-53B6-CEEF-A9919650168E}"/>
              </a:ext>
            </a:extLst>
          </p:cNvPr>
          <p:cNvCxnSpPr>
            <a:cxnSpLocks/>
            <a:stCxn id="91" idx="7"/>
            <a:endCxn id="100" idx="3"/>
          </p:cNvCxnSpPr>
          <p:nvPr/>
        </p:nvCxnSpPr>
        <p:spPr>
          <a:xfrm>
            <a:off x="11270853"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a:extLst>
              <a:ext uri="{FF2B5EF4-FFF2-40B4-BE49-F238E27FC236}">
                <a16:creationId xmlns:a16="http://schemas.microsoft.com/office/drawing/2014/main" id="{6205DD86-315C-53B6-CEEF-A9919650168E}"/>
              </a:ext>
            </a:extLst>
          </p:cNvPr>
          <p:cNvCxnSpPr>
            <a:cxnSpLocks/>
            <a:stCxn id="102" idx="4"/>
            <a:endCxn id="103" idx="0"/>
          </p:cNvCxnSpPr>
          <p:nvPr/>
        </p:nvCxnSpPr>
        <p:spPr>
          <a:xfrm flipH="1">
            <a:off x="9131701"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02" idx="6"/>
            <a:endCxn id="100" idx="2"/>
          </p:cNvCxnSpPr>
          <p:nvPr/>
        </p:nvCxnSpPr>
        <p:spPr>
          <a:xfrm>
            <a:off x="11940021"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a:extLst>
              <a:ext uri="{FF2B5EF4-FFF2-40B4-BE49-F238E27FC236}">
                <a16:creationId xmlns:a16="http://schemas.microsoft.com/office/drawing/2014/main" id="{6205DD86-315C-53B6-CEEF-A9919650168E}"/>
              </a:ext>
            </a:extLst>
          </p:cNvPr>
          <p:cNvCxnSpPr>
            <a:cxnSpLocks/>
            <a:stCxn id="103" idx="6"/>
            <a:endCxn id="99" idx="2"/>
          </p:cNvCxnSpPr>
          <p:nvPr/>
        </p:nvCxnSpPr>
        <p:spPr>
          <a:xfrm>
            <a:off x="9059701"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0" idx="4"/>
            <a:endCxn id="99" idx="0"/>
          </p:cNvCxnSpPr>
          <p:nvPr/>
        </p:nvCxnSpPr>
        <p:spPr>
          <a:xfrm flipH="1" flipV="1">
            <a:off x="9131701"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15" name="TextBox 114"/>
              <p:cNvSpPr txBox="1"/>
              <p:nvPr/>
            </p:nvSpPr>
            <p:spPr>
              <a:xfrm>
                <a:off x="59599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5959932" y="5433721"/>
                <a:ext cx="726929"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1787603" y="5423245"/>
                <a:ext cx="718658"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1</m:t>
                        </m:r>
                      </m:sub>
                    </m:sSub>
                  </m:oMath>
                </a14:m>
                <a:r>
                  <a:rPr lang="en-US" sz="2800" dirty="0">
                    <a:solidFill>
                      <a:srgbClr val="002060"/>
                    </a:solidFill>
                  </a:rPr>
                  <a:t> </a:t>
                </a:r>
              </a:p>
            </p:txBody>
          </p:sp>
        </mc:Choice>
        <mc:Fallback xmlns="">
          <p:sp>
            <p:nvSpPr>
              <p:cNvPr id="116" name="TextBox 115"/>
              <p:cNvSpPr txBox="1">
                <a:spLocks noRot="1" noChangeAspect="1" noMove="1" noResize="1" noEditPoints="1" noAdjustHandles="1" noChangeArrowheads="1" noChangeShapeType="1" noTextEdit="1"/>
              </p:cNvSpPr>
              <p:nvPr/>
            </p:nvSpPr>
            <p:spPr>
              <a:xfrm>
                <a:off x="1787603" y="5423245"/>
                <a:ext cx="718658"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101405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10140532" y="5433721"/>
                <a:ext cx="726929" cy="52322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02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5"/>
                                        </p:tgtEl>
                                      </p:cBhvr>
                                    </p:animEffect>
                                    <p:anim calcmode="lin" valueType="num">
                                      <p:cBhvr>
                                        <p:cTn id="7" dur="1000"/>
                                        <p:tgtEl>
                                          <p:spTgt spid="75"/>
                                        </p:tgtEl>
                                        <p:attrNameLst>
                                          <p:attrName>ppt_x</p:attrName>
                                        </p:attrNameLst>
                                      </p:cBhvr>
                                      <p:tavLst>
                                        <p:tav tm="0">
                                          <p:val>
                                            <p:strVal val="ppt_x"/>
                                          </p:val>
                                        </p:tav>
                                        <p:tav tm="100000">
                                          <p:val>
                                            <p:strVal val="ppt_x"/>
                                          </p:val>
                                        </p:tav>
                                      </p:tavLst>
                                    </p:anim>
                                    <p:anim calcmode="lin" valueType="num">
                                      <p:cBhvr>
                                        <p:cTn id="8" dur="1000"/>
                                        <p:tgtEl>
                                          <p:spTgt spid="75"/>
                                        </p:tgtEl>
                                        <p:attrNameLst>
                                          <p:attrName>ppt_y</p:attrName>
                                        </p:attrNameLst>
                                      </p:cBhvr>
                                      <p:tavLst>
                                        <p:tav tm="0">
                                          <p:val>
                                            <p:strVal val="ppt_y"/>
                                          </p:val>
                                        </p:tav>
                                        <p:tav tm="100000">
                                          <p:val>
                                            <p:strVal val="ppt_y+.1"/>
                                          </p:val>
                                        </p:tav>
                                      </p:tavLst>
                                    </p:anim>
                                    <p:set>
                                      <p:cBhvr>
                                        <p:cTn id="9" dur="1" fill="hold">
                                          <p:stCondLst>
                                            <p:cond delay="999"/>
                                          </p:stCondLst>
                                        </p:cTn>
                                        <p:tgtEl>
                                          <p:spTgt spid="75"/>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63"/>
                                        </p:tgtEl>
                                      </p:cBhvr>
                                    </p:animEffect>
                                    <p:anim calcmode="lin" valueType="num">
                                      <p:cBhvr>
                                        <p:cTn id="12" dur="1000"/>
                                        <p:tgtEl>
                                          <p:spTgt spid="63"/>
                                        </p:tgtEl>
                                        <p:attrNameLst>
                                          <p:attrName>ppt_x</p:attrName>
                                        </p:attrNameLst>
                                      </p:cBhvr>
                                      <p:tavLst>
                                        <p:tav tm="0">
                                          <p:val>
                                            <p:strVal val="ppt_x"/>
                                          </p:val>
                                        </p:tav>
                                        <p:tav tm="100000">
                                          <p:val>
                                            <p:strVal val="ppt_x"/>
                                          </p:val>
                                        </p:tav>
                                      </p:tavLst>
                                    </p:anim>
                                    <p:anim calcmode="lin" valueType="num">
                                      <p:cBhvr>
                                        <p:cTn id="13" dur="1000"/>
                                        <p:tgtEl>
                                          <p:spTgt spid="63"/>
                                        </p:tgtEl>
                                        <p:attrNameLst>
                                          <p:attrName>ppt_y</p:attrName>
                                        </p:attrNameLst>
                                      </p:cBhvr>
                                      <p:tavLst>
                                        <p:tav tm="0">
                                          <p:val>
                                            <p:strVal val="ppt_y"/>
                                          </p:val>
                                        </p:tav>
                                        <p:tav tm="100000">
                                          <p:val>
                                            <p:strVal val="ppt_y+.1"/>
                                          </p:val>
                                        </p:tav>
                                      </p:tavLst>
                                    </p:anim>
                                    <p:set>
                                      <p:cBhvr>
                                        <p:cTn id="14" dur="1" fill="hold">
                                          <p:stCondLst>
                                            <p:cond delay="999"/>
                                          </p:stCondLst>
                                        </p:cTn>
                                        <p:tgtEl>
                                          <p:spTgt spid="63"/>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78"/>
                                        </p:tgtEl>
                                      </p:cBhvr>
                                    </p:animEffect>
                                    <p:anim calcmode="lin" valueType="num">
                                      <p:cBhvr>
                                        <p:cTn id="17" dur="1000"/>
                                        <p:tgtEl>
                                          <p:spTgt spid="78"/>
                                        </p:tgtEl>
                                        <p:attrNameLst>
                                          <p:attrName>ppt_x</p:attrName>
                                        </p:attrNameLst>
                                      </p:cBhvr>
                                      <p:tavLst>
                                        <p:tav tm="0">
                                          <p:val>
                                            <p:strVal val="ppt_x"/>
                                          </p:val>
                                        </p:tav>
                                        <p:tav tm="100000">
                                          <p:val>
                                            <p:strVal val="ppt_x"/>
                                          </p:val>
                                        </p:tav>
                                      </p:tavLst>
                                    </p:anim>
                                    <p:anim calcmode="lin" valueType="num">
                                      <p:cBhvr>
                                        <p:cTn id="18" dur="1000"/>
                                        <p:tgtEl>
                                          <p:spTgt spid="78"/>
                                        </p:tgtEl>
                                        <p:attrNameLst>
                                          <p:attrName>ppt_y</p:attrName>
                                        </p:attrNameLst>
                                      </p:cBhvr>
                                      <p:tavLst>
                                        <p:tav tm="0">
                                          <p:val>
                                            <p:strVal val="ppt_y"/>
                                          </p:val>
                                        </p:tav>
                                        <p:tav tm="100000">
                                          <p:val>
                                            <p:strVal val="ppt_y+.1"/>
                                          </p:val>
                                        </p:tav>
                                      </p:tavLst>
                                    </p:anim>
                                    <p:set>
                                      <p:cBhvr>
                                        <p:cTn id="19" dur="1" fill="hold">
                                          <p:stCondLst>
                                            <p:cond delay="999"/>
                                          </p:stCondLst>
                                        </p:cTn>
                                        <p:tgtEl>
                                          <p:spTgt spid="78"/>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80"/>
                                        </p:tgtEl>
                                      </p:cBhvr>
                                    </p:animEffect>
                                    <p:anim calcmode="lin" valueType="num">
                                      <p:cBhvr>
                                        <p:cTn id="22" dur="1000"/>
                                        <p:tgtEl>
                                          <p:spTgt spid="80"/>
                                        </p:tgtEl>
                                        <p:attrNameLst>
                                          <p:attrName>ppt_x</p:attrName>
                                        </p:attrNameLst>
                                      </p:cBhvr>
                                      <p:tavLst>
                                        <p:tav tm="0">
                                          <p:val>
                                            <p:strVal val="ppt_x"/>
                                          </p:val>
                                        </p:tav>
                                        <p:tav tm="100000">
                                          <p:val>
                                            <p:strVal val="ppt_x"/>
                                          </p:val>
                                        </p:tav>
                                      </p:tavLst>
                                    </p:anim>
                                    <p:anim calcmode="lin" valueType="num">
                                      <p:cBhvr>
                                        <p:cTn id="23" dur="1000"/>
                                        <p:tgtEl>
                                          <p:spTgt spid="80"/>
                                        </p:tgtEl>
                                        <p:attrNameLst>
                                          <p:attrName>ppt_y</p:attrName>
                                        </p:attrNameLst>
                                      </p:cBhvr>
                                      <p:tavLst>
                                        <p:tav tm="0">
                                          <p:val>
                                            <p:strVal val="ppt_y"/>
                                          </p:val>
                                        </p:tav>
                                        <p:tav tm="100000">
                                          <p:val>
                                            <p:strVal val="ppt_y+.1"/>
                                          </p:val>
                                        </p:tav>
                                      </p:tavLst>
                                    </p:anim>
                                    <p:set>
                                      <p:cBhvr>
                                        <p:cTn id="24" dur="1" fill="hold">
                                          <p:stCondLst>
                                            <p:cond delay="999"/>
                                          </p:stCondLst>
                                        </p:cTn>
                                        <p:tgtEl>
                                          <p:spTgt spid="80"/>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62"/>
                                        </p:tgtEl>
                                      </p:cBhvr>
                                    </p:animEffect>
                                    <p:anim calcmode="lin" valueType="num">
                                      <p:cBhvr>
                                        <p:cTn id="27" dur="1000"/>
                                        <p:tgtEl>
                                          <p:spTgt spid="62"/>
                                        </p:tgtEl>
                                        <p:attrNameLst>
                                          <p:attrName>ppt_x</p:attrName>
                                        </p:attrNameLst>
                                      </p:cBhvr>
                                      <p:tavLst>
                                        <p:tav tm="0">
                                          <p:val>
                                            <p:strVal val="ppt_x"/>
                                          </p:val>
                                        </p:tav>
                                        <p:tav tm="100000">
                                          <p:val>
                                            <p:strVal val="ppt_x"/>
                                          </p:val>
                                        </p:tav>
                                      </p:tavLst>
                                    </p:anim>
                                    <p:anim calcmode="lin" valueType="num">
                                      <p:cBhvr>
                                        <p:cTn id="28" dur="1000"/>
                                        <p:tgtEl>
                                          <p:spTgt spid="62"/>
                                        </p:tgtEl>
                                        <p:attrNameLst>
                                          <p:attrName>ppt_y</p:attrName>
                                        </p:attrNameLst>
                                      </p:cBhvr>
                                      <p:tavLst>
                                        <p:tav tm="0">
                                          <p:val>
                                            <p:strVal val="ppt_y"/>
                                          </p:val>
                                        </p:tav>
                                        <p:tav tm="100000">
                                          <p:val>
                                            <p:strVal val="ppt_y+.1"/>
                                          </p:val>
                                        </p:tav>
                                      </p:tavLst>
                                    </p:anim>
                                    <p:set>
                                      <p:cBhvr>
                                        <p:cTn id="29" dur="1" fill="hold">
                                          <p:stCondLst>
                                            <p:cond delay="999"/>
                                          </p:stCondLst>
                                        </p:cTn>
                                        <p:tgtEl>
                                          <p:spTgt spid="62"/>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74"/>
                                        </p:tgtEl>
                                      </p:cBhvr>
                                    </p:animEffect>
                                    <p:anim calcmode="lin" valueType="num">
                                      <p:cBhvr>
                                        <p:cTn id="32" dur="1000"/>
                                        <p:tgtEl>
                                          <p:spTgt spid="74"/>
                                        </p:tgtEl>
                                        <p:attrNameLst>
                                          <p:attrName>ppt_x</p:attrName>
                                        </p:attrNameLst>
                                      </p:cBhvr>
                                      <p:tavLst>
                                        <p:tav tm="0">
                                          <p:val>
                                            <p:strVal val="ppt_x"/>
                                          </p:val>
                                        </p:tav>
                                        <p:tav tm="100000">
                                          <p:val>
                                            <p:strVal val="ppt_x"/>
                                          </p:val>
                                        </p:tav>
                                      </p:tavLst>
                                    </p:anim>
                                    <p:anim calcmode="lin" valueType="num">
                                      <p:cBhvr>
                                        <p:cTn id="33" dur="1000"/>
                                        <p:tgtEl>
                                          <p:spTgt spid="74"/>
                                        </p:tgtEl>
                                        <p:attrNameLst>
                                          <p:attrName>ppt_y</p:attrName>
                                        </p:attrNameLst>
                                      </p:cBhvr>
                                      <p:tavLst>
                                        <p:tav tm="0">
                                          <p:val>
                                            <p:strVal val="ppt_y"/>
                                          </p:val>
                                        </p:tav>
                                        <p:tav tm="100000">
                                          <p:val>
                                            <p:strVal val="ppt_y+.1"/>
                                          </p:val>
                                        </p:tav>
                                      </p:tavLst>
                                    </p:anim>
                                    <p:set>
                                      <p:cBhvr>
                                        <p:cTn id="34" dur="1" fill="hold">
                                          <p:stCondLst>
                                            <p:cond delay="999"/>
                                          </p:stCondLst>
                                        </p:cTn>
                                        <p:tgtEl>
                                          <p:spTgt spid="74"/>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79"/>
                                        </p:tgtEl>
                                      </p:cBhvr>
                                    </p:animEffect>
                                    <p:anim calcmode="lin" valueType="num">
                                      <p:cBhvr>
                                        <p:cTn id="37" dur="1000"/>
                                        <p:tgtEl>
                                          <p:spTgt spid="79"/>
                                        </p:tgtEl>
                                        <p:attrNameLst>
                                          <p:attrName>ppt_x</p:attrName>
                                        </p:attrNameLst>
                                      </p:cBhvr>
                                      <p:tavLst>
                                        <p:tav tm="0">
                                          <p:val>
                                            <p:strVal val="ppt_x"/>
                                          </p:val>
                                        </p:tav>
                                        <p:tav tm="100000">
                                          <p:val>
                                            <p:strVal val="ppt_x"/>
                                          </p:val>
                                        </p:tav>
                                      </p:tavLst>
                                    </p:anim>
                                    <p:anim calcmode="lin" valueType="num">
                                      <p:cBhvr>
                                        <p:cTn id="38" dur="1000"/>
                                        <p:tgtEl>
                                          <p:spTgt spid="79"/>
                                        </p:tgtEl>
                                        <p:attrNameLst>
                                          <p:attrName>ppt_y</p:attrName>
                                        </p:attrNameLst>
                                      </p:cBhvr>
                                      <p:tavLst>
                                        <p:tav tm="0">
                                          <p:val>
                                            <p:strVal val="ppt_y"/>
                                          </p:val>
                                        </p:tav>
                                        <p:tav tm="100000">
                                          <p:val>
                                            <p:strVal val="ppt_y+.1"/>
                                          </p:val>
                                        </p:tav>
                                      </p:tavLst>
                                    </p:anim>
                                    <p:set>
                                      <p:cBhvr>
                                        <p:cTn id="39" dur="1" fill="hold">
                                          <p:stCondLst>
                                            <p:cond delay="999"/>
                                          </p:stCondLst>
                                        </p:cTn>
                                        <p:tgtEl>
                                          <p:spTgt spid="79"/>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85"/>
                                        </p:tgtEl>
                                      </p:cBhvr>
                                    </p:animEffect>
                                    <p:anim calcmode="lin" valueType="num">
                                      <p:cBhvr>
                                        <p:cTn id="42" dur="1000"/>
                                        <p:tgtEl>
                                          <p:spTgt spid="85"/>
                                        </p:tgtEl>
                                        <p:attrNameLst>
                                          <p:attrName>ppt_x</p:attrName>
                                        </p:attrNameLst>
                                      </p:cBhvr>
                                      <p:tavLst>
                                        <p:tav tm="0">
                                          <p:val>
                                            <p:strVal val="ppt_x"/>
                                          </p:val>
                                        </p:tav>
                                        <p:tav tm="100000">
                                          <p:val>
                                            <p:strVal val="ppt_x"/>
                                          </p:val>
                                        </p:tav>
                                      </p:tavLst>
                                    </p:anim>
                                    <p:anim calcmode="lin" valueType="num">
                                      <p:cBhvr>
                                        <p:cTn id="43" dur="1000"/>
                                        <p:tgtEl>
                                          <p:spTgt spid="85"/>
                                        </p:tgtEl>
                                        <p:attrNameLst>
                                          <p:attrName>ppt_y</p:attrName>
                                        </p:attrNameLst>
                                      </p:cBhvr>
                                      <p:tavLst>
                                        <p:tav tm="0">
                                          <p:val>
                                            <p:strVal val="ppt_y"/>
                                          </p:val>
                                        </p:tav>
                                        <p:tav tm="100000">
                                          <p:val>
                                            <p:strVal val="ppt_y+.1"/>
                                          </p:val>
                                        </p:tav>
                                      </p:tavLst>
                                    </p:anim>
                                    <p:set>
                                      <p:cBhvr>
                                        <p:cTn id="44" dur="1" fill="hold">
                                          <p:stCondLst>
                                            <p:cond delay="999"/>
                                          </p:stCondLst>
                                        </p:cTn>
                                        <p:tgtEl>
                                          <p:spTgt spid="8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nodeType="clickEffect">
                                  <p:stCondLst>
                                    <p:cond delay="0"/>
                                  </p:stCondLst>
                                  <p:childTnLst>
                                    <p:animEffect transition="out" filter="fade">
                                      <p:cBhvr>
                                        <p:cTn id="52" dur="1000"/>
                                        <p:tgtEl>
                                          <p:spTgt spid="34"/>
                                        </p:tgtEl>
                                      </p:cBhvr>
                                    </p:animEffect>
                                    <p:anim calcmode="lin" valueType="num">
                                      <p:cBhvr>
                                        <p:cTn id="53" dur="1000"/>
                                        <p:tgtEl>
                                          <p:spTgt spid="34"/>
                                        </p:tgtEl>
                                        <p:attrNameLst>
                                          <p:attrName>ppt_x</p:attrName>
                                        </p:attrNameLst>
                                      </p:cBhvr>
                                      <p:tavLst>
                                        <p:tav tm="0">
                                          <p:val>
                                            <p:strVal val="ppt_x"/>
                                          </p:val>
                                        </p:tav>
                                        <p:tav tm="100000">
                                          <p:val>
                                            <p:strVal val="ppt_x"/>
                                          </p:val>
                                        </p:tav>
                                      </p:tavLst>
                                    </p:anim>
                                    <p:anim calcmode="lin" valueType="num">
                                      <p:cBhvr>
                                        <p:cTn id="54" dur="1000"/>
                                        <p:tgtEl>
                                          <p:spTgt spid="34"/>
                                        </p:tgtEl>
                                        <p:attrNameLst>
                                          <p:attrName>ppt_y</p:attrName>
                                        </p:attrNameLst>
                                      </p:cBhvr>
                                      <p:tavLst>
                                        <p:tav tm="0">
                                          <p:val>
                                            <p:strVal val="ppt_y"/>
                                          </p:val>
                                        </p:tav>
                                        <p:tav tm="100000">
                                          <p:val>
                                            <p:strVal val="ppt_y+.1"/>
                                          </p:val>
                                        </p:tav>
                                      </p:tavLst>
                                    </p:anim>
                                    <p:set>
                                      <p:cBhvr>
                                        <p:cTn id="55" dur="1" fill="hold">
                                          <p:stCondLst>
                                            <p:cond delay="999"/>
                                          </p:stCondLst>
                                        </p:cTn>
                                        <p:tgtEl>
                                          <p:spTgt spid="34"/>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36"/>
                                        </p:tgtEl>
                                      </p:cBhvr>
                                    </p:animEffect>
                                    <p:anim calcmode="lin" valueType="num">
                                      <p:cBhvr>
                                        <p:cTn id="58" dur="1000"/>
                                        <p:tgtEl>
                                          <p:spTgt spid="36"/>
                                        </p:tgtEl>
                                        <p:attrNameLst>
                                          <p:attrName>ppt_x</p:attrName>
                                        </p:attrNameLst>
                                      </p:cBhvr>
                                      <p:tavLst>
                                        <p:tav tm="0">
                                          <p:val>
                                            <p:strVal val="ppt_x"/>
                                          </p:val>
                                        </p:tav>
                                        <p:tav tm="100000">
                                          <p:val>
                                            <p:strVal val="ppt_x"/>
                                          </p:val>
                                        </p:tav>
                                      </p:tavLst>
                                    </p:anim>
                                    <p:anim calcmode="lin" valueType="num">
                                      <p:cBhvr>
                                        <p:cTn id="59" dur="1000"/>
                                        <p:tgtEl>
                                          <p:spTgt spid="36"/>
                                        </p:tgtEl>
                                        <p:attrNameLst>
                                          <p:attrName>ppt_y</p:attrName>
                                        </p:attrNameLst>
                                      </p:cBhvr>
                                      <p:tavLst>
                                        <p:tav tm="0">
                                          <p:val>
                                            <p:strVal val="ppt_y"/>
                                          </p:val>
                                        </p:tav>
                                        <p:tav tm="100000">
                                          <p:val>
                                            <p:strVal val="ppt_y+.1"/>
                                          </p:val>
                                        </p:tav>
                                      </p:tavLst>
                                    </p:anim>
                                    <p:set>
                                      <p:cBhvr>
                                        <p:cTn id="60" dur="1" fill="hold">
                                          <p:stCondLst>
                                            <p:cond delay="999"/>
                                          </p:stCondLst>
                                        </p:cTn>
                                        <p:tgtEl>
                                          <p:spTgt spid="36"/>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44"/>
                                        </p:tgtEl>
                                      </p:cBhvr>
                                    </p:animEffect>
                                    <p:anim calcmode="lin" valueType="num">
                                      <p:cBhvr>
                                        <p:cTn id="63" dur="1000"/>
                                        <p:tgtEl>
                                          <p:spTgt spid="44"/>
                                        </p:tgtEl>
                                        <p:attrNameLst>
                                          <p:attrName>ppt_x</p:attrName>
                                        </p:attrNameLst>
                                      </p:cBhvr>
                                      <p:tavLst>
                                        <p:tav tm="0">
                                          <p:val>
                                            <p:strVal val="ppt_x"/>
                                          </p:val>
                                        </p:tav>
                                        <p:tav tm="100000">
                                          <p:val>
                                            <p:strVal val="ppt_x"/>
                                          </p:val>
                                        </p:tav>
                                      </p:tavLst>
                                    </p:anim>
                                    <p:anim calcmode="lin" valueType="num">
                                      <p:cBhvr>
                                        <p:cTn id="64" dur="1000"/>
                                        <p:tgtEl>
                                          <p:spTgt spid="44"/>
                                        </p:tgtEl>
                                        <p:attrNameLst>
                                          <p:attrName>ppt_y</p:attrName>
                                        </p:attrNameLst>
                                      </p:cBhvr>
                                      <p:tavLst>
                                        <p:tav tm="0">
                                          <p:val>
                                            <p:strVal val="ppt_y"/>
                                          </p:val>
                                        </p:tav>
                                        <p:tav tm="100000">
                                          <p:val>
                                            <p:strVal val="ppt_y+.1"/>
                                          </p:val>
                                        </p:tav>
                                      </p:tavLst>
                                    </p:anim>
                                    <p:set>
                                      <p:cBhvr>
                                        <p:cTn id="65" dur="1" fill="hold">
                                          <p:stCondLst>
                                            <p:cond delay="999"/>
                                          </p:stCondLst>
                                        </p:cTn>
                                        <p:tgtEl>
                                          <p:spTgt spid="44"/>
                                        </p:tgtEl>
                                        <p:attrNameLst>
                                          <p:attrName>style.visibility</p:attrName>
                                        </p:attrNameLst>
                                      </p:cBhvr>
                                      <p:to>
                                        <p:strVal val="hidden"/>
                                      </p:to>
                                    </p:set>
                                  </p:childTnLst>
                                </p:cTn>
                              </p:par>
                              <p:par>
                                <p:cTn id="66" presetID="42" presetClass="exit" presetSubtype="0" fill="hold" nodeType="withEffect">
                                  <p:stCondLst>
                                    <p:cond delay="0"/>
                                  </p:stCondLst>
                                  <p:childTnLst>
                                    <p:animEffect transition="out" filter="fade">
                                      <p:cBhvr>
                                        <p:cTn id="67" dur="1000"/>
                                        <p:tgtEl>
                                          <p:spTgt spid="43"/>
                                        </p:tgtEl>
                                      </p:cBhvr>
                                    </p:animEffect>
                                    <p:anim calcmode="lin" valueType="num">
                                      <p:cBhvr>
                                        <p:cTn id="68" dur="1000"/>
                                        <p:tgtEl>
                                          <p:spTgt spid="43"/>
                                        </p:tgtEl>
                                        <p:attrNameLst>
                                          <p:attrName>ppt_x</p:attrName>
                                        </p:attrNameLst>
                                      </p:cBhvr>
                                      <p:tavLst>
                                        <p:tav tm="0">
                                          <p:val>
                                            <p:strVal val="ppt_x"/>
                                          </p:val>
                                        </p:tav>
                                        <p:tav tm="100000">
                                          <p:val>
                                            <p:strVal val="ppt_x"/>
                                          </p:val>
                                        </p:tav>
                                      </p:tavLst>
                                    </p:anim>
                                    <p:anim calcmode="lin" valueType="num">
                                      <p:cBhvr>
                                        <p:cTn id="69" dur="1000"/>
                                        <p:tgtEl>
                                          <p:spTgt spid="43"/>
                                        </p:tgtEl>
                                        <p:attrNameLst>
                                          <p:attrName>ppt_y</p:attrName>
                                        </p:attrNameLst>
                                      </p:cBhvr>
                                      <p:tavLst>
                                        <p:tav tm="0">
                                          <p:val>
                                            <p:strVal val="ppt_y"/>
                                          </p:val>
                                        </p:tav>
                                        <p:tav tm="100000">
                                          <p:val>
                                            <p:strVal val="ppt_y+.1"/>
                                          </p:val>
                                        </p:tav>
                                      </p:tavLst>
                                    </p:anim>
                                    <p:set>
                                      <p:cBhvr>
                                        <p:cTn id="70" dur="1" fill="hold">
                                          <p:stCondLst>
                                            <p:cond delay="999"/>
                                          </p:stCondLst>
                                        </p:cTn>
                                        <p:tgtEl>
                                          <p:spTgt spid="43"/>
                                        </p:tgtEl>
                                        <p:attrNameLst>
                                          <p:attrName>style.visibility</p:attrName>
                                        </p:attrNameLst>
                                      </p:cBhvr>
                                      <p:to>
                                        <p:strVal val="hidden"/>
                                      </p:to>
                                    </p:set>
                                  </p:childTnLst>
                                </p:cTn>
                              </p:par>
                              <p:par>
                                <p:cTn id="71" presetID="42" presetClass="exit" presetSubtype="0" fill="hold" nodeType="withEffect">
                                  <p:stCondLst>
                                    <p:cond delay="0"/>
                                  </p:stCondLst>
                                  <p:childTnLst>
                                    <p:animEffect transition="out" filter="fade">
                                      <p:cBhvr>
                                        <p:cTn id="72" dur="1000"/>
                                        <p:tgtEl>
                                          <p:spTgt spid="47"/>
                                        </p:tgtEl>
                                      </p:cBhvr>
                                    </p:animEffect>
                                    <p:anim calcmode="lin" valueType="num">
                                      <p:cBhvr>
                                        <p:cTn id="73" dur="1000"/>
                                        <p:tgtEl>
                                          <p:spTgt spid="47"/>
                                        </p:tgtEl>
                                        <p:attrNameLst>
                                          <p:attrName>ppt_x</p:attrName>
                                        </p:attrNameLst>
                                      </p:cBhvr>
                                      <p:tavLst>
                                        <p:tav tm="0">
                                          <p:val>
                                            <p:strVal val="ppt_x"/>
                                          </p:val>
                                        </p:tav>
                                        <p:tav tm="100000">
                                          <p:val>
                                            <p:strVal val="ppt_x"/>
                                          </p:val>
                                        </p:tav>
                                      </p:tavLst>
                                    </p:anim>
                                    <p:anim calcmode="lin" valueType="num">
                                      <p:cBhvr>
                                        <p:cTn id="74" dur="1000"/>
                                        <p:tgtEl>
                                          <p:spTgt spid="47"/>
                                        </p:tgtEl>
                                        <p:attrNameLst>
                                          <p:attrName>ppt_y</p:attrName>
                                        </p:attrNameLst>
                                      </p:cBhvr>
                                      <p:tavLst>
                                        <p:tav tm="0">
                                          <p:val>
                                            <p:strVal val="ppt_y"/>
                                          </p:val>
                                        </p:tav>
                                        <p:tav tm="100000">
                                          <p:val>
                                            <p:strVal val="ppt_y+.1"/>
                                          </p:val>
                                        </p:tav>
                                      </p:tavLst>
                                    </p:anim>
                                    <p:set>
                                      <p:cBhvr>
                                        <p:cTn id="75" dur="1" fill="hold">
                                          <p:stCondLst>
                                            <p:cond delay="999"/>
                                          </p:stCondLst>
                                        </p:cTn>
                                        <p:tgtEl>
                                          <p:spTgt spid="47"/>
                                        </p:tgtEl>
                                        <p:attrNameLst>
                                          <p:attrName>style.visibility</p:attrName>
                                        </p:attrNameLst>
                                      </p:cBhvr>
                                      <p:to>
                                        <p:strVal val="hidden"/>
                                      </p:to>
                                    </p:set>
                                  </p:childTnLst>
                                </p:cTn>
                              </p:par>
                              <p:par>
                                <p:cTn id="76" presetID="42" presetClass="exit" presetSubtype="0" fill="hold" nodeType="withEffect">
                                  <p:stCondLst>
                                    <p:cond delay="0"/>
                                  </p:stCondLst>
                                  <p:childTnLst>
                                    <p:animEffect transition="out" filter="fade">
                                      <p:cBhvr>
                                        <p:cTn id="77" dur="1000"/>
                                        <p:tgtEl>
                                          <p:spTgt spid="42"/>
                                        </p:tgtEl>
                                      </p:cBhvr>
                                    </p:animEffect>
                                    <p:anim calcmode="lin" valueType="num">
                                      <p:cBhvr>
                                        <p:cTn id="78" dur="1000"/>
                                        <p:tgtEl>
                                          <p:spTgt spid="42"/>
                                        </p:tgtEl>
                                        <p:attrNameLst>
                                          <p:attrName>ppt_x</p:attrName>
                                        </p:attrNameLst>
                                      </p:cBhvr>
                                      <p:tavLst>
                                        <p:tav tm="0">
                                          <p:val>
                                            <p:strVal val="ppt_x"/>
                                          </p:val>
                                        </p:tav>
                                        <p:tav tm="100000">
                                          <p:val>
                                            <p:strVal val="ppt_x"/>
                                          </p:val>
                                        </p:tav>
                                      </p:tavLst>
                                    </p:anim>
                                    <p:anim calcmode="lin" valueType="num">
                                      <p:cBhvr>
                                        <p:cTn id="79" dur="1000"/>
                                        <p:tgtEl>
                                          <p:spTgt spid="42"/>
                                        </p:tgtEl>
                                        <p:attrNameLst>
                                          <p:attrName>ppt_y</p:attrName>
                                        </p:attrNameLst>
                                      </p:cBhvr>
                                      <p:tavLst>
                                        <p:tav tm="0">
                                          <p:val>
                                            <p:strVal val="ppt_y"/>
                                          </p:val>
                                        </p:tav>
                                        <p:tav tm="100000">
                                          <p:val>
                                            <p:strVal val="ppt_y+.1"/>
                                          </p:val>
                                        </p:tav>
                                      </p:tavLst>
                                    </p:anim>
                                    <p:set>
                                      <p:cBhvr>
                                        <p:cTn id="80" dur="1" fill="hold">
                                          <p:stCondLst>
                                            <p:cond delay="999"/>
                                          </p:stCondLst>
                                        </p:cTn>
                                        <p:tgtEl>
                                          <p:spTgt spid="42"/>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1000"/>
                                        <p:tgtEl>
                                          <p:spTgt spid="41"/>
                                        </p:tgtEl>
                                      </p:cBhvr>
                                    </p:animEffect>
                                    <p:anim calcmode="lin" valueType="num">
                                      <p:cBhvr>
                                        <p:cTn id="83" dur="1000"/>
                                        <p:tgtEl>
                                          <p:spTgt spid="41"/>
                                        </p:tgtEl>
                                        <p:attrNameLst>
                                          <p:attrName>ppt_x</p:attrName>
                                        </p:attrNameLst>
                                      </p:cBhvr>
                                      <p:tavLst>
                                        <p:tav tm="0">
                                          <p:val>
                                            <p:strVal val="ppt_x"/>
                                          </p:val>
                                        </p:tav>
                                        <p:tav tm="100000">
                                          <p:val>
                                            <p:strVal val="ppt_x"/>
                                          </p:val>
                                        </p:tav>
                                      </p:tavLst>
                                    </p:anim>
                                    <p:anim calcmode="lin" valueType="num">
                                      <p:cBhvr>
                                        <p:cTn id="84" dur="1000"/>
                                        <p:tgtEl>
                                          <p:spTgt spid="41"/>
                                        </p:tgtEl>
                                        <p:attrNameLst>
                                          <p:attrName>ppt_y</p:attrName>
                                        </p:attrNameLst>
                                      </p:cBhvr>
                                      <p:tavLst>
                                        <p:tav tm="0">
                                          <p:val>
                                            <p:strVal val="ppt_y"/>
                                          </p:val>
                                        </p:tav>
                                        <p:tav tm="100000">
                                          <p:val>
                                            <p:strVal val="ppt_y+.1"/>
                                          </p:val>
                                        </p:tav>
                                      </p:tavLst>
                                    </p:anim>
                                    <p:set>
                                      <p:cBhvr>
                                        <p:cTn id="85" dur="1" fill="hold">
                                          <p:stCondLst>
                                            <p:cond delay="999"/>
                                          </p:stCondLst>
                                        </p:cTn>
                                        <p:tgtEl>
                                          <p:spTgt spid="41"/>
                                        </p:tgtEl>
                                        <p:attrNameLst>
                                          <p:attrName>style.visibility</p:attrName>
                                        </p:attrNameLst>
                                      </p:cBhvr>
                                      <p:to>
                                        <p:strVal val="hidden"/>
                                      </p:to>
                                    </p:set>
                                  </p:childTnLst>
                                </p:cTn>
                              </p:par>
                              <p:par>
                                <p:cTn id="86" presetID="42" presetClass="exit" presetSubtype="0" fill="hold" nodeType="withEffect">
                                  <p:stCondLst>
                                    <p:cond delay="0"/>
                                  </p:stCondLst>
                                  <p:childTnLst>
                                    <p:animEffect transition="out" filter="fade">
                                      <p:cBhvr>
                                        <p:cTn id="87" dur="1000"/>
                                        <p:tgtEl>
                                          <p:spTgt spid="46"/>
                                        </p:tgtEl>
                                      </p:cBhvr>
                                    </p:animEffect>
                                    <p:anim calcmode="lin" valueType="num">
                                      <p:cBhvr>
                                        <p:cTn id="88" dur="1000"/>
                                        <p:tgtEl>
                                          <p:spTgt spid="46"/>
                                        </p:tgtEl>
                                        <p:attrNameLst>
                                          <p:attrName>ppt_x</p:attrName>
                                        </p:attrNameLst>
                                      </p:cBhvr>
                                      <p:tavLst>
                                        <p:tav tm="0">
                                          <p:val>
                                            <p:strVal val="ppt_x"/>
                                          </p:val>
                                        </p:tav>
                                        <p:tav tm="100000">
                                          <p:val>
                                            <p:strVal val="ppt_x"/>
                                          </p:val>
                                        </p:tav>
                                      </p:tavLst>
                                    </p:anim>
                                    <p:anim calcmode="lin" valueType="num">
                                      <p:cBhvr>
                                        <p:cTn id="89" dur="1000"/>
                                        <p:tgtEl>
                                          <p:spTgt spid="46"/>
                                        </p:tgtEl>
                                        <p:attrNameLst>
                                          <p:attrName>ppt_y</p:attrName>
                                        </p:attrNameLst>
                                      </p:cBhvr>
                                      <p:tavLst>
                                        <p:tav tm="0">
                                          <p:val>
                                            <p:strVal val="ppt_y"/>
                                          </p:val>
                                        </p:tav>
                                        <p:tav tm="100000">
                                          <p:val>
                                            <p:strVal val="ppt_y+.1"/>
                                          </p:val>
                                        </p:tav>
                                      </p:tavLst>
                                    </p:anim>
                                    <p:set>
                                      <p:cBhvr>
                                        <p:cTn id="90" dur="1" fill="hold">
                                          <p:stCondLst>
                                            <p:cond delay="999"/>
                                          </p:stCondLst>
                                        </p:cTn>
                                        <p:tgtEl>
                                          <p:spTgt spid="4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42" presetClass="exit" presetSubtype="0" fill="hold" nodeType="clickEffect">
                                  <p:stCondLst>
                                    <p:cond delay="0"/>
                                  </p:stCondLst>
                                  <p:childTnLst>
                                    <p:animEffect transition="out" filter="fade">
                                      <p:cBhvr>
                                        <p:cTn id="98" dur="1000"/>
                                        <p:tgtEl>
                                          <p:spTgt spid="110"/>
                                        </p:tgtEl>
                                      </p:cBhvr>
                                    </p:animEffect>
                                    <p:anim calcmode="lin" valueType="num">
                                      <p:cBhvr>
                                        <p:cTn id="99" dur="1000"/>
                                        <p:tgtEl>
                                          <p:spTgt spid="110"/>
                                        </p:tgtEl>
                                        <p:attrNameLst>
                                          <p:attrName>ppt_x</p:attrName>
                                        </p:attrNameLst>
                                      </p:cBhvr>
                                      <p:tavLst>
                                        <p:tav tm="0">
                                          <p:val>
                                            <p:strVal val="ppt_x"/>
                                          </p:val>
                                        </p:tav>
                                        <p:tav tm="100000">
                                          <p:val>
                                            <p:strVal val="ppt_x"/>
                                          </p:val>
                                        </p:tav>
                                      </p:tavLst>
                                    </p:anim>
                                    <p:anim calcmode="lin" valueType="num">
                                      <p:cBhvr>
                                        <p:cTn id="100" dur="1000"/>
                                        <p:tgtEl>
                                          <p:spTgt spid="110"/>
                                        </p:tgtEl>
                                        <p:attrNameLst>
                                          <p:attrName>ppt_y</p:attrName>
                                        </p:attrNameLst>
                                      </p:cBhvr>
                                      <p:tavLst>
                                        <p:tav tm="0">
                                          <p:val>
                                            <p:strVal val="ppt_y"/>
                                          </p:val>
                                        </p:tav>
                                        <p:tav tm="100000">
                                          <p:val>
                                            <p:strVal val="ppt_y+.1"/>
                                          </p:val>
                                        </p:tav>
                                      </p:tavLst>
                                    </p:anim>
                                    <p:set>
                                      <p:cBhvr>
                                        <p:cTn id="101" dur="1" fill="hold">
                                          <p:stCondLst>
                                            <p:cond delay="999"/>
                                          </p:stCondLst>
                                        </p:cTn>
                                        <p:tgtEl>
                                          <p:spTgt spid="110"/>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1000"/>
                                        <p:tgtEl>
                                          <p:spTgt spid="96"/>
                                        </p:tgtEl>
                                      </p:cBhvr>
                                    </p:animEffect>
                                    <p:anim calcmode="lin" valueType="num">
                                      <p:cBhvr>
                                        <p:cTn id="104" dur="1000"/>
                                        <p:tgtEl>
                                          <p:spTgt spid="96"/>
                                        </p:tgtEl>
                                        <p:attrNameLst>
                                          <p:attrName>ppt_x</p:attrName>
                                        </p:attrNameLst>
                                      </p:cBhvr>
                                      <p:tavLst>
                                        <p:tav tm="0">
                                          <p:val>
                                            <p:strVal val="ppt_x"/>
                                          </p:val>
                                        </p:tav>
                                        <p:tav tm="100000">
                                          <p:val>
                                            <p:strVal val="ppt_x"/>
                                          </p:val>
                                        </p:tav>
                                      </p:tavLst>
                                    </p:anim>
                                    <p:anim calcmode="lin" valueType="num">
                                      <p:cBhvr>
                                        <p:cTn id="105" dur="1000"/>
                                        <p:tgtEl>
                                          <p:spTgt spid="96"/>
                                        </p:tgtEl>
                                        <p:attrNameLst>
                                          <p:attrName>ppt_y</p:attrName>
                                        </p:attrNameLst>
                                      </p:cBhvr>
                                      <p:tavLst>
                                        <p:tav tm="0">
                                          <p:val>
                                            <p:strVal val="ppt_y"/>
                                          </p:val>
                                        </p:tav>
                                        <p:tav tm="100000">
                                          <p:val>
                                            <p:strVal val="ppt_y+.1"/>
                                          </p:val>
                                        </p:tav>
                                      </p:tavLst>
                                    </p:anim>
                                    <p:set>
                                      <p:cBhvr>
                                        <p:cTn id="106" dur="1" fill="hold">
                                          <p:stCondLst>
                                            <p:cond delay="999"/>
                                          </p:stCondLst>
                                        </p:cTn>
                                        <p:tgtEl>
                                          <p:spTgt spid="96"/>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1000"/>
                                        <p:tgtEl>
                                          <p:spTgt spid="108"/>
                                        </p:tgtEl>
                                      </p:cBhvr>
                                    </p:animEffect>
                                    <p:anim calcmode="lin" valueType="num">
                                      <p:cBhvr>
                                        <p:cTn id="109" dur="1000"/>
                                        <p:tgtEl>
                                          <p:spTgt spid="108"/>
                                        </p:tgtEl>
                                        <p:attrNameLst>
                                          <p:attrName>ppt_x</p:attrName>
                                        </p:attrNameLst>
                                      </p:cBhvr>
                                      <p:tavLst>
                                        <p:tav tm="0">
                                          <p:val>
                                            <p:strVal val="ppt_x"/>
                                          </p:val>
                                        </p:tav>
                                        <p:tav tm="100000">
                                          <p:val>
                                            <p:strVal val="ppt_x"/>
                                          </p:val>
                                        </p:tav>
                                      </p:tavLst>
                                    </p:anim>
                                    <p:anim calcmode="lin" valueType="num">
                                      <p:cBhvr>
                                        <p:cTn id="110" dur="1000"/>
                                        <p:tgtEl>
                                          <p:spTgt spid="108"/>
                                        </p:tgtEl>
                                        <p:attrNameLst>
                                          <p:attrName>ppt_y</p:attrName>
                                        </p:attrNameLst>
                                      </p:cBhvr>
                                      <p:tavLst>
                                        <p:tav tm="0">
                                          <p:val>
                                            <p:strVal val="ppt_y"/>
                                          </p:val>
                                        </p:tav>
                                        <p:tav tm="100000">
                                          <p:val>
                                            <p:strVal val="ppt_y+.1"/>
                                          </p:val>
                                        </p:tav>
                                      </p:tavLst>
                                    </p:anim>
                                    <p:set>
                                      <p:cBhvr>
                                        <p:cTn id="111" dur="1" fill="hold">
                                          <p:stCondLst>
                                            <p:cond delay="999"/>
                                          </p:stCondLst>
                                        </p:cTn>
                                        <p:tgtEl>
                                          <p:spTgt spid="108"/>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97"/>
                                        </p:tgtEl>
                                      </p:cBhvr>
                                    </p:animEffect>
                                    <p:anim calcmode="lin" valueType="num">
                                      <p:cBhvr>
                                        <p:cTn id="114" dur="1000"/>
                                        <p:tgtEl>
                                          <p:spTgt spid="97"/>
                                        </p:tgtEl>
                                        <p:attrNameLst>
                                          <p:attrName>ppt_x</p:attrName>
                                        </p:attrNameLst>
                                      </p:cBhvr>
                                      <p:tavLst>
                                        <p:tav tm="0">
                                          <p:val>
                                            <p:strVal val="ppt_x"/>
                                          </p:val>
                                        </p:tav>
                                        <p:tav tm="100000">
                                          <p:val>
                                            <p:strVal val="ppt_x"/>
                                          </p:val>
                                        </p:tav>
                                      </p:tavLst>
                                    </p:anim>
                                    <p:anim calcmode="lin" valueType="num">
                                      <p:cBhvr>
                                        <p:cTn id="115" dur="1000"/>
                                        <p:tgtEl>
                                          <p:spTgt spid="97"/>
                                        </p:tgtEl>
                                        <p:attrNameLst>
                                          <p:attrName>ppt_y</p:attrName>
                                        </p:attrNameLst>
                                      </p:cBhvr>
                                      <p:tavLst>
                                        <p:tav tm="0">
                                          <p:val>
                                            <p:strVal val="ppt_y"/>
                                          </p:val>
                                        </p:tav>
                                        <p:tav tm="100000">
                                          <p:val>
                                            <p:strVal val="ppt_y+.1"/>
                                          </p:val>
                                        </p:tav>
                                      </p:tavLst>
                                    </p:anim>
                                    <p:set>
                                      <p:cBhvr>
                                        <p:cTn id="116" dur="1" fill="hold">
                                          <p:stCondLst>
                                            <p:cond delay="999"/>
                                          </p:stCondLst>
                                        </p:cTn>
                                        <p:tgtEl>
                                          <p:spTgt spid="97"/>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1000"/>
                                        <p:tgtEl>
                                          <p:spTgt spid="98"/>
                                        </p:tgtEl>
                                      </p:cBhvr>
                                    </p:animEffect>
                                    <p:anim calcmode="lin" valueType="num">
                                      <p:cBhvr>
                                        <p:cTn id="119" dur="1000"/>
                                        <p:tgtEl>
                                          <p:spTgt spid="98"/>
                                        </p:tgtEl>
                                        <p:attrNameLst>
                                          <p:attrName>ppt_x</p:attrName>
                                        </p:attrNameLst>
                                      </p:cBhvr>
                                      <p:tavLst>
                                        <p:tav tm="0">
                                          <p:val>
                                            <p:strVal val="ppt_x"/>
                                          </p:val>
                                        </p:tav>
                                        <p:tav tm="100000">
                                          <p:val>
                                            <p:strVal val="ppt_x"/>
                                          </p:val>
                                        </p:tav>
                                      </p:tavLst>
                                    </p:anim>
                                    <p:anim calcmode="lin" valueType="num">
                                      <p:cBhvr>
                                        <p:cTn id="120" dur="1000"/>
                                        <p:tgtEl>
                                          <p:spTgt spid="98"/>
                                        </p:tgtEl>
                                        <p:attrNameLst>
                                          <p:attrName>ppt_y</p:attrName>
                                        </p:attrNameLst>
                                      </p:cBhvr>
                                      <p:tavLst>
                                        <p:tav tm="0">
                                          <p:val>
                                            <p:strVal val="ppt_y"/>
                                          </p:val>
                                        </p:tav>
                                        <p:tav tm="100000">
                                          <p:val>
                                            <p:strVal val="ppt_y+.1"/>
                                          </p:val>
                                        </p:tav>
                                      </p:tavLst>
                                    </p:anim>
                                    <p:set>
                                      <p:cBhvr>
                                        <p:cTn id="121" dur="1" fill="hold">
                                          <p:stCondLst>
                                            <p:cond delay="999"/>
                                          </p:stCondLst>
                                        </p:cTn>
                                        <p:tgtEl>
                                          <p:spTgt spid="98"/>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1000"/>
                                        <p:tgtEl>
                                          <p:spTgt spid="111"/>
                                        </p:tgtEl>
                                      </p:cBhvr>
                                    </p:animEffect>
                                    <p:anim calcmode="lin" valueType="num">
                                      <p:cBhvr>
                                        <p:cTn id="124" dur="1000"/>
                                        <p:tgtEl>
                                          <p:spTgt spid="111"/>
                                        </p:tgtEl>
                                        <p:attrNameLst>
                                          <p:attrName>ppt_x</p:attrName>
                                        </p:attrNameLst>
                                      </p:cBhvr>
                                      <p:tavLst>
                                        <p:tav tm="0">
                                          <p:val>
                                            <p:strVal val="ppt_x"/>
                                          </p:val>
                                        </p:tav>
                                        <p:tav tm="100000">
                                          <p:val>
                                            <p:strVal val="ppt_x"/>
                                          </p:val>
                                        </p:tav>
                                      </p:tavLst>
                                    </p:anim>
                                    <p:anim calcmode="lin" valueType="num">
                                      <p:cBhvr>
                                        <p:cTn id="125" dur="1000"/>
                                        <p:tgtEl>
                                          <p:spTgt spid="111"/>
                                        </p:tgtEl>
                                        <p:attrNameLst>
                                          <p:attrName>ppt_y</p:attrName>
                                        </p:attrNameLst>
                                      </p:cBhvr>
                                      <p:tavLst>
                                        <p:tav tm="0">
                                          <p:val>
                                            <p:strVal val="ppt_y"/>
                                          </p:val>
                                        </p:tav>
                                        <p:tav tm="100000">
                                          <p:val>
                                            <p:strVal val="ppt_y+.1"/>
                                          </p:val>
                                        </p:tav>
                                      </p:tavLst>
                                    </p:anim>
                                    <p:set>
                                      <p:cBhvr>
                                        <p:cTn id="126" dur="1" fill="hold">
                                          <p:stCondLst>
                                            <p:cond delay="999"/>
                                          </p:stCondLst>
                                        </p:cTn>
                                        <p:tgtEl>
                                          <p:spTgt spid="111"/>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000"/>
                                        <p:tgtEl>
                                          <p:spTgt spid="107"/>
                                        </p:tgtEl>
                                      </p:cBhvr>
                                    </p:animEffect>
                                    <p:anim calcmode="lin" valueType="num">
                                      <p:cBhvr>
                                        <p:cTn id="129" dur="1000"/>
                                        <p:tgtEl>
                                          <p:spTgt spid="107"/>
                                        </p:tgtEl>
                                        <p:attrNameLst>
                                          <p:attrName>ppt_x</p:attrName>
                                        </p:attrNameLst>
                                      </p:cBhvr>
                                      <p:tavLst>
                                        <p:tav tm="0">
                                          <p:val>
                                            <p:strVal val="ppt_x"/>
                                          </p:val>
                                        </p:tav>
                                        <p:tav tm="100000">
                                          <p:val>
                                            <p:strVal val="ppt_x"/>
                                          </p:val>
                                        </p:tav>
                                      </p:tavLst>
                                    </p:anim>
                                    <p:anim calcmode="lin" valueType="num">
                                      <p:cBhvr>
                                        <p:cTn id="130" dur="1000"/>
                                        <p:tgtEl>
                                          <p:spTgt spid="107"/>
                                        </p:tgtEl>
                                        <p:attrNameLst>
                                          <p:attrName>ppt_y</p:attrName>
                                        </p:attrNameLst>
                                      </p:cBhvr>
                                      <p:tavLst>
                                        <p:tav tm="0">
                                          <p:val>
                                            <p:strVal val="ppt_y"/>
                                          </p:val>
                                        </p:tav>
                                        <p:tav tm="100000">
                                          <p:val>
                                            <p:strVal val="ppt_y+.1"/>
                                          </p:val>
                                        </p:tav>
                                      </p:tavLst>
                                    </p:anim>
                                    <p:set>
                                      <p:cBhvr>
                                        <p:cTn id="131" dur="1" fill="hold">
                                          <p:stCondLst>
                                            <p:cond delay="999"/>
                                          </p:stCondLst>
                                        </p:cTn>
                                        <p:tgtEl>
                                          <p:spTgt spid="107"/>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1000"/>
                                        <p:tgtEl>
                                          <p:spTgt spid="104"/>
                                        </p:tgtEl>
                                      </p:cBhvr>
                                    </p:animEffect>
                                    <p:anim calcmode="lin" valueType="num">
                                      <p:cBhvr>
                                        <p:cTn id="134" dur="1000"/>
                                        <p:tgtEl>
                                          <p:spTgt spid="104"/>
                                        </p:tgtEl>
                                        <p:attrNameLst>
                                          <p:attrName>ppt_x</p:attrName>
                                        </p:attrNameLst>
                                      </p:cBhvr>
                                      <p:tavLst>
                                        <p:tav tm="0">
                                          <p:val>
                                            <p:strVal val="ppt_x"/>
                                          </p:val>
                                        </p:tav>
                                        <p:tav tm="100000">
                                          <p:val>
                                            <p:strVal val="ppt_x"/>
                                          </p:val>
                                        </p:tav>
                                      </p:tavLst>
                                    </p:anim>
                                    <p:anim calcmode="lin" valueType="num">
                                      <p:cBhvr>
                                        <p:cTn id="135" dur="1000"/>
                                        <p:tgtEl>
                                          <p:spTgt spid="104"/>
                                        </p:tgtEl>
                                        <p:attrNameLst>
                                          <p:attrName>ppt_y</p:attrName>
                                        </p:attrNameLst>
                                      </p:cBhvr>
                                      <p:tavLst>
                                        <p:tav tm="0">
                                          <p:val>
                                            <p:strVal val="ppt_y"/>
                                          </p:val>
                                        </p:tav>
                                        <p:tav tm="100000">
                                          <p:val>
                                            <p:strVal val="ppt_y+.1"/>
                                          </p:val>
                                        </p:tav>
                                      </p:tavLst>
                                    </p:anim>
                                    <p:set>
                                      <p:cBhvr>
                                        <p:cTn id="136" dur="1" fill="hold">
                                          <p:stCondLst>
                                            <p:cond delay="999"/>
                                          </p:stCondLst>
                                        </p:cTn>
                                        <p:tgtEl>
                                          <p:spTgt spid="104"/>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3(Cont.)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nine perfect matchings of the following graph.</a:t>
            </a:r>
          </a:p>
          <a:p>
            <a:endParaRPr lang="en-US" sz="2800" dirty="0">
              <a:solidFill>
                <a:schemeClr val="bg1"/>
              </a:solidFill>
            </a:endParaRPr>
          </a:p>
        </p:txBody>
      </p:sp>
      <p:sp>
        <p:nvSpPr>
          <p:cNvPr id="27" name="Oval 26">
            <a:extLst>
              <a:ext uri="{FF2B5EF4-FFF2-40B4-BE49-F238E27FC236}">
                <a16:creationId xmlns:a16="http://schemas.microsoft.com/office/drawing/2014/main" id="{BDD11F87-DA81-9510-C1CB-0AF4093562CB}"/>
              </a:ext>
            </a:extLst>
          </p:cNvPr>
          <p:cNvSpPr/>
          <p:nvPr/>
        </p:nvSpPr>
        <p:spPr>
          <a:xfrm rot="5400000">
            <a:off x="6972914"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8" name="Oval 27">
            <a:extLst>
              <a:ext uri="{FF2B5EF4-FFF2-40B4-BE49-F238E27FC236}">
                <a16:creationId xmlns:a16="http://schemas.microsoft.com/office/drawing/2014/main" id="{BDD11F87-DA81-9510-C1CB-0AF4093562CB}"/>
              </a:ext>
            </a:extLst>
          </p:cNvPr>
          <p:cNvSpPr/>
          <p:nvPr/>
        </p:nvSpPr>
        <p:spPr>
          <a:xfrm rot="5400000">
            <a:off x="5532770"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29" name="Oval 28">
            <a:extLst>
              <a:ext uri="{FF2B5EF4-FFF2-40B4-BE49-F238E27FC236}">
                <a16:creationId xmlns:a16="http://schemas.microsoft.com/office/drawing/2014/main" id="{BDD11F87-DA81-9510-C1CB-0AF4093562CB}"/>
              </a:ext>
            </a:extLst>
          </p:cNvPr>
          <p:cNvSpPr/>
          <p:nvPr/>
        </p:nvSpPr>
        <p:spPr>
          <a:xfrm rot="5400000">
            <a:off x="697291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0" name="Oval 29">
            <a:extLst>
              <a:ext uri="{FF2B5EF4-FFF2-40B4-BE49-F238E27FC236}">
                <a16:creationId xmlns:a16="http://schemas.microsoft.com/office/drawing/2014/main" id="{BDD11F87-DA81-9510-C1CB-0AF4093562CB}"/>
              </a:ext>
            </a:extLst>
          </p:cNvPr>
          <p:cNvSpPr/>
          <p:nvPr/>
        </p:nvSpPr>
        <p:spPr>
          <a:xfrm rot="5400000">
            <a:off x="5532770"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31" name="Straight Connector 30">
            <a:extLst>
              <a:ext uri="{FF2B5EF4-FFF2-40B4-BE49-F238E27FC236}">
                <a16:creationId xmlns:a16="http://schemas.microsoft.com/office/drawing/2014/main" id="{6205DD86-315C-53B6-CEEF-A9919650168E}"/>
              </a:ext>
            </a:extLst>
          </p:cNvPr>
          <p:cNvCxnSpPr>
            <a:cxnSpLocks/>
            <a:endCxn id="27" idx="2"/>
          </p:cNvCxnSpPr>
          <p:nvPr/>
        </p:nvCxnSpPr>
        <p:spPr>
          <a:xfrm>
            <a:off x="7043477"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6205DD86-315C-53B6-CEEF-A9919650168E}"/>
              </a:ext>
            </a:extLst>
          </p:cNvPr>
          <p:cNvCxnSpPr>
            <a:cxnSpLocks/>
            <a:stCxn id="30" idx="6"/>
            <a:endCxn id="28" idx="2"/>
          </p:cNvCxnSpPr>
          <p:nvPr/>
        </p:nvCxnSpPr>
        <p:spPr>
          <a:xfrm>
            <a:off x="5603333"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205DD86-315C-53B6-CEEF-A9919650168E}"/>
              </a:ext>
            </a:extLst>
          </p:cNvPr>
          <p:cNvCxnSpPr>
            <a:cxnSpLocks/>
            <a:stCxn id="29" idx="4"/>
            <a:endCxn id="30" idx="0"/>
          </p:cNvCxnSpPr>
          <p:nvPr/>
        </p:nvCxnSpPr>
        <p:spPr>
          <a:xfrm flipH="1">
            <a:off x="5675333"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205DD86-315C-53B6-CEEF-A9919650168E}"/>
              </a:ext>
            </a:extLst>
          </p:cNvPr>
          <p:cNvCxnSpPr>
            <a:cxnSpLocks/>
            <a:stCxn id="27" idx="4"/>
            <a:endCxn id="28" idx="0"/>
          </p:cNvCxnSpPr>
          <p:nvPr/>
        </p:nvCxnSpPr>
        <p:spPr>
          <a:xfrm flipH="1" flipV="1">
            <a:off x="5675333"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37" name="Oval 36">
            <a:extLst>
              <a:ext uri="{FF2B5EF4-FFF2-40B4-BE49-F238E27FC236}">
                <a16:creationId xmlns:a16="http://schemas.microsoft.com/office/drawing/2014/main" id="{BDD11F87-DA81-9510-C1CB-0AF4093562CB}"/>
              </a:ext>
            </a:extLst>
          </p:cNvPr>
          <p:cNvSpPr/>
          <p:nvPr/>
        </p:nvSpPr>
        <p:spPr>
          <a:xfrm rot="5400000">
            <a:off x="4812674"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8" name="Oval 37">
            <a:extLst>
              <a:ext uri="{FF2B5EF4-FFF2-40B4-BE49-F238E27FC236}">
                <a16:creationId xmlns:a16="http://schemas.microsoft.com/office/drawing/2014/main" id="{BDD11F87-DA81-9510-C1CB-0AF4093562CB}"/>
              </a:ext>
            </a:extLst>
          </p:cNvPr>
          <p:cNvSpPr/>
          <p:nvPr/>
        </p:nvSpPr>
        <p:spPr>
          <a:xfrm rot="5400000">
            <a:off x="7692994"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39" name="Oval 38">
            <a:extLst>
              <a:ext uri="{FF2B5EF4-FFF2-40B4-BE49-F238E27FC236}">
                <a16:creationId xmlns:a16="http://schemas.microsoft.com/office/drawing/2014/main" id="{BDD11F87-DA81-9510-C1CB-0AF4093562CB}"/>
              </a:ext>
            </a:extLst>
          </p:cNvPr>
          <p:cNvSpPr/>
          <p:nvPr/>
        </p:nvSpPr>
        <p:spPr>
          <a:xfrm rot="5400000">
            <a:off x="769299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40" name="Oval 39">
            <a:extLst>
              <a:ext uri="{FF2B5EF4-FFF2-40B4-BE49-F238E27FC236}">
                <a16:creationId xmlns:a16="http://schemas.microsoft.com/office/drawing/2014/main" id="{BDD11F87-DA81-9510-C1CB-0AF4093562CB}"/>
              </a:ext>
            </a:extLst>
          </p:cNvPr>
          <p:cNvSpPr/>
          <p:nvPr/>
        </p:nvSpPr>
        <p:spPr>
          <a:xfrm rot="5400000">
            <a:off x="4812674"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41" name="Straight Connector 40">
            <a:extLst>
              <a:ext uri="{FF2B5EF4-FFF2-40B4-BE49-F238E27FC236}">
                <a16:creationId xmlns:a16="http://schemas.microsoft.com/office/drawing/2014/main" id="{6205DD86-315C-53B6-CEEF-A9919650168E}"/>
              </a:ext>
            </a:extLst>
          </p:cNvPr>
          <p:cNvCxnSpPr>
            <a:cxnSpLocks/>
            <a:stCxn id="39" idx="5"/>
            <a:endCxn id="29" idx="1"/>
          </p:cNvCxnSpPr>
          <p:nvPr/>
        </p:nvCxnSpPr>
        <p:spPr>
          <a:xfrm flipH="1">
            <a:off x="7094389"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6205DD86-315C-53B6-CEEF-A9919650168E}"/>
              </a:ext>
            </a:extLst>
          </p:cNvPr>
          <p:cNvCxnSpPr>
            <a:cxnSpLocks/>
            <a:stCxn id="40" idx="7"/>
            <a:endCxn id="30" idx="3"/>
          </p:cNvCxnSpPr>
          <p:nvPr/>
        </p:nvCxnSpPr>
        <p:spPr>
          <a:xfrm>
            <a:off x="4934149"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6205DD86-315C-53B6-CEEF-A9919650168E}"/>
              </a:ext>
            </a:extLst>
          </p:cNvPr>
          <p:cNvCxnSpPr>
            <a:cxnSpLocks/>
            <a:stCxn id="28" idx="5"/>
            <a:endCxn id="37" idx="1"/>
          </p:cNvCxnSpPr>
          <p:nvPr/>
        </p:nvCxnSpPr>
        <p:spPr>
          <a:xfrm flipH="1">
            <a:off x="4934149"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6205DD86-315C-53B6-CEEF-A9919650168E}"/>
              </a:ext>
            </a:extLst>
          </p:cNvPr>
          <p:cNvCxnSpPr>
            <a:cxnSpLocks/>
            <a:stCxn id="27" idx="7"/>
            <a:endCxn id="38" idx="3"/>
          </p:cNvCxnSpPr>
          <p:nvPr/>
        </p:nvCxnSpPr>
        <p:spPr>
          <a:xfrm>
            <a:off x="7094389"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6205DD86-315C-53B6-CEEF-A9919650168E}"/>
              </a:ext>
            </a:extLst>
          </p:cNvPr>
          <p:cNvCxnSpPr>
            <a:cxnSpLocks/>
            <a:stCxn id="39" idx="4"/>
            <a:endCxn id="40" idx="0"/>
          </p:cNvCxnSpPr>
          <p:nvPr/>
        </p:nvCxnSpPr>
        <p:spPr>
          <a:xfrm flipH="1">
            <a:off x="4955237"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6205DD86-315C-53B6-CEEF-A9919650168E}"/>
              </a:ext>
            </a:extLst>
          </p:cNvPr>
          <p:cNvCxnSpPr>
            <a:cxnSpLocks/>
            <a:stCxn id="39" idx="6"/>
            <a:endCxn id="38" idx="2"/>
          </p:cNvCxnSpPr>
          <p:nvPr/>
        </p:nvCxnSpPr>
        <p:spPr>
          <a:xfrm>
            <a:off x="7763557"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6205DD86-315C-53B6-CEEF-A9919650168E}"/>
              </a:ext>
            </a:extLst>
          </p:cNvPr>
          <p:cNvCxnSpPr>
            <a:cxnSpLocks/>
            <a:stCxn id="40" idx="6"/>
            <a:endCxn id="37" idx="2"/>
          </p:cNvCxnSpPr>
          <p:nvPr/>
        </p:nvCxnSpPr>
        <p:spPr>
          <a:xfrm>
            <a:off x="4883237"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6205DD86-315C-53B6-CEEF-A9919650168E}"/>
              </a:ext>
            </a:extLst>
          </p:cNvPr>
          <p:cNvCxnSpPr>
            <a:cxnSpLocks/>
            <a:stCxn id="38" idx="4"/>
            <a:endCxn id="37" idx="0"/>
          </p:cNvCxnSpPr>
          <p:nvPr/>
        </p:nvCxnSpPr>
        <p:spPr>
          <a:xfrm flipH="1" flipV="1">
            <a:off x="4955237"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57" name="Oval 56">
            <a:extLst>
              <a:ext uri="{FF2B5EF4-FFF2-40B4-BE49-F238E27FC236}">
                <a16:creationId xmlns:a16="http://schemas.microsoft.com/office/drawing/2014/main" id="{BDD11F87-DA81-9510-C1CB-0AF4093562CB}"/>
              </a:ext>
            </a:extLst>
          </p:cNvPr>
          <p:cNvSpPr/>
          <p:nvPr/>
        </p:nvSpPr>
        <p:spPr>
          <a:xfrm rot="5400000">
            <a:off x="2796449" y="450211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8" name="Oval 57">
            <a:extLst>
              <a:ext uri="{FF2B5EF4-FFF2-40B4-BE49-F238E27FC236}">
                <a16:creationId xmlns:a16="http://schemas.microsoft.com/office/drawing/2014/main" id="{BDD11F87-DA81-9510-C1CB-0AF4093562CB}"/>
              </a:ext>
            </a:extLst>
          </p:cNvPr>
          <p:cNvSpPr/>
          <p:nvPr/>
        </p:nvSpPr>
        <p:spPr>
          <a:xfrm rot="5400000">
            <a:off x="1356305" y="4501670"/>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59" name="Oval 58">
            <a:extLst>
              <a:ext uri="{FF2B5EF4-FFF2-40B4-BE49-F238E27FC236}">
                <a16:creationId xmlns:a16="http://schemas.microsoft.com/office/drawing/2014/main" id="{BDD11F87-DA81-9510-C1CB-0AF4093562CB}"/>
              </a:ext>
            </a:extLst>
          </p:cNvPr>
          <p:cNvSpPr/>
          <p:nvPr/>
        </p:nvSpPr>
        <p:spPr>
          <a:xfrm rot="5400000">
            <a:off x="2796449"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60" name="Oval 59">
            <a:extLst>
              <a:ext uri="{FF2B5EF4-FFF2-40B4-BE49-F238E27FC236}">
                <a16:creationId xmlns:a16="http://schemas.microsoft.com/office/drawing/2014/main" id="{BDD11F87-DA81-9510-C1CB-0AF4093562CB}"/>
              </a:ext>
            </a:extLst>
          </p:cNvPr>
          <p:cNvSpPr/>
          <p:nvPr/>
        </p:nvSpPr>
        <p:spPr>
          <a:xfrm rot="5400000">
            <a:off x="1356305" y="30754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62" name="Straight Connector 61">
            <a:extLst>
              <a:ext uri="{FF2B5EF4-FFF2-40B4-BE49-F238E27FC236}">
                <a16:creationId xmlns:a16="http://schemas.microsoft.com/office/drawing/2014/main" id="{6205DD86-315C-53B6-CEEF-A9919650168E}"/>
              </a:ext>
            </a:extLst>
          </p:cNvPr>
          <p:cNvCxnSpPr>
            <a:cxnSpLocks/>
            <a:endCxn id="57" idx="2"/>
          </p:cNvCxnSpPr>
          <p:nvPr/>
        </p:nvCxnSpPr>
        <p:spPr>
          <a:xfrm>
            <a:off x="2867012" y="3213675"/>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6205DD86-315C-53B6-CEEF-A9919650168E}"/>
              </a:ext>
            </a:extLst>
          </p:cNvPr>
          <p:cNvCxnSpPr>
            <a:cxnSpLocks/>
            <a:stCxn id="60" idx="6"/>
            <a:endCxn id="58" idx="2"/>
          </p:cNvCxnSpPr>
          <p:nvPr/>
        </p:nvCxnSpPr>
        <p:spPr>
          <a:xfrm>
            <a:off x="1426868" y="3217990"/>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205DD86-315C-53B6-CEEF-A9919650168E}"/>
              </a:ext>
            </a:extLst>
          </p:cNvPr>
          <p:cNvCxnSpPr>
            <a:cxnSpLocks/>
            <a:stCxn id="59" idx="4"/>
            <a:endCxn id="60" idx="0"/>
          </p:cNvCxnSpPr>
          <p:nvPr/>
        </p:nvCxnSpPr>
        <p:spPr>
          <a:xfrm flipH="1">
            <a:off x="1498868" y="3147427"/>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6205DD86-315C-53B6-CEEF-A9919650168E}"/>
              </a:ext>
            </a:extLst>
          </p:cNvPr>
          <p:cNvCxnSpPr>
            <a:cxnSpLocks/>
            <a:stCxn id="57" idx="4"/>
            <a:endCxn id="58" idx="0"/>
          </p:cNvCxnSpPr>
          <p:nvPr/>
        </p:nvCxnSpPr>
        <p:spPr>
          <a:xfrm flipH="1" flipV="1">
            <a:off x="1498868" y="4573670"/>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66" name="Oval 65">
            <a:extLst>
              <a:ext uri="{FF2B5EF4-FFF2-40B4-BE49-F238E27FC236}">
                <a16:creationId xmlns:a16="http://schemas.microsoft.com/office/drawing/2014/main" id="{BDD11F87-DA81-9510-C1CB-0AF4093562CB}"/>
              </a:ext>
            </a:extLst>
          </p:cNvPr>
          <p:cNvSpPr/>
          <p:nvPr/>
        </p:nvSpPr>
        <p:spPr>
          <a:xfrm rot="5400000">
            <a:off x="636209" y="522846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1" name="Oval 70">
            <a:extLst>
              <a:ext uri="{FF2B5EF4-FFF2-40B4-BE49-F238E27FC236}">
                <a16:creationId xmlns:a16="http://schemas.microsoft.com/office/drawing/2014/main" id="{BDD11F87-DA81-9510-C1CB-0AF4093562CB}"/>
              </a:ext>
            </a:extLst>
          </p:cNvPr>
          <p:cNvSpPr/>
          <p:nvPr/>
        </p:nvSpPr>
        <p:spPr>
          <a:xfrm rot="5400000">
            <a:off x="3516529" y="5233474"/>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2" name="Oval 71">
            <a:extLst>
              <a:ext uri="{FF2B5EF4-FFF2-40B4-BE49-F238E27FC236}">
                <a16:creationId xmlns:a16="http://schemas.microsoft.com/office/drawing/2014/main" id="{BDD11F87-DA81-9510-C1CB-0AF4093562CB}"/>
              </a:ext>
            </a:extLst>
          </p:cNvPr>
          <p:cNvSpPr/>
          <p:nvPr/>
        </p:nvSpPr>
        <p:spPr>
          <a:xfrm rot="5400000">
            <a:off x="351652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73" name="Oval 72">
            <a:extLst>
              <a:ext uri="{FF2B5EF4-FFF2-40B4-BE49-F238E27FC236}">
                <a16:creationId xmlns:a16="http://schemas.microsoft.com/office/drawing/2014/main" id="{BDD11F87-DA81-9510-C1CB-0AF4093562CB}"/>
              </a:ext>
            </a:extLst>
          </p:cNvPr>
          <p:cNvSpPr/>
          <p:nvPr/>
        </p:nvSpPr>
        <p:spPr>
          <a:xfrm rot="5400000">
            <a:off x="636209" y="234814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74" name="Straight Connector 73">
            <a:extLst>
              <a:ext uri="{FF2B5EF4-FFF2-40B4-BE49-F238E27FC236}">
                <a16:creationId xmlns:a16="http://schemas.microsoft.com/office/drawing/2014/main" id="{6205DD86-315C-53B6-CEEF-A9919650168E}"/>
              </a:ext>
            </a:extLst>
          </p:cNvPr>
          <p:cNvCxnSpPr>
            <a:cxnSpLocks/>
            <a:stCxn id="72" idx="5"/>
            <a:endCxn id="59" idx="1"/>
          </p:cNvCxnSpPr>
          <p:nvPr/>
        </p:nvCxnSpPr>
        <p:spPr>
          <a:xfrm flipH="1">
            <a:off x="2917924" y="2470038"/>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6205DD86-315C-53B6-CEEF-A9919650168E}"/>
              </a:ext>
            </a:extLst>
          </p:cNvPr>
          <p:cNvCxnSpPr>
            <a:cxnSpLocks/>
            <a:stCxn id="73" idx="7"/>
            <a:endCxn id="60" idx="3"/>
          </p:cNvCxnSpPr>
          <p:nvPr/>
        </p:nvCxnSpPr>
        <p:spPr>
          <a:xfrm>
            <a:off x="757684" y="2470038"/>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205DD86-315C-53B6-CEEF-A9919650168E}"/>
              </a:ext>
            </a:extLst>
          </p:cNvPr>
          <p:cNvCxnSpPr>
            <a:cxnSpLocks/>
            <a:stCxn id="58" idx="5"/>
            <a:endCxn id="66" idx="1"/>
          </p:cNvCxnSpPr>
          <p:nvPr/>
        </p:nvCxnSpPr>
        <p:spPr>
          <a:xfrm flipH="1">
            <a:off x="757684" y="4623566"/>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6205DD86-315C-53B6-CEEF-A9919650168E}"/>
              </a:ext>
            </a:extLst>
          </p:cNvPr>
          <p:cNvCxnSpPr>
            <a:cxnSpLocks/>
            <a:stCxn id="57" idx="7"/>
            <a:endCxn id="71" idx="3"/>
          </p:cNvCxnSpPr>
          <p:nvPr/>
        </p:nvCxnSpPr>
        <p:spPr>
          <a:xfrm>
            <a:off x="2917924" y="4624013"/>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6205DD86-315C-53B6-CEEF-A9919650168E}"/>
              </a:ext>
            </a:extLst>
          </p:cNvPr>
          <p:cNvCxnSpPr>
            <a:cxnSpLocks/>
            <a:stCxn id="72" idx="4"/>
            <a:endCxn id="73" idx="0"/>
          </p:cNvCxnSpPr>
          <p:nvPr/>
        </p:nvCxnSpPr>
        <p:spPr>
          <a:xfrm flipH="1">
            <a:off x="778772" y="2420142"/>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6205DD86-315C-53B6-CEEF-A9919650168E}"/>
              </a:ext>
            </a:extLst>
          </p:cNvPr>
          <p:cNvCxnSpPr>
            <a:cxnSpLocks/>
            <a:stCxn id="72" idx="6"/>
            <a:endCxn id="71" idx="2"/>
          </p:cNvCxnSpPr>
          <p:nvPr/>
        </p:nvCxnSpPr>
        <p:spPr>
          <a:xfrm>
            <a:off x="3587092" y="2490705"/>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6205DD86-315C-53B6-CEEF-A9919650168E}"/>
              </a:ext>
            </a:extLst>
          </p:cNvPr>
          <p:cNvCxnSpPr>
            <a:cxnSpLocks/>
            <a:stCxn id="73" idx="6"/>
            <a:endCxn id="66" idx="2"/>
          </p:cNvCxnSpPr>
          <p:nvPr/>
        </p:nvCxnSpPr>
        <p:spPr>
          <a:xfrm>
            <a:off x="706772" y="2490705"/>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6205DD86-315C-53B6-CEEF-A9919650168E}"/>
              </a:ext>
            </a:extLst>
          </p:cNvPr>
          <p:cNvCxnSpPr>
            <a:cxnSpLocks/>
            <a:stCxn id="71" idx="4"/>
            <a:endCxn id="66" idx="0"/>
          </p:cNvCxnSpPr>
          <p:nvPr/>
        </p:nvCxnSpPr>
        <p:spPr>
          <a:xfrm flipH="1" flipV="1">
            <a:off x="778772" y="5300462"/>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1" name="Oval 90">
            <a:extLst>
              <a:ext uri="{FF2B5EF4-FFF2-40B4-BE49-F238E27FC236}">
                <a16:creationId xmlns:a16="http://schemas.microsoft.com/office/drawing/2014/main" id="{BDD11F87-DA81-9510-C1CB-0AF4093562CB}"/>
              </a:ext>
            </a:extLst>
          </p:cNvPr>
          <p:cNvSpPr/>
          <p:nvPr/>
        </p:nvSpPr>
        <p:spPr>
          <a:xfrm rot="5400000">
            <a:off x="11149378" y="449780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2" name="Oval 91">
            <a:extLst>
              <a:ext uri="{FF2B5EF4-FFF2-40B4-BE49-F238E27FC236}">
                <a16:creationId xmlns:a16="http://schemas.microsoft.com/office/drawing/2014/main" id="{BDD11F87-DA81-9510-C1CB-0AF4093562CB}"/>
              </a:ext>
            </a:extLst>
          </p:cNvPr>
          <p:cNvSpPr/>
          <p:nvPr/>
        </p:nvSpPr>
        <p:spPr>
          <a:xfrm rot="5400000">
            <a:off x="9709234" y="4497355"/>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3" name="Oval 92">
            <a:extLst>
              <a:ext uri="{FF2B5EF4-FFF2-40B4-BE49-F238E27FC236}">
                <a16:creationId xmlns:a16="http://schemas.microsoft.com/office/drawing/2014/main" id="{BDD11F87-DA81-9510-C1CB-0AF4093562CB}"/>
              </a:ext>
            </a:extLst>
          </p:cNvPr>
          <p:cNvSpPr/>
          <p:nvPr/>
        </p:nvSpPr>
        <p:spPr>
          <a:xfrm rot="5400000">
            <a:off x="11149378"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94" name="Oval 93">
            <a:extLst>
              <a:ext uri="{FF2B5EF4-FFF2-40B4-BE49-F238E27FC236}">
                <a16:creationId xmlns:a16="http://schemas.microsoft.com/office/drawing/2014/main" id="{BDD11F87-DA81-9510-C1CB-0AF4093562CB}"/>
              </a:ext>
            </a:extLst>
          </p:cNvPr>
          <p:cNvSpPr/>
          <p:nvPr/>
        </p:nvSpPr>
        <p:spPr>
          <a:xfrm rot="5400000">
            <a:off x="9709234" y="3071112"/>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95" name="Straight Connector 94">
            <a:extLst>
              <a:ext uri="{FF2B5EF4-FFF2-40B4-BE49-F238E27FC236}">
                <a16:creationId xmlns:a16="http://schemas.microsoft.com/office/drawing/2014/main" id="{6205DD86-315C-53B6-CEEF-A9919650168E}"/>
              </a:ext>
            </a:extLst>
          </p:cNvPr>
          <p:cNvCxnSpPr>
            <a:cxnSpLocks/>
            <a:endCxn id="91" idx="2"/>
          </p:cNvCxnSpPr>
          <p:nvPr/>
        </p:nvCxnSpPr>
        <p:spPr>
          <a:xfrm>
            <a:off x="11219941" y="3209360"/>
            <a:ext cx="0" cy="1289879"/>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205DD86-315C-53B6-CEEF-A9919650168E}"/>
              </a:ext>
            </a:extLst>
          </p:cNvPr>
          <p:cNvCxnSpPr>
            <a:cxnSpLocks/>
            <a:stCxn id="94" idx="6"/>
            <a:endCxn id="92" idx="2"/>
          </p:cNvCxnSpPr>
          <p:nvPr/>
        </p:nvCxnSpPr>
        <p:spPr>
          <a:xfrm>
            <a:off x="9779797" y="3213675"/>
            <a:ext cx="0" cy="128511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6205DD86-315C-53B6-CEEF-A9919650168E}"/>
              </a:ext>
            </a:extLst>
          </p:cNvPr>
          <p:cNvCxnSpPr>
            <a:cxnSpLocks/>
            <a:stCxn id="93" idx="4"/>
            <a:endCxn id="94" idx="0"/>
          </p:cNvCxnSpPr>
          <p:nvPr/>
        </p:nvCxnSpPr>
        <p:spPr>
          <a:xfrm flipH="1">
            <a:off x="9851797" y="3143112"/>
            <a:ext cx="1296144"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a:extLst>
              <a:ext uri="{FF2B5EF4-FFF2-40B4-BE49-F238E27FC236}">
                <a16:creationId xmlns:a16="http://schemas.microsoft.com/office/drawing/2014/main" id="{6205DD86-315C-53B6-CEEF-A9919650168E}"/>
              </a:ext>
            </a:extLst>
          </p:cNvPr>
          <p:cNvCxnSpPr>
            <a:cxnSpLocks/>
            <a:stCxn id="91" idx="4"/>
            <a:endCxn id="92" idx="0"/>
          </p:cNvCxnSpPr>
          <p:nvPr/>
        </p:nvCxnSpPr>
        <p:spPr>
          <a:xfrm flipH="1" flipV="1">
            <a:off x="9851797" y="4569355"/>
            <a:ext cx="1296144" cy="447"/>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99" name="Oval 98">
            <a:extLst>
              <a:ext uri="{FF2B5EF4-FFF2-40B4-BE49-F238E27FC236}">
                <a16:creationId xmlns:a16="http://schemas.microsoft.com/office/drawing/2014/main" id="{BDD11F87-DA81-9510-C1CB-0AF4093562CB}"/>
              </a:ext>
            </a:extLst>
          </p:cNvPr>
          <p:cNvSpPr/>
          <p:nvPr/>
        </p:nvSpPr>
        <p:spPr>
          <a:xfrm rot="5400000">
            <a:off x="8989138" y="522414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0" name="Oval 99">
            <a:extLst>
              <a:ext uri="{FF2B5EF4-FFF2-40B4-BE49-F238E27FC236}">
                <a16:creationId xmlns:a16="http://schemas.microsoft.com/office/drawing/2014/main" id="{BDD11F87-DA81-9510-C1CB-0AF4093562CB}"/>
              </a:ext>
            </a:extLst>
          </p:cNvPr>
          <p:cNvSpPr/>
          <p:nvPr/>
        </p:nvSpPr>
        <p:spPr>
          <a:xfrm rot="5400000">
            <a:off x="11869458" y="5229159"/>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2" name="Oval 101">
            <a:extLst>
              <a:ext uri="{FF2B5EF4-FFF2-40B4-BE49-F238E27FC236}">
                <a16:creationId xmlns:a16="http://schemas.microsoft.com/office/drawing/2014/main" id="{BDD11F87-DA81-9510-C1CB-0AF4093562CB}"/>
              </a:ext>
            </a:extLst>
          </p:cNvPr>
          <p:cNvSpPr/>
          <p:nvPr/>
        </p:nvSpPr>
        <p:spPr>
          <a:xfrm rot="5400000">
            <a:off x="1186945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
        <p:nvSpPr>
          <p:cNvPr id="103" name="Oval 102">
            <a:extLst>
              <a:ext uri="{FF2B5EF4-FFF2-40B4-BE49-F238E27FC236}">
                <a16:creationId xmlns:a16="http://schemas.microsoft.com/office/drawing/2014/main" id="{BDD11F87-DA81-9510-C1CB-0AF4093562CB}"/>
              </a:ext>
            </a:extLst>
          </p:cNvPr>
          <p:cNvSpPr/>
          <p:nvPr/>
        </p:nvSpPr>
        <p:spPr>
          <a:xfrm rot="5400000">
            <a:off x="8989138" y="2343827"/>
            <a:ext cx="141126"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cxnSp>
        <p:nvCxnSpPr>
          <p:cNvPr id="104" name="Straight Connector 103">
            <a:extLst>
              <a:ext uri="{FF2B5EF4-FFF2-40B4-BE49-F238E27FC236}">
                <a16:creationId xmlns:a16="http://schemas.microsoft.com/office/drawing/2014/main" id="{6205DD86-315C-53B6-CEEF-A9919650168E}"/>
              </a:ext>
            </a:extLst>
          </p:cNvPr>
          <p:cNvCxnSpPr>
            <a:cxnSpLocks/>
            <a:stCxn id="102" idx="5"/>
            <a:endCxn id="93" idx="1"/>
          </p:cNvCxnSpPr>
          <p:nvPr/>
        </p:nvCxnSpPr>
        <p:spPr>
          <a:xfrm flipH="1">
            <a:off x="11270853" y="2465723"/>
            <a:ext cx="618256"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a:extLst>
              <a:ext uri="{FF2B5EF4-FFF2-40B4-BE49-F238E27FC236}">
                <a16:creationId xmlns:a16="http://schemas.microsoft.com/office/drawing/2014/main" id="{6205DD86-315C-53B6-CEEF-A9919650168E}"/>
              </a:ext>
            </a:extLst>
          </p:cNvPr>
          <p:cNvCxnSpPr>
            <a:cxnSpLocks/>
            <a:stCxn id="103" idx="7"/>
            <a:endCxn id="94" idx="3"/>
          </p:cNvCxnSpPr>
          <p:nvPr/>
        </p:nvCxnSpPr>
        <p:spPr>
          <a:xfrm>
            <a:off x="9110613" y="2465723"/>
            <a:ext cx="618272" cy="627493"/>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6205DD86-315C-53B6-CEEF-A9919650168E}"/>
              </a:ext>
            </a:extLst>
          </p:cNvPr>
          <p:cNvCxnSpPr>
            <a:cxnSpLocks/>
            <a:stCxn id="92" idx="5"/>
            <a:endCxn id="99" idx="1"/>
          </p:cNvCxnSpPr>
          <p:nvPr/>
        </p:nvCxnSpPr>
        <p:spPr>
          <a:xfrm flipH="1">
            <a:off x="9110613" y="4619251"/>
            <a:ext cx="618272" cy="62700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6205DD86-315C-53B6-CEEF-A9919650168E}"/>
              </a:ext>
            </a:extLst>
          </p:cNvPr>
          <p:cNvCxnSpPr>
            <a:cxnSpLocks/>
            <a:stCxn id="91" idx="7"/>
            <a:endCxn id="100" idx="3"/>
          </p:cNvCxnSpPr>
          <p:nvPr/>
        </p:nvCxnSpPr>
        <p:spPr>
          <a:xfrm>
            <a:off x="11270853" y="4619698"/>
            <a:ext cx="618256" cy="631565"/>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107">
            <a:extLst>
              <a:ext uri="{FF2B5EF4-FFF2-40B4-BE49-F238E27FC236}">
                <a16:creationId xmlns:a16="http://schemas.microsoft.com/office/drawing/2014/main" id="{6205DD86-315C-53B6-CEEF-A9919650168E}"/>
              </a:ext>
            </a:extLst>
          </p:cNvPr>
          <p:cNvCxnSpPr>
            <a:cxnSpLocks/>
            <a:stCxn id="102" idx="4"/>
            <a:endCxn id="103" idx="0"/>
          </p:cNvCxnSpPr>
          <p:nvPr/>
        </p:nvCxnSpPr>
        <p:spPr>
          <a:xfrm flipH="1">
            <a:off x="9131701" y="2415827"/>
            <a:ext cx="2736320" cy="0"/>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8">
            <a:extLst>
              <a:ext uri="{FF2B5EF4-FFF2-40B4-BE49-F238E27FC236}">
                <a16:creationId xmlns:a16="http://schemas.microsoft.com/office/drawing/2014/main" id="{6205DD86-315C-53B6-CEEF-A9919650168E}"/>
              </a:ext>
            </a:extLst>
          </p:cNvPr>
          <p:cNvCxnSpPr>
            <a:cxnSpLocks/>
            <a:stCxn id="102" idx="6"/>
            <a:endCxn id="100" idx="2"/>
          </p:cNvCxnSpPr>
          <p:nvPr/>
        </p:nvCxnSpPr>
        <p:spPr>
          <a:xfrm>
            <a:off x="11940021" y="2486390"/>
            <a:ext cx="0" cy="2744206"/>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a:extLst>
              <a:ext uri="{FF2B5EF4-FFF2-40B4-BE49-F238E27FC236}">
                <a16:creationId xmlns:a16="http://schemas.microsoft.com/office/drawing/2014/main" id="{6205DD86-315C-53B6-CEEF-A9919650168E}"/>
              </a:ext>
            </a:extLst>
          </p:cNvPr>
          <p:cNvCxnSpPr>
            <a:cxnSpLocks/>
            <a:stCxn id="103" idx="6"/>
            <a:endCxn id="99" idx="2"/>
          </p:cNvCxnSpPr>
          <p:nvPr/>
        </p:nvCxnSpPr>
        <p:spPr>
          <a:xfrm>
            <a:off x="9059701" y="2486390"/>
            <a:ext cx="0" cy="2739194"/>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6205DD86-315C-53B6-CEEF-A9919650168E}"/>
              </a:ext>
            </a:extLst>
          </p:cNvPr>
          <p:cNvCxnSpPr>
            <a:cxnSpLocks/>
            <a:stCxn id="100" idx="4"/>
            <a:endCxn id="99" idx="0"/>
          </p:cNvCxnSpPr>
          <p:nvPr/>
        </p:nvCxnSpPr>
        <p:spPr>
          <a:xfrm flipH="1" flipV="1">
            <a:off x="9131701" y="5296147"/>
            <a:ext cx="2736320" cy="5012"/>
          </a:xfrm>
          <a:prstGeom prst="lin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12" name="TextBox 111"/>
              <p:cNvSpPr txBox="1"/>
              <p:nvPr/>
            </p:nvSpPr>
            <p:spPr>
              <a:xfrm>
                <a:off x="59599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2</m:t>
                          </m:r>
                        </m:sub>
                      </m:sSub>
                    </m:oMath>
                  </m:oMathPara>
                </a14:m>
                <a:endParaRPr lang="en-US" sz="2800" dirty="0">
                  <a:solidFill>
                    <a:srgbClr val="002060"/>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959932" y="5433721"/>
                <a:ext cx="726929"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1787603" y="5423245"/>
                <a:ext cx="718658"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1</m:t>
                        </m:r>
                      </m:sub>
                    </m:sSub>
                  </m:oMath>
                </a14:m>
                <a:r>
                  <a:rPr lang="en-US" sz="2800" dirty="0">
                    <a:solidFill>
                      <a:srgbClr val="002060"/>
                    </a:solidFill>
                  </a:rPr>
                  <a:t> </a:t>
                </a:r>
              </a:p>
            </p:txBody>
          </p:sp>
        </mc:Choice>
        <mc:Fallback xmlns="">
          <p:sp>
            <p:nvSpPr>
              <p:cNvPr id="113" name="TextBox 112"/>
              <p:cNvSpPr txBox="1">
                <a:spLocks noRot="1" noChangeAspect="1" noMove="1" noResize="1" noEditPoints="1" noAdjustHandles="1" noChangeArrowheads="1" noChangeShapeType="1" noTextEdit="1"/>
              </p:cNvSpPr>
              <p:nvPr/>
            </p:nvSpPr>
            <p:spPr>
              <a:xfrm>
                <a:off x="1787603" y="5423245"/>
                <a:ext cx="718658"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10140532" y="5433721"/>
                <a:ext cx="726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002060"/>
                              </a:solidFill>
                              <a:latin typeface="Cambria Math" panose="02040503050406030204" pitchFamily="18" charset="0"/>
                            </a:rPr>
                          </m:ctrlPr>
                        </m:sSubPr>
                        <m:e>
                          <m:r>
                            <m:rPr>
                              <m:sty m:val="p"/>
                            </m:rPr>
                            <a:rPr lang="en-US" sz="2800" b="0" i="0" smtClean="0">
                              <a:solidFill>
                                <a:srgbClr val="002060"/>
                              </a:solidFill>
                              <a:latin typeface="Cambria Math" panose="02040503050406030204" pitchFamily="18" charset="0"/>
                            </a:rPr>
                            <m:t>M</m:t>
                          </m:r>
                        </m:e>
                        <m:sub>
                          <m:r>
                            <a:rPr lang="en-US" sz="2800" b="0" i="0" smtClean="0">
                              <a:solidFill>
                                <a:srgbClr val="002060"/>
                              </a:solidFill>
                              <a:latin typeface="Cambria Math" panose="02040503050406030204" pitchFamily="18" charset="0"/>
                            </a:rPr>
                            <m:t>3</m:t>
                          </m:r>
                        </m:sub>
                      </m:sSub>
                    </m:oMath>
                  </m:oMathPara>
                </a14:m>
                <a:endParaRPr lang="en-US" sz="2800" dirty="0">
                  <a:solidFill>
                    <a:srgbClr val="002060"/>
                  </a:solidFill>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10140532" y="5433721"/>
                <a:ext cx="726929" cy="52322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308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5"/>
                                        </p:tgtEl>
                                      </p:cBhvr>
                                    </p:animEffect>
                                    <p:anim calcmode="lin" valueType="num">
                                      <p:cBhvr>
                                        <p:cTn id="7" dur="1000"/>
                                        <p:tgtEl>
                                          <p:spTgt spid="75"/>
                                        </p:tgtEl>
                                        <p:attrNameLst>
                                          <p:attrName>ppt_x</p:attrName>
                                        </p:attrNameLst>
                                      </p:cBhvr>
                                      <p:tavLst>
                                        <p:tav tm="0">
                                          <p:val>
                                            <p:strVal val="ppt_x"/>
                                          </p:val>
                                        </p:tav>
                                        <p:tav tm="100000">
                                          <p:val>
                                            <p:strVal val="ppt_x"/>
                                          </p:val>
                                        </p:tav>
                                      </p:tavLst>
                                    </p:anim>
                                    <p:anim calcmode="lin" valueType="num">
                                      <p:cBhvr>
                                        <p:cTn id="8" dur="1000"/>
                                        <p:tgtEl>
                                          <p:spTgt spid="75"/>
                                        </p:tgtEl>
                                        <p:attrNameLst>
                                          <p:attrName>ppt_y</p:attrName>
                                        </p:attrNameLst>
                                      </p:cBhvr>
                                      <p:tavLst>
                                        <p:tav tm="0">
                                          <p:val>
                                            <p:strVal val="ppt_y"/>
                                          </p:val>
                                        </p:tav>
                                        <p:tav tm="100000">
                                          <p:val>
                                            <p:strVal val="ppt_y+.1"/>
                                          </p:val>
                                        </p:tav>
                                      </p:tavLst>
                                    </p:anim>
                                    <p:set>
                                      <p:cBhvr>
                                        <p:cTn id="9" dur="1" fill="hold">
                                          <p:stCondLst>
                                            <p:cond delay="999"/>
                                          </p:stCondLst>
                                        </p:cTn>
                                        <p:tgtEl>
                                          <p:spTgt spid="75"/>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80"/>
                                        </p:tgtEl>
                                      </p:cBhvr>
                                    </p:animEffect>
                                    <p:anim calcmode="lin" valueType="num">
                                      <p:cBhvr>
                                        <p:cTn id="12" dur="1000"/>
                                        <p:tgtEl>
                                          <p:spTgt spid="80"/>
                                        </p:tgtEl>
                                        <p:attrNameLst>
                                          <p:attrName>ppt_x</p:attrName>
                                        </p:attrNameLst>
                                      </p:cBhvr>
                                      <p:tavLst>
                                        <p:tav tm="0">
                                          <p:val>
                                            <p:strVal val="ppt_x"/>
                                          </p:val>
                                        </p:tav>
                                        <p:tav tm="100000">
                                          <p:val>
                                            <p:strVal val="ppt_x"/>
                                          </p:val>
                                        </p:tav>
                                      </p:tavLst>
                                    </p:anim>
                                    <p:anim calcmode="lin" valueType="num">
                                      <p:cBhvr>
                                        <p:cTn id="13" dur="1000"/>
                                        <p:tgtEl>
                                          <p:spTgt spid="80"/>
                                        </p:tgtEl>
                                        <p:attrNameLst>
                                          <p:attrName>ppt_y</p:attrName>
                                        </p:attrNameLst>
                                      </p:cBhvr>
                                      <p:tavLst>
                                        <p:tav tm="0">
                                          <p:val>
                                            <p:strVal val="ppt_y"/>
                                          </p:val>
                                        </p:tav>
                                        <p:tav tm="100000">
                                          <p:val>
                                            <p:strVal val="ppt_y+.1"/>
                                          </p:val>
                                        </p:tav>
                                      </p:tavLst>
                                    </p:anim>
                                    <p:set>
                                      <p:cBhvr>
                                        <p:cTn id="14" dur="1" fill="hold">
                                          <p:stCondLst>
                                            <p:cond delay="999"/>
                                          </p:stCondLst>
                                        </p:cTn>
                                        <p:tgtEl>
                                          <p:spTgt spid="80"/>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64"/>
                                        </p:tgtEl>
                                      </p:cBhvr>
                                    </p:animEffect>
                                    <p:anim calcmode="lin" valueType="num">
                                      <p:cBhvr>
                                        <p:cTn id="17" dur="1000"/>
                                        <p:tgtEl>
                                          <p:spTgt spid="64"/>
                                        </p:tgtEl>
                                        <p:attrNameLst>
                                          <p:attrName>ppt_x</p:attrName>
                                        </p:attrNameLst>
                                      </p:cBhvr>
                                      <p:tavLst>
                                        <p:tav tm="0">
                                          <p:val>
                                            <p:strVal val="ppt_x"/>
                                          </p:val>
                                        </p:tav>
                                        <p:tav tm="100000">
                                          <p:val>
                                            <p:strVal val="ppt_x"/>
                                          </p:val>
                                        </p:tav>
                                      </p:tavLst>
                                    </p:anim>
                                    <p:anim calcmode="lin" valueType="num">
                                      <p:cBhvr>
                                        <p:cTn id="18" dur="1000"/>
                                        <p:tgtEl>
                                          <p:spTgt spid="64"/>
                                        </p:tgtEl>
                                        <p:attrNameLst>
                                          <p:attrName>ppt_y</p:attrName>
                                        </p:attrNameLst>
                                      </p:cBhvr>
                                      <p:tavLst>
                                        <p:tav tm="0">
                                          <p:val>
                                            <p:strVal val="ppt_y"/>
                                          </p:val>
                                        </p:tav>
                                        <p:tav tm="100000">
                                          <p:val>
                                            <p:strVal val="ppt_y+.1"/>
                                          </p:val>
                                        </p:tav>
                                      </p:tavLst>
                                    </p:anim>
                                    <p:set>
                                      <p:cBhvr>
                                        <p:cTn id="19" dur="1" fill="hold">
                                          <p:stCondLst>
                                            <p:cond delay="999"/>
                                          </p:stCondLst>
                                        </p:cTn>
                                        <p:tgtEl>
                                          <p:spTgt spid="64"/>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62"/>
                                        </p:tgtEl>
                                      </p:cBhvr>
                                    </p:animEffect>
                                    <p:anim calcmode="lin" valueType="num">
                                      <p:cBhvr>
                                        <p:cTn id="22" dur="1000"/>
                                        <p:tgtEl>
                                          <p:spTgt spid="62"/>
                                        </p:tgtEl>
                                        <p:attrNameLst>
                                          <p:attrName>ppt_x</p:attrName>
                                        </p:attrNameLst>
                                      </p:cBhvr>
                                      <p:tavLst>
                                        <p:tav tm="0">
                                          <p:val>
                                            <p:strVal val="ppt_x"/>
                                          </p:val>
                                        </p:tav>
                                        <p:tav tm="100000">
                                          <p:val>
                                            <p:strVal val="ppt_x"/>
                                          </p:val>
                                        </p:tav>
                                      </p:tavLst>
                                    </p:anim>
                                    <p:anim calcmode="lin" valueType="num">
                                      <p:cBhvr>
                                        <p:cTn id="23" dur="1000"/>
                                        <p:tgtEl>
                                          <p:spTgt spid="62"/>
                                        </p:tgtEl>
                                        <p:attrNameLst>
                                          <p:attrName>ppt_y</p:attrName>
                                        </p:attrNameLst>
                                      </p:cBhvr>
                                      <p:tavLst>
                                        <p:tav tm="0">
                                          <p:val>
                                            <p:strVal val="ppt_y"/>
                                          </p:val>
                                        </p:tav>
                                        <p:tav tm="100000">
                                          <p:val>
                                            <p:strVal val="ppt_y+.1"/>
                                          </p:val>
                                        </p:tav>
                                      </p:tavLst>
                                    </p:anim>
                                    <p:set>
                                      <p:cBhvr>
                                        <p:cTn id="24" dur="1" fill="hold">
                                          <p:stCondLst>
                                            <p:cond delay="999"/>
                                          </p:stCondLst>
                                        </p:cTn>
                                        <p:tgtEl>
                                          <p:spTgt spid="62"/>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65"/>
                                        </p:tgtEl>
                                      </p:cBhvr>
                                    </p:animEffect>
                                    <p:anim calcmode="lin" valueType="num">
                                      <p:cBhvr>
                                        <p:cTn id="27" dur="1000"/>
                                        <p:tgtEl>
                                          <p:spTgt spid="65"/>
                                        </p:tgtEl>
                                        <p:attrNameLst>
                                          <p:attrName>ppt_x</p:attrName>
                                        </p:attrNameLst>
                                      </p:cBhvr>
                                      <p:tavLst>
                                        <p:tav tm="0">
                                          <p:val>
                                            <p:strVal val="ppt_x"/>
                                          </p:val>
                                        </p:tav>
                                        <p:tav tm="100000">
                                          <p:val>
                                            <p:strVal val="ppt_x"/>
                                          </p:val>
                                        </p:tav>
                                      </p:tavLst>
                                    </p:anim>
                                    <p:anim calcmode="lin" valueType="num">
                                      <p:cBhvr>
                                        <p:cTn id="28" dur="1000"/>
                                        <p:tgtEl>
                                          <p:spTgt spid="65"/>
                                        </p:tgtEl>
                                        <p:attrNameLst>
                                          <p:attrName>ppt_y</p:attrName>
                                        </p:attrNameLst>
                                      </p:cBhvr>
                                      <p:tavLst>
                                        <p:tav tm="0">
                                          <p:val>
                                            <p:strVal val="ppt_y"/>
                                          </p:val>
                                        </p:tav>
                                        <p:tav tm="100000">
                                          <p:val>
                                            <p:strVal val="ppt_y+.1"/>
                                          </p:val>
                                        </p:tav>
                                      </p:tavLst>
                                    </p:anim>
                                    <p:set>
                                      <p:cBhvr>
                                        <p:cTn id="29" dur="1" fill="hold">
                                          <p:stCondLst>
                                            <p:cond delay="999"/>
                                          </p:stCondLst>
                                        </p:cTn>
                                        <p:tgtEl>
                                          <p:spTgt spid="65"/>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78"/>
                                        </p:tgtEl>
                                      </p:cBhvr>
                                    </p:animEffect>
                                    <p:anim calcmode="lin" valueType="num">
                                      <p:cBhvr>
                                        <p:cTn id="32" dur="1000"/>
                                        <p:tgtEl>
                                          <p:spTgt spid="78"/>
                                        </p:tgtEl>
                                        <p:attrNameLst>
                                          <p:attrName>ppt_x</p:attrName>
                                        </p:attrNameLst>
                                      </p:cBhvr>
                                      <p:tavLst>
                                        <p:tav tm="0">
                                          <p:val>
                                            <p:strVal val="ppt_x"/>
                                          </p:val>
                                        </p:tav>
                                        <p:tav tm="100000">
                                          <p:val>
                                            <p:strVal val="ppt_x"/>
                                          </p:val>
                                        </p:tav>
                                      </p:tavLst>
                                    </p:anim>
                                    <p:anim calcmode="lin" valueType="num">
                                      <p:cBhvr>
                                        <p:cTn id="33" dur="1000"/>
                                        <p:tgtEl>
                                          <p:spTgt spid="78"/>
                                        </p:tgtEl>
                                        <p:attrNameLst>
                                          <p:attrName>ppt_y</p:attrName>
                                        </p:attrNameLst>
                                      </p:cBhvr>
                                      <p:tavLst>
                                        <p:tav tm="0">
                                          <p:val>
                                            <p:strVal val="ppt_y"/>
                                          </p:val>
                                        </p:tav>
                                        <p:tav tm="100000">
                                          <p:val>
                                            <p:strVal val="ppt_y+.1"/>
                                          </p:val>
                                        </p:tav>
                                      </p:tavLst>
                                    </p:anim>
                                    <p:set>
                                      <p:cBhvr>
                                        <p:cTn id="34" dur="1" fill="hold">
                                          <p:stCondLst>
                                            <p:cond delay="999"/>
                                          </p:stCondLst>
                                        </p:cTn>
                                        <p:tgtEl>
                                          <p:spTgt spid="7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85"/>
                                        </p:tgtEl>
                                      </p:cBhvr>
                                    </p:animEffect>
                                    <p:anim calcmode="lin" valueType="num">
                                      <p:cBhvr>
                                        <p:cTn id="37" dur="1000"/>
                                        <p:tgtEl>
                                          <p:spTgt spid="85"/>
                                        </p:tgtEl>
                                        <p:attrNameLst>
                                          <p:attrName>ppt_x</p:attrName>
                                        </p:attrNameLst>
                                      </p:cBhvr>
                                      <p:tavLst>
                                        <p:tav tm="0">
                                          <p:val>
                                            <p:strVal val="ppt_x"/>
                                          </p:val>
                                        </p:tav>
                                        <p:tav tm="100000">
                                          <p:val>
                                            <p:strVal val="ppt_x"/>
                                          </p:val>
                                        </p:tav>
                                      </p:tavLst>
                                    </p:anim>
                                    <p:anim calcmode="lin" valueType="num">
                                      <p:cBhvr>
                                        <p:cTn id="38" dur="1000"/>
                                        <p:tgtEl>
                                          <p:spTgt spid="85"/>
                                        </p:tgtEl>
                                        <p:attrNameLst>
                                          <p:attrName>ppt_y</p:attrName>
                                        </p:attrNameLst>
                                      </p:cBhvr>
                                      <p:tavLst>
                                        <p:tav tm="0">
                                          <p:val>
                                            <p:strVal val="ppt_y"/>
                                          </p:val>
                                        </p:tav>
                                        <p:tav tm="100000">
                                          <p:val>
                                            <p:strVal val="ppt_y+.1"/>
                                          </p:val>
                                        </p:tav>
                                      </p:tavLst>
                                    </p:anim>
                                    <p:set>
                                      <p:cBhvr>
                                        <p:cTn id="39" dur="1" fill="hold">
                                          <p:stCondLst>
                                            <p:cond delay="999"/>
                                          </p:stCondLst>
                                        </p:cTn>
                                        <p:tgtEl>
                                          <p:spTgt spid="85"/>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81"/>
                                        </p:tgtEl>
                                      </p:cBhvr>
                                    </p:animEffect>
                                    <p:anim calcmode="lin" valueType="num">
                                      <p:cBhvr>
                                        <p:cTn id="42" dur="1000"/>
                                        <p:tgtEl>
                                          <p:spTgt spid="81"/>
                                        </p:tgtEl>
                                        <p:attrNameLst>
                                          <p:attrName>ppt_x</p:attrName>
                                        </p:attrNameLst>
                                      </p:cBhvr>
                                      <p:tavLst>
                                        <p:tav tm="0">
                                          <p:val>
                                            <p:strVal val="ppt_x"/>
                                          </p:val>
                                        </p:tav>
                                        <p:tav tm="100000">
                                          <p:val>
                                            <p:strVal val="ppt_x"/>
                                          </p:val>
                                        </p:tav>
                                      </p:tavLst>
                                    </p:anim>
                                    <p:anim calcmode="lin" valueType="num">
                                      <p:cBhvr>
                                        <p:cTn id="43" dur="1000"/>
                                        <p:tgtEl>
                                          <p:spTgt spid="81"/>
                                        </p:tgtEl>
                                        <p:attrNameLst>
                                          <p:attrName>ppt_y</p:attrName>
                                        </p:attrNameLst>
                                      </p:cBhvr>
                                      <p:tavLst>
                                        <p:tav tm="0">
                                          <p:val>
                                            <p:strVal val="ppt_y"/>
                                          </p:val>
                                        </p:tav>
                                        <p:tav tm="100000">
                                          <p:val>
                                            <p:strVal val="ppt_y+.1"/>
                                          </p:val>
                                        </p:tav>
                                      </p:tavLst>
                                    </p:anim>
                                    <p:set>
                                      <p:cBhvr>
                                        <p:cTn id="44" dur="1" fill="hold">
                                          <p:stCondLst>
                                            <p:cond delay="999"/>
                                          </p:stCondLst>
                                        </p:cTn>
                                        <p:tgtEl>
                                          <p:spTgt spid="8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nodeType="clickEffect">
                                  <p:stCondLst>
                                    <p:cond delay="0"/>
                                  </p:stCondLst>
                                  <p:childTnLst>
                                    <p:animEffect transition="out" filter="fade">
                                      <p:cBhvr>
                                        <p:cTn id="52" dur="1000"/>
                                        <p:tgtEl>
                                          <p:spTgt spid="33"/>
                                        </p:tgtEl>
                                      </p:cBhvr>
                                    </p:animEffect>
                                    <p:anim calcmode="lin" valueType="num">
                                      <p:cBhvr>
                                        <p:cTn id="53" dur="1000"/>
                                        <p:tgtEl>
                                          <p:spTgt spid="33"/>
                                        </p:tgtEl>
                                        <p:attrNameLst>
                                          <p:attrName>ppt_x</p:attrName>
                                        </p:attrNameLst>
                                      </p:cBhvr>
                                      <p:tavLst>
                                        <p:tav tm="0">
                                          <p:val>
                                            <p:strVal val="ppt_x"/>
                                          </p:val>
                                        </p:tav>
                                        <p:tav tm="100000">
                                          <p:val>
                                            <p:strVal val="ppt_x"/>
                                          </p:val>
                                        </p:tav>
                                      </p:tavLst>
                                    </p:anim>
                                    <p:anim calcmode="lin" valueType="num">
                                      <p:cBhvr>
                                        <p:cTn id="54" dur="1000"/>
                                        <p:tgtEl>
                                          <p:spTgt spid="33"/>
                                        </p:tgtEl>
                                        <p:attrNameLst>
                                          <p:attrName>ppt_y</p:attrName>
                                        </p:attrNameLst>
                                      </p:cBhvr>
                                      <p:tavLst>
                                        <p:tav tm="0">
                                          <p:val>
                                            <p:strVal val="ppt_y"/>
                                          </p:val>
                                        </p:tav>
                                        <p:tav tm="100000">
                                          <p:val>
                                            <p:strVal val="ppt_y+.1"/>
                                          </p:val>
                                        </p:tav>
                                      </p:tavLst>
                                    </p:anim>
                                    <p:set>
                                      <p:cBhvr>
                                        <p:cTn id="55" dur="1" fill="hold">
                                          <p:stCondLst>
                                            <p:cond delay="999"/>
                                          </p:stCondLst>
                                        </p:cTn>
                                        <p:tgtEl>
                                          <p:spTgt spid="33"/>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31"/>
                                        </p:tgtEl>
                                      </p:cBhvr>
                                    </p:animEffect>
                                    <p:anim calcmode="lin" valueType="num">
                                      <p:cBhvr>
                                        <p:cTn id="58" dur="1000"/>
                                        <p:tgtEl>
                                          <p:spTgt spid="31"/>
                                        </p:tgtEl>
                                        <p:attrNameLst>
                                          <p:attrName>ppt_x</p:attrName>
                                        </p:attrNameLst>
                                      </p:cBhvr>
                                      <p:tavLst>
                                        <p:tav tm="0">
                                          <p:val>
                                            <p:strVal val="ppt_x"/>
                                          </p:val>
                                        </p:tav>
                                        <p:tav tm="100000">
                                          <p:val>
                                            <p:strVal val="ppt_x"/>
                                          </p:val>
                                        </p:tav>
                                      </p:tavLst>
                                    </p:anim>
                                    <p:anim calcmode="lin" valueType="num">
                                      <p:cBhvr>
                                        <p:cTn id="59" dur="1000"/>
                                        <p:tgtEl>
                                          <p:spTgt spid="31"/>
                                        </p:tgtEl>
                                        <p:attrNameLst>
                                          <p:attrName>ppt_y</p:attrName>
                                        </p:attrNameLst>
                                      </p:cBhvr>
                                      <p:tavLst>
                                        <p:tav tm="0">
                                          <p:val>
                                            <p:strVal val="ppt_y"/>
                                          </p:val>
                                        </p:tav>
                                        <p:tav tm="100000">
                                          <p:val>
                                            <p:strVal val="ppt_y+.1"/>
                                          </p:val>
                                        </p:tav>
                                      </p:tavLst>
                                    </p:anim>
                                    <p:set>
                                      <p:cBhvr>
                                        <p:cTn id="60" dur="1" fill="hold">
                                          <p:stCondLst>
                                            <p:cond delay="999"/>
                                          </p:stCondLst>
                                        </p:cTn>
                                        <p:tgtEl>
                                          <p:spTgt spid="31"/>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47"/>
                                        </p:tgtEl>
                                      </p:cBhvr>
                                    </p:animEffect>
                                    <p:anim calcmode="lin" valueType="num">
                                      <p:cBhvr>
                                        <p:cTn id="63" dur="1000"/>
                                        <p:tgtEl>
                                          <p:spTgt spid="47"/>
                                        </p:tgtEl>
                                        <p:attrNameLst>
                                          <p:attrName>ppt_x</p:attrName>
                                        </p:attrNameLst>
                                      </p:cBhvr>
                                      <p:tavLst>
                                        <p:tav tm="0">
                                          <p:val>
                                            <p:strVal val="ppt_x"/>
                                          </p:val>
                                        </p:tav>
                                        <p:tav tm="100000">
                                          <p:val>
                                            <p:strVal val="ppt_x"/>
                                          </p:val>
                                        </p:tav>
                                      </p:tavLst>
                                    </p:anim>
                                    <p:anim calcmode="lin" valueType="num">
                                      <p:cBhvr>
                                        <p:cTn id="64" dur="1000"/>
                                        <p:tgtEl>
                                          <p:spTgt spid="47"/>
                                        </p:tgtEl>
                                        <p:attrNameLst>
                                          <p:attrName>ppt_y</p:attrName>
                                        </p:attrNameLst>
                                      </p:cBhvr>
                                      <p:tavLst>
                                        <p:tav tm="0">
                                          <p:val>
                                            <p:strVal val="ppt_y"/>
                                          </p:val>
                                        </p:tav>
                                        <p:tav tm="100000">
                                          <p:val>
                                            <p:strVal val="ppt_y+.1"/>
                                          </p:val>
                                        </p:tav>
                                      </p:tavLst>
                                    </p:anim>
                                    <p:set>
                                      <p:cBhvr>
                                        <p:cTn id="65" dur="1" fill="hold">
                                          <p:stCondLst>
                                            <p:cond delay="999"/>
                                          </p:stCondLst>
                                        </p:cTn>
                                        <p:tgtEl>
                                          <p:spTgt spid="47"/>
                                        </p:tgtEl>
                                        <p:attrNameLst>
                                          <p:attrName>style.visibility</p:attrName>
                                        </p:attrNameLst>
                                      </p:cBhvr>
                                      <p:to>
                                        <p:strVal val="hidden"/>
                                      </p:to>
                                    </p:set>
                                  </p:childTnLst>
                                </p:cTn>
                              </p:par>
                              <p:par>
                                <p:cTn id="66" presetID="42" presetClass="exit" presetSubtype="0" fill="hold" nodeType="withEffect">
                                  <p:stCondLst>
                                    <p:cond delay="0"/>
                                  </p:stCondLst>
                                  <p:childTnLst>
                                    <p:animEffect transition="out" filter="fade">
                                      <p:cBhvr>
                                        <p:cTn id="67" dur="1000"/>
                                        <p:tgtEl>
                                          <p:spTgt spid="42"/>
                                        </p:tgtEl>
                                      </p:cBhvr>
                                    </p:animEffect>
                                    <p:anim calcmode="lin" valueType="num">
                                      <p:cBhvr>
                                        <p:cTn id="68" dur="1000"/>
                                        <p:tgtEl>
                                          <p:spTgt spid="42"/>
                                        </p:tgtEl>
                                        <p:attrNameLst>
                                          <p:attrName>ppt_x</p:attrName>
                                        </p:attrNameLst>
                                      </p:cBhvr>
                                      <p:tavLst>
                                        <p:tav tm="0">
                                          <p:val>
                                            <p:strVal val="ppt_x"/>
                                          </p:val>
                                        </p:tav>
                                        <p:tav tm="100000">
                                          <p:val>
                                            <p:strVal val="ppt_x"/>
                                          </p:val>
                                        </p:tav>
                                      </p:tavLst>
                                    </p:anim>
                                    <p:anim calcmode="lin" valueType="num">
                                      <p:cBhvr>
                                        <p:cTn id="69" dur="1000"/>
                                        <p:tgtEl>
                                          <p:spTgt spid="42"/>
                                        </p:tgtEl>
                                        <p:attrNameLst>
                                          <p:attrName>ppt_y</p:attrName>
                                        </p:attrNameLst>
                                      </p:cBhvr>
                                      <p:tavLst>
                                        <p:tav tm="0">
                                          <p:val>
                                            <p:strVal val="ppt_y"/>
                                          </p:val>
                                        </p:tav>
                                        <p:tav tm="100000">
                                          <p:val>
                                            <p:strVal val="ppt_y+.1"/>
                                          </p:val>
                                        </p:tav>
                                      </p:tavLst>
                                    </p:anim>
                                    <p:set>
                                      <p:cBhvr>
                                        <p:cTn id="70" dur="1" fill="hold">
                                          <p:stCondLst>
                                            <p:cond delay="999"/>
                                          </p:stCondLst>
                                        </p:cTn>
                                        <p:tgtEl>
                                          <p:spTgt spid="42"/>
                                        </p:tgtEl>
                                        <p:attrNameLst>
                                          <p:attrName>style.visibility</p:attrName>
                                        </p:attrNameLst>
                                      </p:cBhvr>
                                      <p:to>
                                        <p:strVal val="hidden"/>
                                      </p:to>
                                    </p:set>
                                  </p:childTnLst>
                                </p:cTn>
                              </p:par>
                              <p:par>
                                <p:cTn id="71" presetID="42" presetClass="exit" presetSubtype="0" fill="hold" nodeType="withEffect">
                                  <p:stCondLst>
                                    <p:cond delay="0"/>
                                  </p:stCondLst>
                                  <p:childTnLst>
                                    <p:animEffect transition="out" filter="fade">
                                      <p:cBhvr>
                                        <p:cTn id="72" dur="1000"/>
                                        <p:tgtEl>
                                          <p:spTgt spid="41"/>
                                        </p:tgtEl>
                                      </p:cBhvr>
                                    </p:animEffect>
                                    <p:anim calcmode="lin" valueType="num">
                                      <p:cBhvr>
                                        <p:cTn id="73" dur="1000"/>
                                        <p:tgtEl>
                                          <p:spTgt spid="41"/>
                                        </p:tgtEl>
                                        <p:attrNameLst>
                                          <p:attrName>ppt_x</p:attrName>
                                        </p:attrNameLst>
                                      </p:cBhvr>
                                      <p:tavLst>
                                        <p:tav tm="0">
                                          <p:val>
                                            <p:strVal val="ppt_x"/>
                                          </p:val>
                                        </p:tav>
                                        <p:tav tm="100000">
                                          <p:val>
                                            <p:strVal val="ppt_x"/>
                                          </p:val>
                                        </p:tav>
                                      </p:tavLst>
                                    </p:anim>
                                    <p:anim calcmode="lin" valueType="num">
                                      <p:cBhvr>
                                        <p:cTn id="74" dur="1000"/>
                                        <p:tgtEl>
                                          <p:spTgt spid="41"/>
                                        </p:tgtEl>
                                        <p:attrNameLst>
                                          <p:attrName>ppt_y</p:attrName>
                                        </p:attrNameLst>
                                      </p:cBhvr>
                                      <p:tavLst>
                                        <p:tav tm="0">
                                          <p:val>
                                            <p:strVal val="ppt_y"/>
                                          </p:val>
                                        </p:tav>
                                        <p:tav tm="100000">
                                          <p:val>
                                            <p:strVal val="ppt_y+.1"/>
                                          </p:val>
                                        </p:tav>
                                      </p:tavLst>
                                    </p:anim>
                                    <p:set>
                                      <p:cBhvr>
                                        <p:cTn id="75" dur="1" fill="hold">
                                          <p:stCondLst>
                                            <p:cond delay="999"/>
                                          </p:stCondLst>
                                        </p:cTn>
                                        <p:tgtEl>
                                          <p:spTgt spid="41"/>
                                        </p:tgtEl>
                                        <p:attrNameLst>
                                          <p:attrName>style.visibility</p:attrName>
                                        </p:attrNameLst>
                                      </p:cBhvr>
                                      <p:to>
                                        <p:strVal val="hidden"/>
                                      </p:to>
                                    </p:set>
                                  </p:childTnLst>
                                </p:cTn>
                              </p:par>
                              <p:par>
                                <p:cTn id="76" presetID="42" presetClass="exit" presetSubtype="0" fill="hold" nodeType="withEffect">
                                  <p:stCondLst>
                                    <p:cond delay="0"/>
                                  </p:stCondLst>
                                  <p:childTnLst>
                                    <p:animEffect transition="out" filter="fade">
                                      <p:cBhvr>
                                        <p:cTn id="77" dur="1000"/>
                                        <p:tgtEl>
                                          <p:spTgt spid="48"/>
                                        </p:tgtEl>
                                      </p:cBhvr>
                                    </p:animEffect>
                                    <p:anim calcmode="lin" valueType="num">
                                      <p:cBhvr>
                                        <p:cTn id="78" dur="1000"/>
                                        <p:tgtEl>
                                          <p:spTgt spid="48"/>
                                        </p:tgtEl>
                                        <p:attrNameLst>
                                          <p:attrName>ppt_x</p:attrName>
                                        </p:attrNameLst>
                                      </p:cBhvr>
                                      <p:tavLst>
                                        <p:tav tm="0">
                                          <p:val>
                                            <p:strVal val="ppt_x"/>
                                          </p:val>
                                        </p:tav>
                                        <p:tav tm="100000">
                                          <p:val>
                                            <p:strVal val="ppt_x"/>
                                          </p:val>
                                        </p:tav>
                                      </p:tavLst>
                                    </p:anim>
                                    <p:anim calcmode="lin" valueType="num">
                                      <p:cBhvr>
                                        <p:cTn id="79" dur="1000"/>
                                        <p:tgtEl>
                                          <p:spTgt spid="48"/>
                                        </p:tgtEl>
                                        <p:attrNameLst>
                                          <p:attrName>ppt_y</p:attrName>
                                        </p:attrNameLst>
                                      </p:cBhvr>
                                      <p:tavLst>
                                        <p:tav tm="0">
                                          <p:val>
                                            <p:strVal val="ppt_y"/>
                                          </p:val>
                                        </p:tav>
                                        <p:tav tm="100000">
                                          <p:val>
                                            <p:strVal val="ppt_y+.1"/>
                                          </p:val>
                                        </p:tav>
                                      </p:tavLst>
                                    </p:anim>
                                    <p:set>
                                      <p:cBhvr>
                                        <p:cTn id="80" dur="1" fill="hold">
                                          <p:stCondLst>
                                            <p:cond delay="999"/>
                                          </p:stCondLst>
                                        </p:cTn>
                                        <p:tgtEl>
                                          <p:spTgt spid="48"/>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1000"/>
                                        <p:tgtEl>
                                          <p:spTgt spid="36"/>
                                        </p:tgtEl>
                                      </p:cBhvr>
                                    </p:animEffect>
                                    <p:anim calcmode="lin" valueType="num">
                                      <p:cBhvr>
                                        <p:cTn id="83" dur="1000"/>
                                        <p:tgtEl>
                                          <p:spTgt spid="36"/>
                                        </p:tgtEl>
                                        <p:attrNameLst>
                                          <p:attrName>ppt_x</p:attrName>
                                        </p:attrNameLst>
                                      </p:cBhvr>
                                      <p:tavLst>
                                        <p:tav tm="0">
                                          <p:val>
                                            <p:strVal val="ppt_x"/>
                                          </p:val>
                                        </p:tav>
                                        <p:tav tm="100000">
                                          <p:val>
                                            <p:strVal val="ppt_x"/>
                                          </p:val>
                                        </p:tav>
                                      </p:tavLst>
                                    </p:anim>
                                    <p:anim calcmode="lin" valueType="num">
                                      <p:cBhvr>
                                        <p:cTn id="84" dur="1000"/>
                                        <p:tgtEl>
                                          <p:spTgt spid="36"/>
                                        </p:tgtEl>
                                        <p:attrNameLst>
                                          <p:attrName>ppt_y</p:attrName>
                                        </p:attrNameLst>
                                      </p:cBhvr>
                                      <p:tavLst>
                                        <p:tav tm="0">
                                          <p:val>
                                            <p:strVal val="ppt_y"/>
                                          </p:val>
                                        </p:tav>
                                        <p:tav tm="100000">
                                          <p:val>
                                            <p:strVal val="ppt_y+.1"/>
                                          </p:val>
                                        </p:tav>
                                      </p:tavLst>
                                    </p:anim>
                                    <p:set>
                                      <p:cBhvr>
                                        <p:cTn id="85" dur="1" fill="hold">
                                          <p:stCondLst>
                                            <p:cond delay="999"/>
                                          </p:stCondLst>
                                        </p:cTn>
                                        <p:tgtEl>
                                          <p:spTgt spid="36"/>
                                        </p:tgtEl>
                                        <p:attrNameLst>
                                          <p:attrName>style.visibility</p:attrName>
                                        </p:attrNameLst>
                                      </p:cBhvr>
                                      <p:to>
                                        <p:strVal val="hidden"/>
                                      </p:to>
                                    </p:set>
                                  </p:childTnLst>
                                </p:cTn>
                              </p:par>
                              <p:par>
                                <p:cTn id="86" presetID="42" presetClass="exit" presetSubtype="0" fill="hold" nodeType="withEffect">
                                  <p:stCondLst>
                                    <p:cond delay="0"/>
                                  </p:stCondLst>
                                  <p:childTnLst>
                                    <p:animEffect transition="out" filter="fade">
                                      <p:cBhvr>
                                        <p:cTn id="87" dur="1000"/>
                                        <p:tgtEl>
                                          <p:spTgt spid="46"/>
                                        </p:tgtEl>
                                      </p:cBhvr>
                                    </p:animEffect>
                                    <p:anim calcmode="lin" valueType="num">
                                      <p:cBhvr>
                                        <p:cTn id="88" dur="1000"/>
                                        <p:tgtEl>
                                          <p:spTgt spid="46"/>
                                        </p:tgtEl>
                                        <p:attrNameLst>
                                          <p:attrName>ppt_x</p:attrName>
                                        </p:attrNameLst>
                                      </p:cBhvr>
                                      <p:tavLst>
                                        <p:tav tm="0">
                                          <p:val>
                                            <p:strVal val="ppt_x"/>
                                          </p:val>
                                        </p:tav>
                                        <p:tav tm="100000">
                                          <p:val>
                                            <p:strVal val="ppt_x"/>
                                          </p:val>
                                        </p:tav>
                                      </p:tavLst>
                                    </p:anim>
                                    <p:anim calcmode="lin" valueType="num">
                                      <p:cBhvr>
                                        <p:cTn id="89" dur="1000"/>
                                        <p:tgtEl>
                                          <p:spTgt spid="46"/>
                                        </p:tgtEl>
                                        <p:attrNameLst>
                                          <p:attrName>ppt_y</p:attrName>
                                        </p:attrNameLst>
                                      </p:cBhvr>
                                      <p:tavLst>
                                        <p:tav tm="0">
                                          <p:val>
                                            <p:strVal val="ppt_y"/>
                                          </p:val>
                                        </p:tav>
                                        <p:tav tm="100000">
                                          <p:val>
                                            <p:strVal val="ppt_y+.1"/>
                                          </p:val>
                                        </p:tav>
                                      </p:tavLst>
                                    </p:anim>
                                    <p:set>
                                      <p:cBhvr>
                                        <p:cTn id="90" dur="1" fill="hold">
                                          <p:stCondLst>
                                            <p:cond delay="999"/>
                                          </p:stCondLst>
                                        </p:cTn>
                                        <p:tgtEl>
                                          <p:spTgt spid="4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42" presetClass="exit" presetSubtype="0" fill="hold" nodeType="clickEffect">
                                  <p:stCondLst>
                                    <p:cond delay="0"/>
                                  </p:stCondLst>
                                  <p:childTnLst>
                                    <p:animEffect transition="out" filter="fade">
                                      <p:cBhvr>
                                        <p:cTn id="98" dur="1000"/>
                                        <p:tgtEl>
                                          <p:spTgt spid="96"/>
                                        </p:tgtEl>
                                      </p:cBhvr>
                                    </p:animEffect>
                                    <p:anim calcmode="lin" valueType="num">
                                      <p:cBhvr>
                                        <p:cTn id="99" dur="1000"/>
                                        <p:tgtEl>
                                          <p:spTgt spid="96"/>
                                        </p:tgtEl>
                                        <p:attrNameLst>
                                          <p:attrName>ppt_x</p:attrName>
                                        </p:attrNameLst>
                                      </p:cBhvr>
                                      <p:tavLst>
                                        <p:tav tm="0">
                                          <p:val>
                                            <p:strVal val="ppt_x"/>
                                          </p:val>
                                        </p:tav>
                                        <p:tav tm="100000">
                                          <p:val>
                                            <p:strVal val="ppt_x"/>
                                          </p:val>
                                        </p:tav>
                                      </p:tavLst>
                                    </p:anim>
                                    <p:anim calcmode="lin" valueType="num">
                                      <p:cBhvr>
                                        <p:cTn id="100" dur="1000"/>
                                        <p:tgtEl>
                                          <p:spTgt spid="96"/>
                                        </p:tgtEl>
                                        <p:attrNameLst>
                                          <p:attrName>ppt_y</p:attrName>
                                        </p:attrNameLst>
                                      </p:cBhvr>
                                      <p:tavLst>
                                        <p:tav tm="0">
                                          <p:val>
                                            <p:strVal val="ppt_y"/>
                                          </p:val>
                                        </p:tav>
                                        <p:tav tm="100000">
                                          <p:val>
                                            <p:strVal val="ppt_y+.1"/>
                                          </p:val>
                                        </p:tav>
                                      </p:tavLst>
                                    </p:anim>
                                    <p:set>
                                      <p:cBhvr>
                                        <p:cTn id="101" dur="1" fill="hold">
                                          <p:stCondLst>
                                            <p:cond delay="999"/>
                                          </p:stCondLst>
                                        </p:cTn>
                                        <p:tgtEl>
                                          <p:spTgt spid="96"/>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1000"/>
                                        <p:tgtEl>
                                          <p:spTgt spid="97"/>
                                        </p:tgtEl>
                                      </p:cBhvr>
                                    </p:animEffect>
                                    <p:anim calcmode="lin" valueType="num">
                                      <p:cBhvr>
                                        <p:cTn id="104" dur="1000"/>
                                        <p:tgtEl>
                                          <p:spTgt spid="97"/>
                                        </p:tgtEl>
                                        <p:attrNameLst>
                                          <p:attrName>ppt_x</p:attrName>
                                        </p:attrNameLst>
                                      </p:cBhvr>
                                      <p:tavLst>
                                        <p:tav tm="0">
                                          <p:val>
                                            <p:strVal val="ppt_x"/>
                                          </p:val>
                                        </p:tav>
                                        <p:tav tm="100000">
                                          <p:val>
                                            <p:strVal val="ppt_x"/>
                                          </p:val>
                                        </p:tav>
                                      </p:tavLst>
                                    </p:anim>
                                    <p:anim calcmode="lin" valueType="num">
                                      <p:cBhvr>
                                        <p:cTn id="105" dur="1000"/>
                                        <p:tgtEl>
                                          <p:spTgt spid="97"/>
                                        </p:tgtEl>
                                        <p:attrNameLst>
                                          <p:attrName>ppt_y</p:attrName>
                                        </p:attrNameLst>
                                      </p:cBhvr>
                                      <p:tavLst>
                                        <p:tav tm="0">
                                          <p:val>
                                            <p:strVal val="ppt_y"/>
                                          </p:val>
                                        </p:tav>
                                        <p:tav tm="100000">
                                          <p:val>
                                            <p:strVal val="ppt_y+.1"/>
                                          </p:val>
                                        </p:tav>
                                      </p:tavLst>
                                    </p:anim>
                                    <p:set>
                                      <p:cBhvr>
                                        <p:cTn id="106" dur="1" fill="hold">
                                          <p:stCondLst>
                                            <p:cond delay="999"/>
                                          </p:stCondLst>
                                        </p:cTn>
                                        <p:tgtEl>
                                          <p:spTgt spid="97"/>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1000"/>
                                        <p:tgtEl>
                                          <p:spTgt spid="95"/>
                                        </p:tgtEl>
                                      </p:cBhvr>
                                    </p:animEffect>
                                    <p:anim calcmode="lin" valueType="num">
                                      <p:cBhvr>
                                        <p:cTn id="109" dur="1000"/>
                                        <p:tgtEl>
                                          <p:spTgt spid="95"/>
                                        </p:tgtEl>
                                        <p:attrNameLst>
                                          <p:attrName>ppt_x</p:attrName>
                                        </p:attrNameLst>
                                      </p:cBhvr>
                                      <p:tavLst>
                                        <p:tav tm="0">
                                          <p:val>
                                            <p:strVal val="ppt_x"/>
                                          </p:val>
                                        </p:tav>
                                        <p:tav tm="100000">
                                          <p:val>
                                            <p:strVal val="ppt_x"/>
                                          </p:val>
                                        </p:tav>
                                      </p:tavLst>
                                    </p:anim>
                                    <p:anim calcmode="lin" valueType="num">
                                      <p:cBhvr>
                                        <p:cTn id="110" dur="1000"/>
                                        <p:tgtEl>
                                          <p:spTgt spid="95"/>
                                        </p:tgtEl>
                                        <p:attrNameLst>
                                          <p:attrName>ppt_y</p:attrName>
                                        </p:attrNameLst>
                                      </p:cBhvr>
                                      <p:tavLst>
                                        <p:tav tm="0">
                                          <p:val>
                                            <p:strVal val="ppt_y"/>
                                          </p:val>
                                        </p:tav>
                                        <p:tav tm="100000">
                                          <p:val>
                                            <p:strVal val="ppt_y+.1"/>
                                          </p:val>
                                        </p:tav>
                                      </p:tavLst>
                                    </p:anim>
                                    <p:set>
                                      <p:cBhvr>
                                        <p:cTn id="111" dur="1" fill="hold">
                                          <p:stCondLst>
                                            <p:cond delay="999"/>
                                          </p:stCondLst>
                                        </p:cTn>
                                        <p:tgtEl>
                                          <p:spTgt spid="95"/>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106"/>
                                        </p:tgtEl>
                                      </p:cBhvr>
                                    </p:animEffect>
                                    <p:anim calcmode="lin" valueType="num">
                                      <p:cBhvr>
                                        <p:cTn id="114" dur="1000"/>
                                        <p:tgtEl>
                                          <p:spTgt spid="106"/>
                                        </p:tgtEl>
                                        <p:attrNameLst>
                                          <p:attrName>ppt_x</p:attrName>
                                        </p:attrNameLst>
                                      </p:cBhvr>
                                      <p:tavLst>
                                        <p:tav tm="0">
                                          <p:val>
                                            <p:strVal val="ppt_x"/>
                                          </p:val>
                                        </p:tav>
                                        <p:tav tm="100000">
                                          <p:val>
                                            <p:strVal val="ppt_x"/>
                                          </p:val>
                                        </p:tav>
                                      </p:tavLst>
                                    </p:anim>
                                    <p:anim calcmode="lin" valueType="num">
                                      <p:cBhvr>
                                        <p:cTn id="115" dur="1000"/>
                                        <p:tgtEl>
                                          <p:spTgt spid="106"/>
                                        </p:tgtEl>
                                        <p:attrNameLst>
                                          <p:attrName>ppt_y</p:attrName>
                                        </p:attrNameLst>
                                      </p:cBhvr>
                                      <p:tavLst>
                                        <p:tav tm="0">
                                          <p:val>
                                            <p:strVal val="ppt_y"/>
                                          </p:val>
                                        </p:tav>
                                        <p:tav tm="100000">
                                          <p:val>
                                            <p:strVal val="ppt_y+.1"/>
                                          </p:val>
                                        </p:tav>
                                      </p:tavLst>
                                    </p:anim>
                                    <p:set>
                                      <p:cBhvr>
                                        <p:cTn id="116" dur="1" fill="hold">
                                          <p:stCondLst>
                                            <p:cond delay="999"/>
                                          </p:stCondLst>
                                        </p:cTn>
                                        <p:tgtEl>
                                          <p:spTgt spid="106"/>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1000"/>
                                        <p:tgtEl>
                                          <p:spTgt spid="107"/>
                                        </p:tgtEl>
                                      </p:cBhvr>
                                    </p:animEffect>
                                    <p:anim calcmode="lin" valueType="num">
                                      <p:cBhvr>
                                        <p:cTn id="119" dur="1000"/>
                                        <p:tgtEl>
                                          <p:spTgt spid="107"/>
                                        </p:tgtEl>
                                        <p:attrNameLst>
                                          <p:attrName>ppt_x</p:attrName>
                                        </p:attrNameLst>
                                      </p:cBhvr>
                                      <p:tavLst>
                                        <p:tav tm="0">
                                          <p:val>
                                            <p:strVal val="ppt_x"/>
                                          </p:val>
                                        </p:tav>
                                        <p:tav tm="100000">
                                          <p:val>
                                            <p:strVal val="ppt_x"/>
                                          </p:val>
                                        </p:tav>
                                      </p:tavLst>
                                    </p:anim>
                                    <p:anim calcmode="lin" valueType="num">
                                      <p:cBhvr>
                                        <p:cTn id="120" dur="1000"/>
                                        <p:tgtEl>
                                          <p:spTgt spid="107"/>
                                        </p:tgtEl>
                                        <p:attrNameLst>
                                          <p:attrName>ppt_y</p:attrName>
                                        </p:attrNameLst>
                                      </p:cBhvr>
                                      <p:tavLst>
                                        <p:tav tm="0">
                                          <p:val>
                                            <p:strVal val="ppt_y"/>
                                          </p:val>
                                        </p:tav>
                                        <p:tav tm="100000">
                                          <p:val>
                                            <p:strVal val="ppt_y+.1"/>
                                          </p:val>
                                        </p:tav>
                                      </p:tavLst>
                                    </p:anim>
                                    <p:set>
                                      <p:cBhvr>
                                        <p:cTn id="121" dur="1" fill="hold">
                                          <p:stCondLst>
                                            <p:cond delay="999"/>
                                          </p:stCondLst>
                                        </p:cTn>
                                        <p:tgtEl>
                                          <p:spTgt spid="107"/>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1000"/>
                                        <p:tgtEl>
                                          <p:spTgt spid="109"/>
                                        </p:tgtEl>
                                      </p:cBhvr>
                                    </p:animEffect>
                                    <p:anim calcmode="lin" valueType="num">
                                      <p:cBhvr>
                                        <p:cTn id="124" dur="1000"/>
                                        <p:tgtEl>
                                          <p:spTgt spid="109"/>
                                        </p:tgtEl>
                                        <p:attrNameLst>
                                          <p:attrName>ppt_x</p:attrName>
                                        </p:attrNameLst>
                                      </p:cBhvr>
                                      <p:tavLst>
                                        <p:tav tm="0">
                                          <p:val>
                                            <p:strVal val="ppt_x"/>
                                          </p:val>
                                        </p:tav>
                                        <p:tav tm="100000">
                                          <p:val>
                                            <p:strVal val="ppt_x"/>
                                          </p:val>
                                        </p:tav>
                                      </p:tavLst>
                                    </p:anim>
                                    <p:anim calcmode="lin" valueType="num">
                                      <p:cBhvr>
                                        <p:cTn id="125" dur="1000"/>
                                        <p:tgtEl>
                                          <p:spTgt spid="109"/>
                                        </p:tgtEl>
                                        <p:attrNameLst>
                                          <p:attrName>ppt_y</p:attrName>
                                        </p:attrNameLst>
                                      </p:cBhvr>
                                      <p:tavLst>
                                        <p:tav tm="0">
                                          <p:val>
                                            <p:strVal val="ppt_y"/>
                                          </p:val>
                                        </p:tav>
                                        <p:tav tm="100000">
                                          <p:val>
                                            <p:strVal val="ppt_y+.1"/>
                                          </p:val>
                                        </p:tav>
                                      </p:tavLst>
                                    </p:anim>
                                    <p:set>
                                      <p:cBhvr>
                                        <p:cTn id="126" dur="1" fill="hold">
                                          <p:stCondLst>
                                            <p:cond delay="999"/>
                                          </p:stCondLst>
                                        </p:cTn>
                                        <p:tgtEl>
                                          <p:spTgt spid="109"/>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000"/>
                                        <p:tgtEl>
                                          <p:spTgt spid="108"/>
                                        </p:tgtEl>
                                      </p:cBhvr>
                                    </p:animEffect>
                                    <p:anim calcmode="lin" valueType="num">
                                      <p:cBhvr>
                                        <p:cTn id="129" dur="1000"/>
                                        <p:tgtEl>
                                          <p:spTgt spid="108"/>
                                        </p:tgtEl>
                                        <p:attrNameLst>
                                          <p:attrName>ppt_x</p:attrName>
                                        </p:attrNameLst>
                                      </p:cBhvr>
                                      <p:tavLst>
                                        <p:tav tm="0">
                                          <p:val>
                                            <p:strVal val="ppt_x"/>
                                          </p:val>
                                        </p:tav>
                                        <p:tav tm="100000">
                                          <p:val>
                                            <p:strVal val="ppt_x"/>
                                          </p:val>
                                        </p:tav>
                                      </p:tavLst>
                                    </p:anim>
                                    <p:anim calcmode="lin" valueType="num">
                                      <p:cBhvr>
                                        <p:cTn id="130" dur="1000"/>
                                        <p:tgtEl>
                                          <p:spTgt spid="108"/>
                                        </p:tgtEl>
                                        <p:attrNameLst>
                                          <p:attrName>ppt_y</p:attrName>
                                        </p:attrNameLst>
                                      </p:cBhvr>
                                      <p:tavLst>
                                        <p:tav tm="0">
                                          <p:val>
                                            <p:strVal val="ppt_y"/>
                                          </p:val>
                                        </p:tav>
                                        <p:tav tm="100000">
                                          <p:val>
                                            <p:strVal val="ppt_y+.1"/>
                                          </p:val>
                                        </p:tav>
                                      </p:tavLst>
                                    </p:anim>
                                    <p:set>
                                      <p:cBhvr>
                                        <p:cTn id="131" dur="1" fill="hold">
                                          <p:stCondLst>
                                            <p:cond delay="999"/>
                                          </p:stCondLst>
                                        </p:cTn>
                                        <p:tgtEl>
                                          <p:spTgt spid="108"/>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1000"/>
                                        <p:tgtEl>
                                          <p:spTgt spid="110"/>
                                        </p:tgtEl>
                                      </p:cBhvr>
                                    </p:animEffect>
                                    <p:anim calcmode="lin" valueType="num">
                                      <p:cBhvr>
                                        <p:cTn id="134" dur="1000"/>
                                        <p:tgtEl>
                                          <p:spTgt spid="110"/>
                                        </p:tgtEl>
                                        <p:attrNameLst>
                                          <p:attrName>ppt_x</p:attrName>
                                        </p:attrNameLst>
                                      </p:cBhvr>
                                      <p:tavLst>
                                        <p:tav tm="0">
                                          <p:val>
                                            <p:strVal val="ppt_x"/>
                                          </p:val>
                                        </p:tav>
                                        <p:tav tm="100000">
                                          <p:val>
                                            <p:strVal val="ppt_x"/>
                                          </p:val>
                                        </p:tav>
                                      </p:tavLst>
                                    </p:anim>
                                    <p:anim calcmode="lin" valueType="num">
                                      <p:cBhvr>
                                        <p:cTn id="135" dur="1000"/>
                                        <p:tgtEl>
                                          <p:spTgt spid="110"/>
                                        </p:tgtEl>
                                        <p:attrNameLst>
                                          <p:attrName>ppt_y</p:attrName>
                                        </p:attrNameLst>
                                      </p:cBhvr>
                                      <p:tavLst>
                                        <p:tav tm="0">
                                          <p:val>
                                            <p:strVal val="ppt_y"/>
                                          </p:val>
                                        </p:tav>
                                        <p:tav tm="100000">
                                          <p:val>
                                            <p:strVal val="ppt_y+.1"/>
                                          </p:val>
                                        </p:tav>
                                      </p:tavLst>
                                    </p:anim>
                                    <p:set>
                                      <p:cBhvr>
                                        <p:cTn id="136" dur="1" fill="hold">
                                          <p:stCondLst>
                                            <p:cond delay="999"/>
                                          </p:stCondLst>
                                        </p:cTn>
                                        <p:tgtEl>
                                          <p:spTgt spid="11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76" y="2085154"/>
            <a:ext cx="10522307" cy="4524574"/>
          </a:xfrm>
          <a:prstGeom prst="rect">
            <a:avLst/>
          </a:prstGeom>
        </p:spPr>
      </p:pic>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3(Cont.)</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Give nine perfect matchings of the following graph.</a:t>
            </a:r>
          </a:p>
          <a:p>
            <a:endParaRPr lang="en-US" sz="2800" dirty="0">
              <a:solidFill>
                <a:schemeClr val="bg1"/>
              </a:solidFill>
            </a:endParaRPr>
          </a:p>
        </p:txBody>
      </p:sp>
    </p:spTree>
    <p:extLst>
      <p:ext uri="{BB962C8B-B14F-4D97-AF65-F5344CB8AC3E}">
        <p14:creationId xmlns:p14="http://schemas.microsoft.com/office/powerpoint/2010/main" val="26449402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CD07E8-CBAA-45BA-85CF-1233D4AA86C9}"/>
              </a:ext>
            </a:extLst>
          </p:cNvPr>
          <p:cNvSpPr txBox="1">
            <a:spLocks/>
          </p:cNvSpPr>
          <p:nvPr/>
        </p:nvSpPr>
        <p:spPr>
          <a:xfrm>
            <a:off x="0" y="0"/>
            <a:ext cx="12192000" cy="711200"/>
          </a:xfrm>
          <a:prstGeom prst="rect">
            <a:avLst/>
          </a:prstGeom>
          <a:solidFill>
            <a:srgbClr val="C0C0C0">
              <a:alpha val="50000"/>
            </a:srgbClr>
          </a:solidFill>
          <a:ln>
            <a:noFill/>
          </a:ln>
        </p:spPr>
        <p:txBody>
          <a:bodyPr lIns="216000" tIns="108000" rIns="216000" bIns="108000">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GB" dirty="0"/>
              <a:t>Method 4 ⇝ Example 4</a:t>
            </a:r>
            <a:endParaRPr lang="en-US" dirty="0"/>
          </a:p>
        </p:txBody>
      </p:sp>
      <p:sp>
        <p:nvSpPr>
          <p:cNvPr id="35" name="Content Placeholder 2">
            <a:extLst>
              <a:ext uri="{FF2B5EF4-FFF2-40B4-BE49-F238E27FC236}">
                <a16:creationId xmlns:a16="http://schemas.microsoft.com/office/drawing/2014/main" id="{635C8299-099D-4E74-A7B7-29B2E1FD450E}"/>
              </a:ext>
            </a:extLst>
          </p:cNvPr>
          <p:cNvSpPr txBox="1">
            <a:spLocks/>
          </p:cNvSpPr>
          <p:nvPr/>
        </p:nvSpPr>
        <p:spPr>
          <a:xfrm>
            <a:off x="131176" y="1499708"/>
            <a:ext cx="1407338" cy="523220"/>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IN" sz="2800" dirty="0">
                <a:solidFill>
                  <a:schemeClr val="bg1"/>
                </a:solidFill>
              </a:rPr>
              <a:t>Solution </a:t>
            </a:r>
            <a:endParaRPr lang="en-US" sz="2800" dirty="0">
              <a:solidFill>
                <a:schemeClr val="bg1"/>
              </a:solidFill>
            </a:endParaRPr>
          </a:p>
        </p:txBody>
      </p:sp>
      <p:sp>
        <p:nvSpPr>
          <p:cNvPr id="32" name="Content Placeholder 2"/>
          <p:cNvSpPr txBox="1">
            <a:spLocks/>
          </p:cNvSpPr>
          <p:nvPr/>
        </p:nvSpPr>
        <p:spPr>
          <a:xfrm>
            <a:off x="131176" y="867840"/>
            <a:ext cx="11929645" cy="56964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US" sz="2800" dirty="0">
                <a:solidFill>
                  <a:schemeClr val="bg1"/>
                </a:solidFill>
              </a:rPr>
              <a:t>Prove that if a graph have perfect matching then order of graph is even.</a:t>
            </a:r>
          </a:p>
          <a:p>
            <a:endParaRPr lang="en-US" sz="2800" dirty="0">
              <a:solidFill>
                <a:schemeClr val="bg1"/>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1180" y="2085154"/>
                <a:ext cx="11929641" cy="4368855"/>
              </a:xfrm>
            </p:spPr>
            <p:txBody>
              <a:bodyPr/>
              <a:lstStyle/>
              <a:p>
                <a:r>
                  <a:rPr lang="en-US" dirty="0"/>
                  <a:t>Suppose a graph of order </a:t>
                </a:r>
                <a14:m>
                  <m:oMath xmlns:m="http://schemas.openxmlformats.org/officeDocument/2006/math">
                    <m:r>
                      <m:rPr>
                        <m:sty m:val="p"/>
                      </m:rPr>
                      <a:rPr lang="en-US" i="0" dirty="0" smtClean="0">
                        <a:latin typeface="Cambria Math" panose="02040503050406030204" pitchFamily="18" charset="0"/>
                      </a:rPr>
                      <m:t>n</m:t>
                    </m:r>
                  </m:oMath>
                </a14:m>
                <a:r>
                  <a:rPr lang="en-US" dirty="0"/>
                  <a:t> has a perfect matching.</a:t>
                </a:r>
              </a:p>
              <a:p>
                <a:r>
                  <a:rPr lang="en-US" dirty="0"/>
                  <a:t>This means the graph has a matching in which the degree of each vertex is exactly 1.</a:t>
                </a:r>
              </a:p>
              <a:p>
                <a:r>
                  <a:rPr lang="en-US" dirty="0"/>
                  <a:t>By applying the Degree Sum Formula to this matching,</a:t>
                </a:r>
              </a:p>
              <a:p>
                <a:r>
                  <a:rPr lang="en-US" dirty="0"/>
                  <a:t>The total sum of degrees of all vertices involved in the matching is</a:t>
                </a:r>
                <a14:m>
                  <m:oMath xmlns:m="http://schemas.openxmlformats.org/officeDocument/2006/math">
                    <m:r>
                      <a:rPr lang="en-US" i="0" dirty="0" smtClean="0">
                        <a:latin typeface="Cambria Math" panose="02040503050406030204" pitchFamily="18" charset="0"/>
                      </a:rPr>
                      <m:t> </m:t>
                    </m:r>
                    <m:r>
                      <m:rPr>
                        <m:sty m:val="p"/>
                      </m:rPr>
                      <a:rPr lang="en-US" i="0" dirty="0" smtClean="0">
                        <a:latin typeface="Cambria Math" panose="02040503050406030204" pitchFamily="18" charset="0"/>
                      </a:rPr>
                      <m:t>n</m:t>
                    </m:r>
                    <m:r>
                      <a:rPr lang="en-US" b="0" i="0" dirty="0" smtClean="0">
                        <a:latin typeface="Cambria Math" panose="02040503050406030204" pitchFamily="18" charset="0"/>
                      </a:rPr>
                      <m:t>.</m:t>
                    </m:r>
                  </m:oMath>
                </a14:m>
                <a:endParaRPr lang="en-US" dirty="0"/>
              </a:p>
              <a:p>
                <a:r>
                  <a:rPr lang="en-US" dirty="0"/>
                  <a:t>As we know total sum of degrees of all vertices is always even.</a:t>
                </a:r>
              </a:p>
              <a:p>
                <a:r>
                  <a:rPr lang="en-US" dirty="0"/>
                  <a:t>That means,</a:t>
                </a:r>
                <a14:m>
                  <m:oMath xmlns:m="http://schemas.openxmlformats.org/officeDocument/2006/math">
                    <m:r>
                      <a:rPr lang="en-US" i="0"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i="0" dirty="0" smtClean="0">
                        <a:latin typeface="Cambria Math" panose="02040503050406030204" pitchFamily="18" charset="0"/>
                      </a:rPr>
                      <m:t>n</m:t>
                    </m:r>
                  </m:oMath>
                </a14:m>
                <a:r>
                  <a:rPr lang="en-US" dirty="0"/>
                  <a:t> is even.</a:t>
                </a:r>
              </a:p>
              <a:p>
                <a:r>
                  <a:rPr lang="en-US" dirty="0"/>
                  <a:t>Hence, a graph have perfect .matching then order of graph is even.</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1180" y="2085154"/>
                <a:ext cx="11929641" cy="4368855"/>
              </a:xfrm>
              <a:blipFill rotWithShape="0">
                <a:blip r:embed="rId2"/>
                <a:stretch>
                  <a:fillRect l="-971" t="-2371" r="-1074"/>
                </a:stretch>
              </a:blipFill>
            </p:spPr>
            <p:txBody>
              <a:bodyPr/>
              <a:lstStyle/>
              <a:p>
                <a:r>
                  <a:rPr lang="en-US">
                    <a:noFill/>
                  </a:rPr>
                  <a:t> </a:t>
                </a:r>
              </a:p>
            </p:txBody>
          </p:sp>
        </mc:Fallback>
      </mc:AlternateContent>
    </p:spTree>
    <p:extLst>
      <p:ext uri="{BB962C8B-B14F-4D97-AF65-F5344CB8AC3E}">
        <p14:creationId xmlns:p14="http://schemas.microsoft.com/office/powerpoint/2010/main" val="1679494438"/>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39697</TotalTime>
  <Words>5778</Words>
  <Application>Microsoft Office PowerPoint</Application>
  <PresentationFormat>Widescreen</PresentationFormat>
  <Paragraphs>993</Paragraphs>
  <Slides>100</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100</vt:i4>
      </vt:variant>
    </vt:vector>
  </HeadingPairs>
  <TitlesOfParts>
    <vt:vector size="111" baseType="lpstr">
      <vt:lpstr>Roboto Condensed Light</vt:lpstr>
      <vt:lpstr>Arial</vt:lpstr>
      <vt:lpstr>Cambria Math</vt:lpstr>
      <vt:lpstr>Wingdings 3</vt:lpstr>
      <vt:lpstr>Roboto Condensed</vt:lpstr>
      <vt:lpstr>Calibri Light</vt:lpstr>
      <vt:lpstr>Calibri</vt:lpstr>
      <vt:lpstr>Wingdings</vt:lpstr>
      <vt:lpstr>Office Theme</vt:lpstr>
      <vt:lpstr>1_Custom Design</vt:lpstr>
      <vt:lpstr>Custom Design</vt:lpstr>
      <vt:lpstr>Unit – 3 Domination &amp; Matching in Graphs </vt:lpstr>
      <vt:lpstr>PowerPoint Presentation</vt:lpstr>
      <vt:lpstr>Brief Introduction </vt:lpstr>
      <vt:lpstr>Brief Introduction of Unit</vt:lpstr>
      <vt:lpstr>Real-life problem scenarios: Security Camera Placement </vt:lpstr>
      <vt:lpstr>Real-life problem scenarios: Intern-Task Assignment</vt:lpstr>
      <vt:lpstr>Method – 1 Introduction to Domination in Graphs: Dominating Set  </vt:lpstr>
      <vt:lpstr>Important Terms</vt:lpstr>
      <vt:lpstr>Important Terms</vt:lpstr>
      <vt:lpstr>Important Terms</vt:lpstr>
      <vt:lpstr>Dominating Set </vt:lpstr>
      <vt:lpstr>Dominating Set </vt:lpstr>
      <vt:lpstr>Examples of Method-1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 2 Domination Number and Total Domination</vt:lpstr>
      <vt:lpstr>Dominating Set </vt:lpstr>
      <vt:lpstr>Find domination number of below graph </vt:lpstr>
      <vt:lpstr>Find domination number of below graph </vt:lpstr>
      <vt:lpstr>Remarks</vt:lpstr>
      <vt:lpstr>Total Domination </vt:lpstr>
      <vt:lpstr>Domination vs. Total Domination  </vt:lpstr>
      <vt:lpstr>Total Domination Number </vt:lpstr>
      <vt:lpstr>Find the Total Domination Number </vt:lpstr>
      <vt:lpstr>Remarks</vt:lpstr>
      <vt:lpstr>Examples of Method-2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 3 Matching, Maximal Matching and Maximum Matching</vt:lpstr>
      <vt:lpstr>Matching</vt:lpstr>
      <vt:lpstr>Matching</vt:lpstr>
      <vt:lpstr>Maximal Matching</vt:lpstr>
      <vt:lpstr>Maximal Matching</vt:lpstr>
      <vt:lpstr>Maximal Matching</vt:lpstr>
      <vt:lpstr>Maximum Matching</vt:lpstr>
      <vt:lpstr>Find Matching Number of following graph.</vt:lpstr>
      <vt:lpstr>Find Matching Number of following graph.</vt:lpstr>
      <vt:lpstr>Find Matching Number of following graph.</vt:lpstr>
      <vt:lpstr>Examples of Method-3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 4 Perfect Matching and Hall’s Theorem (without proof)</vt:lpstr>
      <vt:lpstr>Perfect Matching</vt:lpstr>
      <vt:lpstr>Perfect Matching</vt:lpstr>
      <vt:lpstr>Is Perfect matching possible for graph with odd order?</vt:lpstr>
      <vt:lpstr>Is Perfect matching possible for all graph with even order?</vt:lpstr>
      <vt:lpstr>Real life situation can be modeled by a graph</vt:lpstr>
      <vt:lpstr>Real life situation can be modeled by a graph</vt:lpstr>
      <vt:lpstr>Real life situation can be modeled by a graph</vt:lpstr>
      <vt:lpstr>Model and Solve following real life problem using graph theory </vt:lpstr>
      <vt:lpstr>Model and Solve following real life problem using graph theory </vt:lpstr>
      <vt:lpstr>Model and Solve following real life problem using graph theory </vt:lpstr>
      <vt:lpstr>Model and Solve following real life problem using graph theory </vt:lpstr>
      <vt:lpstr>Model and Solve following real life problem using graph theory </vt:lpstr>
      <vt:lpstr>Model and Solve following real life problem using graph theory </vt:lpstr>
      <vt:lpstr>Observation</vt:lpstr>
      <vt:lpstr>Hall’s Theorem (without proof)</vt:lpstr>
      <vt:lpstr>Illustration: Hall’s condition </vt:lpstr>
      <vt:lpstr>Apply Hall’s Theorem on Given Graph.</vt:lpstr>
      <vt:lpstr>Hall’s Theorem Application.</vt:lpstr>
      <vt:lpstr>Hall’s Theorem Application.</vt:lpstr>
      <vt:lpstr>Hall’s Theorem Application.</vt:lpstr>
      <vt:lpstr>Hall’s Theorem Application.</vt:lpstr>
      <vt:lpstr>Hall’s Theorem Application.</vt:lpstr>
      <vt:lpstr>Examples of Method-4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Vasudev </cp:lastModifiedBy>
  <cp:revision>1032</cp:revision>
  <dcterms:created xsi:type="dcterms:W3CDTF">2020-05-01T05:09:15Z</dcterms:created>
  <dcterms:modified xsi:type="dcterms:W3CDTF">2025-07-17T05:45:39Z</dcterms:modified>
</cp:coreProperties>
</file>